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43"/>
  </p:notesMasterIdLst>
  <p:handoutMasterIdLst>
    <p:handoutMasterId r:id="rId44"/>
  </p:handoutMasterIdLst>
  <p:sldIdLst>
    <p:sldId id="256" r:id="rId2"/>
    <p:sldId id="261" r:id="rId3"/>
    <p:sldId id="528" r:id="rId4"/>
    <p:sldId id="533" r:id="rId5"/>
    <p:sldId id="504" r:id="rId6"/>
    <p:sldId id="553" r:id="rId7"/>
    <p:sldId id="555" r:id="rId8"/>
    <p:sldId id="538" r:id="rId9"/>
    <p:sldId id="550" r:id="rId10"/>
    <p:sldId id="539" r:id="rId11"/>
    <p:sldId id="509" r:id="rId12"/>
    <p:sldId id="540" r:id="rId13"/>
    <p:sldId id="556" r:id="rId14"/>
    <p:sldId id="562" r:id="rId15"/>
    <p:sldId id="561" r:id="rId16"/>
    <p:sldId id="563" r:id="rId17"/>
    <p:sldId id="564" r:id="rId18"/>
    <p:sldId id="565" r:id="rId19"/>
    <p:sldId id="567" r:id="rId20"/>
    <p:sldId id="568" r:id="rId21"/>
    <p:sldId id="569" r:id="rId22"/>
    <p:sldId id="570" r:id="rId23"/>
    <p:sldId id="594" r:id="rId24"/>
    <p:sldId id="591" r:id="rId25"/>
    <p:sldId id="573" r:id="rId26"/>
    <p:sldId id="574" r:id="rId27"/>
    <p:sldId id="575" r:id="rId28"/>
    <p:sldId id="512" r:id="rId29"/>
    <p:sldId id="544" r:id="rId30"/>
    <p:sldId id="546" r:id="rId31"/>
    <p:sldId id="523" r:id="rId32"/>
    <p:sldId id="527" r:id="rId33"/>
    <p:sldId id="545" r:id="rId34"/>
    <p:sldId id="580" r:id="rId35"/>
    <p:sldId id="579" r:id="rId36"/>
    <p:sldId id="588" r:id="rId37"/>
    <p:sldId id="589" r:id="rId38"/>
    <p:sldId id="582" r:id="rId39"/>
    <p:sldId id="590" r:id="rId40"/>
    <p:sldId id="586" r:id="rId41"/>
    <p:sldId id="548" r:id="rId4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401E02"/>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E8034E78-7F5D-4C2E-B375-FC64B27BC917}" styleName="Dark Styl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p:restoredTop sz="99352" autoAdjust="0"/>
  </p:normalViewPr>
  <p:slideViewPr>
    <p:cSldViewPr snapToObjects="1" showGuides="1">
      <p:cViewPr>
        <p:scale>
          <a:sx n="100" d="100"/>
          <a:sy n="100" d="100"/>
        </p:scale>
        <p:origin x="-1080" y="-224"/>
      </p:cViewPr>
      <p:guideLst>
        <p:guide orient="horz" pos="4264"/>
        <p:guide/>
      </p:guideLst>
    </p:cSldViewPr>
  </p:slideViewPr>
  <p:notesTextViewPr>
    <p:cViewPr>
      <p:scale>
        <a:sx n="100" d="100"/>
        <a:sy n="100" d="100"/>
      </p:scale>
      <p:origin x="0" y="0"/>
    </p:cViewPr>
  </p:notesTextViewPr>
  <p:sorterViewPr>
    <p:cViewPr>
      <p:scale>
        <a:sx n="66" d="100"/>
        <a:sy n="66" d="100"/>
      </p:scale>
      <p:origin x="0" y="2192"/>
    </p:cViewPr>
  </p:sorterViewPr>
  <p:gridSpacing cx="72008" cy="72008"/>
</p:viewPr>
</file>

<file path=ppt/_rels/presentation.xml.rels><?xml version="1.0" encoding="UTF-8" standalone="yes"?>
<Relationships xmlns="http://schemas.openxmlformats.org/package/2006/relationships"><Relationship Id="rId46" Type="http://schemas.openxmlformats.org/officeDocument/2006/relationships/presProps" Target="presProps.xml"/><Relationship Id="rId47" Type="http://schemas.openxmlformats.org/officeDocument/2006/relationships/viewProps" Target="viewProps.xml"/><Relationship Id="rId48" Type="http://schemas.openxmlformats.org/officeDocument/2006/relationships/theme" Target="theme/theme1.xml"/><Relationship Id="rId49" Type="http://schemas.openxmlformats.org/officeDocument/2006/relationships/tableStyles" Target="tableStyles.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notesMaster" Target="notesMasters/notesMaster1.xml"/><Relationship Id="rId44" Type="http://schemas.openxmlformats.org/officeDocument/2006/relationships/handoutMaster" Target="handoutMasters/handoutMaster1.xml"/><Relationship Id="rId45" Type="http://schemas.openxmlformats.org/officeDocument/2006/relationships/printerSettings" Target="printerSettings/printerSettings1.bin"/></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CD04DF9F-8025-7548-8605-C5CA9F141935}" type="datetimeFigureOut">
              <a:rPr lang="en-US" smtClean="0"/>
              <a:t>13-11-20</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B712839A-BF11-B548-9574-6E2496C169AA}" type="slidenum">
              <a:rPr lang="en-US" smtClean="0"/>
              <a:t>‹#›</a:t>
            </a:fld>
            <a:endParaRPr lang="en-US"/>
          </a:p>
        </p:txBody>
      </p:sp>
    </p:spTree>
    <p:extLst>
      <p:ext uri="{BB962C8B-B14F-4D97-AF65-F5344CB8AC3E}">
        <p14:creationId xmlns:p14="http://schemas.microsoft.com/office/powerpoint/2010/main" val="264255277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DEBCB0C-C135-D943-BAAE-77367F462E12}" type="datetimeFigureOut">
              <a:rPr lang="en-US" smtClean="0"/>
              <a:t>13-11-20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D269D60-A958-584C-AA06-8FDEF4C3192E}" type="slidenum">
              <a:rPr lang="en-US" smtClean="0"/>
              <a:t>‹#›</a:t>
            </a:fld>
            <a:endParaRPr lang="en-US"/>
          </a:p>
        </p:txBody>
      </p:sp>
    </p:spTree>
    <p:extLst>
      <p:ext uri="{BB962C8B-B14F-4D97-AF65-F5344CB8AC3E}">
        <p14:creationId xmlns:p14="http://schemas.microsoft.com/office/powerpoint/2010/main" val="1344428397"/>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0.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dirty="0" smtClean="0">
                <a:solidFill>
                  <a:srgbClr val="000090"/>
                </a:solidFill>
              </a:rPr>
              <a:t>They store significant amounts of data for computation and may be accessed frequently</a:t>
            </a:r>
            <a:endParaRPr lang="en-US" dirty="0"/>
          </a:p>
        </p:txBody>
      </p:sp>
      <p:sp>
        <p:nvSpPr>
          <p:cNvPr id="4" name="Slide Number Placeholder 3"/>
          <p:cNvSpPr>
            <a:spLocks noGrp="1"/>
          </p:cNvSpPr>
          <p:nvPr>
            <p:ph type="sldNum" sz="quarter" idx="10"/>
          </p:nvPr>
        </p:nvSpPr>
        <p:spPr/>
        <p:txBody>
          <a:bodyPr/>
          <a:lstStyle/>
          <a:p>
            <a:fld id="{AD269D60-A958-584C-AA06-8FDEF4C3192E}" type="slidenum">
              <a:rPr lang="en-US" smtClean="0"/>
              <a:t>2</a:t>
            </a:fld>
            <a:endParaRPr lang="en-US"/>
          </a:p>
        </p:txBody>
      </p:sp>
    </p:spTree>
    <p:extLst>
      <p:ext uri="{BB962C8B-B14F-4D97-AF65-F5344CB8AC3E}">
        <p14:creationId xmlns:p14="http://schemas.microsoft.com/office/powerpoint/2010/main" val="274068003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Each node has part of the directory</a:t>
            </a:r>
          </a:p>
          <a:p>
            <a:pPr lvl="1"/>
            <a:r>
              <a:rPr lang="en-US" dirty="0" smtClean="0"/>
              <a:t> stores information about SV allocated in its memory</a:t>
            </a:r>
          </a:p>
          <a:p>
            <a:pPr lvl="1"/>
            <a:endParaRPr lang="en-US" dirty="0" smtClean="0"/>
          </a:p>
          <a:p>
            <a:r>
              <a:rPr lang="en-US" dirty="0" smtClean="0"/>
              <a:t>Each SV has a </a:t>
            </a:r>
            <a:r>
              <a:rPr lang="en-US" i="1" dirty="0" smtClean="0"/>
              <a:t>home node</a:t>
            </a:r>
            <a:r>
              <a:rPr lang="en-US" dirty="0" smtClean="0"/>
              <a:t>.</a:t>
            </a:r>
          </a:p>
          <a:p>
            <a:pPr lvl="1"/>
            <a:r>
              <a:rPr lang="en-US" dirty="0" smtClean="0"/>
              <a:t>On a miss in a </a:t>
            </a:r>
            <a:r>
              <a:rPr lang="en-US" i="1" dirty="0" smtClean="0"/>
              <a:t>remote node</a:t>
            </a:r>
          </a:p>
          <a:p>
            <a:pPr lvl="2"/>
            <a:r>
              <a:rPr lang="en-US" dirty="0" smtClean="0"/>
              <a:t>Request is sent to home node</a:t>
            </a:r>
          </a:p>
          <a:p>
            <a:pPr lvl="2"/>
            <a:endParaRPr lang="en-US" dirty="0" smtClean="0"/>
          </a:p>
          <a:p>
            <a:r>
              <a:rPr lang="en-US" dirty="0" smtClean="0"/>
              <a:t>Replaced dirty lines</a:t>
            </a:r>
          </a:p>
          <a:p>
            <a:pPr lvl="1"/>
            <a:r>
              <a:rPr lang="en-US" dirty="0" smtClean="0"/>
              <a:t>Written back to the home node memory</a:t>
            </a:r>
          </a:p>
          <a:p>
            <a:pPr marL="0" marR="0" indent="0" algn="l" defTabSz="4572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effectLst/>
              <a:latin typeface="+mn-lt"/>
              <a:ea typeface="+mn-ea"/>
              <a:cs typeface="+mn-cs"/>
            </a:endParaRPr>
          </a:p>
          <a:p>
            <a:pPr marL="0" marR="0" indent="0" algn="l" defTabSz="4572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effectLst/>
              <a:latin typeface="+mn-lt"/>
              <a:ea typeface="+mn-ea"/>
              <a:cs typeface="+mn-cs"/>
            </a:endParaRPr>
          </a:p>
          <a:p>
            <a:pPr marL="0" marR="0" indent="0" algn="l" defTabSz="4572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effectLst/>
              <a:latin typeface="+mn-lt"/>
              <a:ea typeface="+mn-ea"/>
              <a:cs typeface="+mn-cs"/>
            </a:endParaRPr>
          </a:p>
          <a:p>
            <a:pPr marL="0" marR="0" indent="0" algn="l" defTabSz="4572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On a distributed system, each processor holds a subset of the problem domain, referred to as problem subdomains. Each processor subdomain contains one or several boundary layers, which are usually called ghost cells. Ghost cells contain most recent values of the corresponding active cells on neighboring processors. They must be updated at every time step. This is achieved by pair-wise inter-processor communication, exchanging the most recent values of ghost cells. </a:t>
            </a:r>
          </a:p>
          <a:p>
            <a:pPr marL="0" marR="0" indent="0" algn="l" defTabSz="4572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effectLst/>
              <a:latin typeface="+mn-lt"/>
              <a:ea typeface="+mn-ea"/>
              <a:cs typeface="+mn-cs"/>
            </a:endParaRPr>
          </a:p>
          <a:p>
            <a:pPr marL="0" marR="0" indent="0" algn="l" defTabSz="4572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Retrieving the required points from the process processing the neigh- </a:t>
            </a:r>
            <a:r>
              <a:rPr lang="en-US" sz="1200" kern="1200" dirty="0" err="1" smtClean="0">
                <a:solidFill>
                  <a:schemeClr val="tx1"/>
                </a:solidFill>
                <a:effectLst/>
                <a:latin typeface="+mn-lt"/>
                <a:ea typeface="+mn-ea"/>
                <a:cs typeface="+mn-cs"/>
              </a:rPr>
              <a:t>bor</a:t>
            </a:r>
            <a:r>
              <a:rPr lang="en-US" sz="1200" kern="1200" dirty="0" smtClean="0">
                <a:solidFill>
                  <a:schemeClr val="tx1"/>
                </a:solidFill>
                <a:effectLst/>
                <a:latin typeface="+mn-lt"/>
                <a:ea typeface="+mn-ea"/>
                <a:cs typeface="+mn-cs"/>
              </a:rPr>
              <a:t> chunk as they are needed is usually not a good solution as it introduces a lot of small communication operations in the middle of computation which leads to high latency costs on most current systems. </a:t>
            </a:r>
            <a:endParaRPr lang="en-US" dirty="0" smtClean="0"/>
          </a:p>
          <a:p>
            <a:pPr marL="0" marR="0" indent="0" algn="l" defTabSz="457200" rtl="0" eaLnBrk="1" fontAlgn="auto" latinLnBrk="0" hangingPunct="1">
              <a:lnSpc>
                <a:spcPct val="100000"/>
              </a:lnSpc>
              <a:spcBef>
                <a:spcPts val="0"/>
              </a:spcBef>
              <a:spcAft>
                <a:spcPts val="0"/>
              </a:spcAft>
              <a:buClrTx/>
              <a:buSzTx/>
              <a:buFontTx/>
              <a:buNone/>
              <a:tabLst/>
              <a:defRPr/>
            </a:pPr>
            <a:endParaRPr lang="en-US" dirty="0" smtClean="0"/>
          </a:p>
          <a:p>
            <a:endParaRPr lang="en-US" dirty="0"/>
          </a:p>
        </p:txBody>
      </p:sp>
      <p:sp>
        <p:nvSpPr>
          <p:cNvPr id="4" name="Slide Number Placeholder 3"/>
          <p:cNvSpPr>
            <a:spLocks noGrp="1"/>
          </p:cNvSpPr>
          <p:nvPr>
            <p:ph type="sldNum" sz="quarter" idx="10"/>
          </p:nvPr>
        </p:nvSpPr>
        <p:spPr/>
        <p:txBody>
          <a:bodyPr/>
          <a:lstStyle/>
          <a:p>
            <a:fld id="{AD269D60-A958-584C-AA06-8FDEF4C3192E}" type="slidenum">
              <a:rPr lang="en-US" smtClean="0"/>
              <a:t>14</a:t>
            </a:fld>
            <a:endParaRPr lang="en-US"/>
          </a:p>
        </p:txBody>
      </p:sp>
    </p:spTree>
    <p:extLst>
      <p:ext uri="{BB962C8B-B14F-4D97-AF65-F5344CB8AC3E}">
        <p14:creationId xmlns:p14="http://schemas.microsoft.com/office/powerpoint/2010/main" val="407796690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On a distributed system, each processor holds a subset of the problem domain, referred to as problem subdomains. Each processor subdomain contains one or several boundary layers, which are usually called ghost cells. Ghost cells contain most recent values of the corresponding active cells on neighboring processors. They must be updated at every time step. This is achieved by pair-wise inter-processor communication, exchanging the most recent values of ghost cells. </a:t>
            </a:r>
          </a:p>
          <a:p>
            <a:pPr marL="0" marR="0" indent="0" algn="l" defTabSz="4572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effectLst/>
              <a:latin typeface="+mn-lt"/>
              <a:ea typeface="+mn-ea"/>
              <a:cs typeface="+mn-cs"/>
            </a:endParaRPr>
          </a:p>
          <a:p>
            <a:pPr marL="0" marR="0" indent="0" algn="l" defTabSz="4572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Retrieving the required points from the process processing the neigh- </a:t>
            </a:r>
            <a:r>
              <a:rPr lang="en-US" sz="1200" kern="1200" dirty="0" err="1" smtClean="0">
                <a:solidFill>
                  <a:schemeClr val="tx1"/>
                </a:solidFill>
                <a:effectLst/>
                <a:latin typeface="+mn-lt"/>
                <a:ea typeface="+mn-ea"/>
                <a:cs typeface="+mn-cs"/>
              </a:rPr>
              <a:t>bor</a:t>
            </a:r>
            <a:r>
              <a:rPr lang="en-US" sz="1200" kern="1200" dirty="0" smtClean="0">
                <a:solidFill>
                  <a:schemeClr val="tx1"/>
                </a:solidFill>
                <a:effectLst/>
                <a:latin typeface="+mn-lt"/>
                <a:ea typeface="+mn-ea"/>
                <a:cs typeface="+mn-cs"/>
              </a:rPr>
              <a:t> chunk as they are needed is usually not a good solution as it introduces a lot of small communication operations in the middle of computation which leads to high latency costs on most current systems. </a:t>
            </a:r>
            <a:endParaRPr lang="en-US" dirty="0" smtClean="0"/>
          </a:p>
          <a:p>
            <a:pPr marL="0" marR="0" indent="0" algn="l" defTabSz="457200" rtl="0" eaLnBrk="1" fontAlgn="auto" latinLnBrk="0" hangingPunct="1">
              <a:lnSpc>
                <a:spcPct val="100000"/>
              </a:lnSpc>
              <a:spcBef>
                <a:spcPts val="0"/>
              </a:spcBef>
              <a:spcAft>
                <a:spcPts val="0"/>
              </a:spcAft>
              <a:buClrTx/>
              <a:buSzTx/>
              <a:buFontTx/>
              <a:buNone/>
              <a:tabLst/>
              <a:defRPr/>
            </a:pPr>
            <a:endParaRPr lang="en-US" dirty="0" smtClean="0"/>
          </a:p>
          <a:p>
            <a:endParaRPr lang="en-US" dirty="0"/>
          </a:p>
        </p:txBody>
      </p:sp>
      <p:sp>
        <p:nvSpPr>
          <p:cNvPr id="4" name="Slide Number Placeholder 3"/>
          <p:cNvSpPr>
            <a:spLocks noGrp="1"/>
          </p:cNvSpPr>
          <p:nvPr>
            <p:ph type="sldNum" sz="quarter" idx="10"/>
          </p:nvPr>
        </p:nvSpPr>
        <p:spPr/>
        <p:txBody>
          <a:bodyPr/>
          <a:lstStyle/>
          <a:p>
            <a:fld id="{AD269D60-A958-584C-AA06-8FDEF4C3192E}" type="slidenum">
              <a:rPr lang="en-US" smtClean="0"/>
              <a:t>15</a:t>
            </a:fld>
            <a:endParaRPr lang="en-US"/>
          </a:p>
        </p:txBody>
      </p:sp>
    </p:spTree>
    <p:extLst>
      <p:ext uri="{BB962C8B-B14F-4D97-AF65-F5344CB8AC3E}">
        <p14:creationId xmlns:p14="http://schemas.microsoft.com/office/powerpoint/2010/main" val="407796690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On a distributed system, each processor holds a subset of the problem domain, referred to as problem subdomains. Each processor subdomain contains one or several boundary layers, which are usually called ghost cells. Ghost cells contain most recent values of the corresponding active cells on neighboring processors. They must be updated at every time step. This is achieved by pair-wise inter-processor communication, exchanging the most recent values of ghost cells. </a:t>
            </a:r>
          </a:p>
          <a:p>
            <a:pPr marL="0" marR="0" indent="0" algn="l" defTabSz="4572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effectLst/>
              <a:latin typeface="+mn-lt"/>
              <a:ea typeface="+mn-ea"/>
              <a:cs typeface="+mn-cs"/>
            </a:endParaRPr>
          </a:p>
          <a:p>
            <a:pPr marL="0" marR="0" indent="0" algn="l" defTabSz="4572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Retrieving the required points from the process processing the neigh- </a:t>
            </a:r>
            <a:r>
              <a:rPr lang="en-US" sz="1200" kern="1200" dirty="0" err="1" smtClean="0">
                <a:solidFill>
                  <a:schemeClr val="tx1"/>
                </a:solidFill>
                <a:effectLst/>
                <a:latin typeface="+mn-lt"/>
                <a:ea typeface="+mn-ea"/>
                <a:cs typeface="+mn-cs"/>
              </a:rPr>
              <a:t>bor</a:t>
            </a:r>
            <a:r>
              <a:rPr lang="en-US" sz="1200" kern="1200" dirty="0" smtClean="0">
                <a:solidFill>
                  <a:schemeClr val="tx1"/>
                </a:solidFill>
                <a:effectLst/>
                <a:latin typeface="+mn-lt"/>
                <a:ea typeface="+mn-ea"/>
                <a:cs typeface="+mn-cs"/>
              </a:rPr>
              <a:t> chunk as they are needed is usually not a good solution as it introduces a lot of small communication operations in the middle of computation which leads to high latency costs on most current systems. </a:t>
            </a:r>
            <a:endParaRPr lang="en-US" dirty="0" smtClean="0"/>
          </a:p>
          <a:p>
            <a:pPr marL="0" marR="0" indent="0" algn="l" defTabSz="457200" rtl="0" eaLnBrk="1" fontAlgn="auto" latinLnBrk="0" hangingPunct="1">
              <a:lnSpc>
                <a:spcPct val="100000"/>
              </a:lnSpc>
              <a:spcBef>
                <a:spcPts val="0"/>
              </a:spcBef>
              <a:spcAft>
                <a:spcPts val="0"/>
              </a:spcAft>
              <a:buClrTx/>
              <a:buSzTx/>
              <a:buFontTx/>
              <a:buNone/>
              <a:tabLst/>
              <a:defRPr/>
            </a:pPr>
            <a:endParaRPr lang="en-US" dirty="0" smtClean="0"/>
          </a:p>
          <a:p>
            <a:endParaRPr lang="en-US" dirty="0"/>
          </a:p>
        </p:txBody>
      </p:sp>
      <p:sp>
        <p:nvSpPr>
          <p:cNvPr id="4" name="Slide Number Placeholder 3"/>
          <p:cNvSpPr>
            <a:spLocks noGrp="1"/>
          </p:cNvSpPr>
          <p:nvPr>
            <p:ph type="sldNum" sz="quarter" idx="10"/>
          </p:nvPr>
        </p:nvSpPr>
        <p:spPr/>
        <p:txBody>
          <a:bodyPr/>
          <a:lstStyle/>
          <a:p>
            <a:fld id="{AD269D60-A958-584C-AA06-8FDEF4C3192E}" type="slidenum">
              <a:rPr lang="en-US" smtClean="0"/>
              <a:t>16</a:t>
            </a:fld>
            <a:endParaRPr lang="en-US"/>
          </a:p>
        </p:txBody>
      </p:sp>
    </p:spTree>
    <p:extLst>
      <p:ext uri="{BB962C8B-B14F-4D97-AF65-F5344CB8AC3E}">
        <p14:creationId xmlns:p14="http://schemas.microsoft.com/office/powerpoint/2010/main" val="407796690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On a distributed system, each processor holds a subset of the problem domain, referred to as problem subdomains. Each processor subdomain contains one or several boundary layers, which are usually called ghost cells. Ghost cells contain most recent values of the corresponding active cells on neighboring processors. They must be updated at every time step. This is achieved by pair-wise inter-processor communication, exchanging the most recent values of ghost cells. </a:t>
            </a:r>
          </a:p>
          <a:p>
            <a:pPr marL="0" marR="0" indent="0" algn="l" defTabSz="4572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effectLst/>
              <a:latin typeface="+mn-lt"/>
              <a:ea typeface="+mn-ea"/>
              <a:cs typeface="+mn-cs"/>
            </a:endParaRPr>
          </a:p>
          <a:p>
            <a:pPr marL="0" marR="0" indent="0" algn="l" defTabSz="4572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Retrieving the required points from the process processing the neigh- </a:t>
            </a:r>
            <a:r>
              <a:rPr lang="en-US" sz="1200" kern="1200" dirty="0" err="1" smtClean="0">
                <a:solidFill>
                  <a:schemeClr val="tx1"/>
                </a:solidFill>
                <a:effectLst/>
                <a:latin typeface="+mn-lt"/>
                <a:ea typeface="+mn-ea"/>
                <a:cs typeface="+mn-cs"/>
              </a:rPr>
              <a:t>bor</a:t>
            </a:r>
            <a:r>
              <a:rPr lang="en-US" sz="1200" kern="1200" dirty="0" smtClean="0">
                <a:solidFill>
                  <a:schemeClr val="tx1"/>
                </a:solidFill>
                <a:effectLst/>
                <a:latin typeface="+mn-lt"/>
                <a:ea typeface="+mn-ea"/>
                <a:cs typeface="+mn-cs"/>
              </a:rPr>
              <a:t> chunk as they are needed is usually not a good solution as it introduces a lot of small communication operations in the middle of computation which leads to high latency costs on most current systems. </a:t>
            </a:r>
            <a:endParaRPr lang="en-US" dirty="0" smtClean="0"/>
          </a:p>
          <a:p>
            <a:pPr marL="0" marR="0" indent="0" algn="l" defTabSz="457200" rtl="0" eaLnBrk="1" fontAlgn="auto" latinLnBrk="0" hangingPunct="1">
              <a:lnSpc>
                <a:spcPct val="100000"/>
              </a:lnSpc>
              <a:spcBef>
                <a:spcPts val="0"/>
              </a:spcBef>
              <a:spcAft>
                <a:spcPts val="0"/>
              </a:spcAft>
              <a:buClrTx/>
              <a:buSzTx/>
              <a:buFontTx/>
              <a:buNone/>
              <a:tabLst/>
              <a:defRPr/>
            </a:pPr>
            <a:endParaRPr lang="en-US" dirty="0" smtClean="0"/>
          </a:p>
          <a:p>
            <a:endParaRPr lang="en-US" dirty="0"/>
          </a:p>
        </p:txBody>
      </p:sp>
      <p:sp>
        <p:nvSpPr>
          <p:cNvPr id="4" name="Slide Number Placeholder 3"/>
          <p:cNvSpPr>
            <a:spLocks noGrp="1"/>
          </p:cNvSpPr>
          <p:nvPr>
            <p:ph type="sldNum" sz="quarter" idx="10"/>
          </p:nvPr>
        </p:nvSpPr>
        <p:spPr/>
        <p:txBody>
          <a:bodyPr/>
          <a:lstStyle/>
          <a:p>
            <a:fld id="{AD269D60-A958-584C-AA06-8FDEF4C3192E}" type="slidenum">
              <a:rPr lang="en-US" smtClean="0"/>
              <a:t>17</a:t>
            </a:fld>
            <a:endParaRPr lang="en-US"/>
          </a:p>
        </p:txBody>
      </p:sp>
    </p:spTree>
    <p:extLst>
      <p:ext uri="{BB962C8B-B14F-4D97-AF65-F5344CB8AC3E}">
        <p14:creationId xmlns:p14="http://schemas.microsoft.com/office/powerpoint/2010/main" val="407796690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On a distributed system, each processor holds a subset of the problem domain, referred to as problem subdomains. Each processor subdomain contains one or several boundary layers, which are usually called ghost cells. Ghost cells contain most recent values of the corresponding active cells on neighboring processors. They must be updated at every time step. This is achieved by pair-wise inter-processor communication, exchanging the most recent values of ghost cells. </a:t>
            </a:r>
          </a:p>
          <a:p>
            <a:pPr marL="0" marR="0" indent="0" algn="l" defTabSz="4572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effectLst/>
              <a:latin typeface="+mn-lt"/>
              <a:ea typeface="+mn-ea"/>
              <a:cs typeface="+mn-cs"/>
            </a:endParaRPr>
          </a:p>
          <a:p>
            <a:pPr marL="0" marR="0" indent="0" algn="l" defTabSz="4572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Retrieving the required points from the process processing the neigh- </a:t>
            </a:r>
            <a:r>
              <a:rPr lang="en-US" sz="1200" kern="1200" dirty="0" err="1" smtClean="0">
                <a:solidFill>
                  <a:schemeClr val="tx1"/>
                </a:solidFill>
                <a:effectLst/>
                <a:latin typeface="+mn-lt"/>
                <a:ea typeface="+mn-ea"/>
                <a:cs typeface="+mn-cs"/>
              </a:rPr>
              <a:t>bor</a:t>
            </a:r>
            <a:r>
              <a:rPr lang="en-US" sz="1200" kern="1200" dirty="0" smtClean="0">
                <a:solidFill>
                  <a:schemeClr val="tx1"/>
                </a:solidFill>
                <a:effectLst/>
                <a:latin typeface="+mn-lt"/>
                <a:ea typeface="+mn-ea"/>
                <a:cs typeface="+mn-cs"/>
              </a:rPr>
              <a:t> chunk as they are needed is usually not a good solution as it introduces a lot of small communication operations in the middle of computation which leads to high latency costs on most current systems. </a:t>
            </a:r>
            <a:endParaRPr lang="en-US" dirty="0" smtClean="0"/>
          </a:p>
          <a:p>
            <a:pPr marL="0" marR="0" indent="0" algn="l" defTabSz="457200" rtl="0" eaLnBrk="1" fontAlgn="auto" latinLnBrk="0" hangingPunct="1">
              <a:lnSpc>
                <a:spcPct val="100000"/>
              </a:lnSpc>
              <a:spcBef>
                <a:spcPts val="0"/>
              </a:spcBef>
              <a:spcAft>
                <a:spcPts val="0"/>
              </a:spcAft>
              <a:buClrTx/>
              <a:buSzTx/>
              <a:buFontTx/>
              <a:buNone/>
              <a:tabLst/>
              <a:defRPr/>
            </a:pPr>
            <a:endParaRPr lang="en-US" dirty="0" smtClean="0"/>
          </a:p>
          <a:p>
            <a:endParaRPr lang="en-US" dirty="0"/>
          </a:p>
        </p:txBody>
      </p:sp>
      <p:sp>
        <p:nvSpPr>
          <p:cNvPr id="4" name="Slide Number Placeholder 3"/>
          <p:cNvSpPr>
            <a:spLocks noGrp="1"/>
          </p:cNvSpPr>
          <p:nvPr>
            <p:ph type="sldNum" sz="quarter" idx="10"/>
          </p:nvPr>
        </p:nvSpPr>
        <p:spPr/>
        <p:txBody>
          <a:bodyPr/>
          <a:lstStyle/>
          <a:p>
            <a:fld id="{AD269D60-A958-584C-AA06-8FDEF4C3192E}" type="slidenum">
              <a:rPr lang="en-US" smtClean="0"/>
              <a:t>18</a:t>
            </a:fld>
            <a:endParaRPr lang="en-US"/>
          </a:p>
        </p:txBody>
      </p:sp>
    </p:spTree>
    <p:extLst>
      <p:ext uri="{BB962C8B-B14F-4D97-AF65-F5344CB8AC3E}">
        <p14:creationId xmlns:p14="http://schemas.microsoft.com/office/powerpoint/2010/main" val="407796690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On a distributed system, each processor holds a subset of the problem domain, referred to as problem subdomains. Each processor subdomain contains one or several boundary layers, which are usually called ghost cells. Ghost cells contain most recent values of the corresponding active cells on neighboring processors. They must be updated at every time step. This is achieved by pair-wise inter-processor communication, exchanging the most recent values of ghost cells. </a:t>
            </a:r>
          </a:p>
          <a:p>
            <a:pPr marL="0" marR="0" indent="0" algn="l" defTabSz="4572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effectLst/>
              <a:latin typeface="+mn-lt"/>
              <a:ea typeface="+mn-ea"/>
              <a:cs typeface="+mn-cs"/>
            </a:endParaRPr>
          </a:p>
          <a:p>
            <a:pPr marL="0" marR="0" indent="0" algn="l" defTabSz="4572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Retrieving the required points from the process processing the neigh- </a:t>
            </a:r>
            <a:r>
              <a:rPr lang="en-US" sz="1200" kern="1200" dirty="0" err="1" smtClean="0">
                <a:solidFill>
                  <a:schemeClr val="tx1"/>
                </a:solidFill>
                <a:effectLst/>
                <a:latin typeface="+mn-lt"/>
                <a:ea typeface="+mn-ea"/>
                <a:cs typeface="+mn-cs"/>
              </a:rPr>
              <a:t>bor</a:t>
            </a:r>
            <a:r>
              <a:rPr lang="en-US" sz="1200" kern="1200" dirty="0" smtClean="0">
                <a:solidFill>
                  <a:schemeClr val="tx1"/>
                </a:solidFill>
                <a:effectLst/>
                <a:latin typeface="+mn-lt"/>
                <a:ea typeface="+mn-ea"/>
                <a:cs typeface="+mn-cs"/>
              </a:rPr>
              <a:t> chunk as they are needed is usually not a good solution as it introduces a lot of small communication operations in the middle of computation which leads to high latency costs on most current systems. </a:t>
            </a:r>
            <a:endParaRPr lang="en-US" dirty="0" smtClean="0"/>
          </a:p>
          <a:p>
            <a:pPr marL="0" marR="0" indent="0" algn="l" defTabSz="457200" rtl="0" eaLnBrk="1" fontAlgn="auto" latinLnBrk="0" hangingPunct="1">
              <a:lnSpc>
                <a:spcPct val="100000"/>
              </a:lnSpc>
              <a:spcBef>
                <a:spcPts val="0"/>
              </a:spcBef>
              <a:spcAft>
                <a:spcPts val="0"/>
              </a:spcAft>
              <a:buClrTx/>
              <a:buSzTx/>
              <a:buFontTx/>
              <a:buNone/>
              <a:tabLst/>
              <a:defRPr/>
            </a:pPr>
            <a:endParaRPr lang="en-US" dirty="0" smtClean="0"/>
          </a:p>
          <a:p>
            <a:endParaRPr lang="en-US" dirty="0"/>
          </a:p>
        </p:txBody>
      </p:sp>
      <p:sp>
        <p:nvSpPr>
          <p:cNvPr id="4" name="Slide Number Placeholder 3"/>
          <p:cNvSpPr>
            <a:spLocks noGrp="1"/>
          </p:cNvSpPr>
          <p:nvPr>
            <p:ph type="sldNum" sz="quarter" idx="10"/>
          </p:nvPr>
        </p:nvSpPr>
        <p:spPr/>
        <p:txBody>
          <a:bodyPr/>
          <a:lstStyle/>
          <a:p>
            <a:fld id="{AD269D60-A958-584C-AA06-8FDEF4C3192E}" type="slidenum">
              <a:rPr lang="en-US" smtClean="0"/>
              <a:t>19</a:t>
            </a:fld>
            <a:endParaRPr lang="en-US"/>
          </a:p>
        </p:txBody>
      </p:sp>
    </p:spTree>
    <p:extLst>
      <p:ext uri="{BB962C8B-B14F-4D97-AF65-F5344CB8AC3E}">
        <p14:creationId xmlns:p14="http://schemas.microsoft.com/office/powerpoint/2010/main" val="407796690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On a distributed system, each processor holds a subset of the problem domain, referred to as problem subdomains. Each processor subdomain contains one or several boundary layers, which are usually called ghost cells. Ghost cells contain most recent values of the corresponding active cells on neighboring processors. They must be updated at every time step. This is achieved by pair-wise inter-processor communication, exchanging the most recent values of ghost cells. </a:t>
            </a:r>
          </a:p>
          <a:p>
            <a:pPr marL="0" marR="0" indent="0" algn="l" defTabSz="4572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effectLst/>
              <a:latin typeface="+mn-lt"/>
              <a:ea typeface="+mn-ea"/>
              <a:cs typeface="+mn-cs"/>
            </a:endParaRPr>
          </a:p>
          <a:p>
            <a:pPr marL="0" marR="0" indent="0" algn="l" defTabSz="4572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Retrieving the required points from the process processing the neigh- </a:t>
            </a:r>
            <a:r>
              <a:rPr lang="en-US" sz="1200" kern="1200" dirty="0" err="1" smtClean="0">
                <a:solidFill>
                  <a:schemeClr val="tx1"/>
                </a:solidFill>
                <a:effectLst/>
                <a:latin typeface="+mn-lt"/>
                <a:ea typeface="+mn-ea"/>
                <a:cs typeface="+mn-cs"/>
              </a:rPr>
              <a:t>bor</a:t>
            </a:r>
            <a:r>
              <a:rPr lang="en-US" sz="1200" kern="1200" dirty="0" smtClean="0">
                <a:solidFill>
                  <a:schemeClr val="tx1"/>
                </a:solidFill>
                <a:effectLst/>
                <a:latin typeface="+mn-lt"/>
                <a:ea typeface="+mn-ea"/>
                <a:cs typeface="+mn-cs"/>
              </a:rPr>
              <a:t> chunk as they are needed is usually not a good solution as it introduces a lot of small communication operations in the middle of computation which leads to high latency costs on most current systems. </a:t>
            </a:r>
            <a:endParaRPr lang="en-US" dirty="0" smtClean="0"/>
          </a:p>
          <a:p>
            <a:pPr marL="0" marR="0" indent="0" algn="l" defTabSz="457200" rtl="0" eaLnBrk="1" fontAlgn="auto" latinLnBrk="0" hangingPunct="1">
              <a:lnSpc>
                <a:spcPct val="100000"/>
              </a:lnSpc>
              <a:spcBef>
                <a:spcPts val="0"/>
              </a:spcBef>
              <a:spcAft>
                <a:spcPts val="0"/>
              </a:spcAft>
              <a:buClrTx/>
              <a:buSzTx/>
              <a:buFontTx/>
              <a:buNone/>
              <a:tabLst/>
              <a:defRPr/>
            </a:pPr>
            <a:endParaRPr lang="en-US" dirty="0" smtClean="0"/>
          </a:p>
          <a:p>
            <a:endParaRPr lang="en-US" dirty="0"/>
          </a:p>
        </p:txBody>
      </p:sp>
      <p:sp>
        <p:nvSpPr>
          <p:cNvPr id="4" name="Slide Number Placeholder 3"/>
          <p:cNvSpPr>
            <a:spLocks noGrp="1"/>
          </p:cNvSpPr>
          <p:nvPr>
            <p:ph type="sldNum" sz="quarter" idx="10"/>
          </p:nvPr>
        </p:nvSpPr>
        <p:spPr/>
        <p:txBody>
          <a:bodyPr/>
          <a:lstStyle/>
          <a:p>
            <a:fld id="{AD269D60-A958-584C-AA06-8FDEF4C3192E}" type="slidenum">
              <a:rPr lang="en-US" smtClean="0"/>
              <a:t>20</a:t>
            </a:fld>
            <a:endParaRPr lang="en-US"/>
          </a:p>
        </p:txBody>
      </p:sp>
    </p:spTree>
    <p:extLst>
      <p:ext uri="{BB962C8B-B14F-4D97-AF65-F5344CB8AC3E}">
        <p14:creationId xmlns:p14="http://schemas.microsoft.com/office/powerpoint/2010/main" val="407796690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On a distributed system, each processor holds a subset of the problem domain, referred to as problem subdomains. Each processor subdomain contains one or several boundary layers, which are usually called ghost cells. Ghost cells contain most recent values of the corresponding active cells on neighboring processors. They must be updated at every time step. This is achieved by pair-wise inter-processor communication, exchanging the most recent values of ghost cells. </a:t>
            </a:r>
          </a:p>
          <a:p>
            <a:pPr marL="0" marR="0" indent="0" algn="l" defTabSz="4572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effectLst/>
              <a:latin typeface="+mn-lt"/>
              <a:ea typeface="+mn-ea"/>
              <a:cs typeface="+mn-cs"/>
            </a:endParaRPr>
          </a:p>
          <a:p>
            <a:pPr marL="0" marR="0" indent="0" algn="l" defTabSz="4572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Retrieving the required points from the process processing the neigh- </a:t>
            </a:r>
            <a:r>
              <a:rPr lang="en-US" sz="1200" kern="1200" dirty="0" err="1" smtClean="0">
                <a:solidFill>
                  <a:schemeClr val="tx1"/>
                </a:solidFill>
                <a:effectLst/>
                <a:latin typeface="+mn-lt"/>
                <a:ea typeface="+mn-ea"/>
                <a:cs typeface="+mn-cs"/>
              </a:rPr>
              <a:t>bor</a:t>
            </a:r>
            <a:r>
              <a:rPr lang="en-US" sz="1200" kern="1200" dirty="0" smtClean="0">
                <a:solidFill>
                  <a:schemeClr val="tx1"/>
                </a:solidFill>
                <a:effectLst/>
                <a:latin typeface="+mn-lt"/>
                <a:ea typeface="+mn-ea"/>
                <a:cs typeface="+mn-cs"/>
              </a:rPr>
              <a:t> chunk as they are needed is usually not a good solution as it introduces a lot of small communication operations in the middle of computation which leads to high latency costs on most current systems. </a:t>
            </a:r>
            <a:endParaRPr lang="en-US" dirty="0" smtClean="0"/>
          </a:p>
          <a:p>
            <a:pPr marL="0" marR="0" indent="0" algn="l" defTabSz="457200" rtl="0" eaLnBrk="1" fontAlgn="auto" latinLnBrk="0" hangingPunct="1">
              <a:lnSpc>
                <a:spcPct val="100000"/>
              </a:lnSpc>
              <a:spcBef>
                <a:spcPts val="0"/>
              </a:spcBef>
              <a:spcAft>
                <a:spcPts val="0"/>
              </a:spcAft>
              <a:buClrTx/>
              <a:buSzTx/>
              <a:buFontTx/>
              <a:buNone/>
              <a:tabLst/>
              <a:defRPr/>
            </a:pPr>
            <a:endParaRPr lang="en-US" dirty="0" smtClean="0"/>
          </a:p>
          <a:p>
            <a:endParaRPr lang="en-US" dirty="0"/>
          </a:p>
        </p:txBody>
      </p:sp>
      <p:sp>
        <p:nvSpPr>
          <p:cNvPr id="4" name="Slide Number Placeholder 3"/>
          <p:cNvSpPr>
            <a:spLocks noGrp="1"/>
          </p:cNvSpPr>
          <p:nvPr>
            <p:ph type="sldNum" sz="quarter" idx="10"/>
          </p:nvPr>
        </p:nvSpPr>
        <p:spPr/>
        <p:txBody>
          <a:bodyPr/>
          <a:lstStyle/>
          <a:p>
            <a:fld id="{AD269D60-A958-584C-AA06-8FDEF4C3192E}" type="slidenum">
              <a:rPr lang="en-US" smtClean="0"/>
              <a:t>21</a:t>
            </a:fld>
            <a:endParaRPr lang="en-US"/>
          </a:p>
        </p:txBody>
      </p:sp>
    </p:spTree>
    <p:extLst>
      <p:ext uri="{BB962C8B-B14F-4D97-AF65-F5344CB8AC3E}">
        <p14:creationId xmlns:p14="http://schemas.microsoft.com/office/powerpoint/2010/main" val="407796690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On a distributed system, each processor holds a subset of the problem domain, referred to as problem subdomains. Each processor subdomain contains one or several boundary layers, which are usually called ghost cells. Ghost cells contain most recent values of the corresponding active cells on neighboring processors. They must be updated at every time step. This is achieved by pair-wise inter-processor communication, exchanging the most recent values of ghost cells. </a:t>
            </a:r>
          </a:p>
          <a:p>
            <a:pPr marL="0" marR="0" indent="0" algn="l" defTabSz="4572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effectLst/>
              <a:latin typeface="+mn-lt"/>
              <a:ea typeface="+mn-ea"/>
              <a:cs typeface="+mn-cs"/>
            </a:endParaRPr>
          </a:p>
          <a:p>
            <a:pPr marL="0" marR="0" indent="0" algn="l" defTabSz="4572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Retrieving the required points from the process processing the neigh- </a:t>
            </a:r>
            <a:r>
              <a:rPr lang="en-US" sz="1200" kern="1200" dirty="0" err="1" smtClean="0">
                <a:solidFill>
                  <a:schemeClr val="tx1"/>
                </a:solidFill>
                <a:effectLst/>
                <a:latin typeface="+mn-lt"/>
                <a:ea typeface="+mn-ea"/>
                <a:cs typeface="+mn-cs"/>
              </a:rPr>
              <a:t>bor</a:t>
            </a:r>
            <a:r>
              <a:rPr lang="en-US" sz="1200" kern="1200" dirty="0" smtClean="0">
                <a:solidFill>
                  <a:schemeClr val="tx1"/>
                </a:solidFill>
                <a:effectLst/>
                <a:latin typeface="+mn-lt"/>
                <a:ea typeface="+mn-ea"/>
                <a:cs typeface="+mn-cs"/>
              </a:rPr>
              <a:t> chunk as they are needed is usually not a good solution as it introduces a lot of small communication operations in the middle of computation which leads to high latency costs on most current systems. </a:t>
            </a:r>
            <a:endParaRPr lang="en-US" dirty="0" smtClean="0"/>
          </a:p>
          <a:p>
            <a:pPr marL="0" marR="0" indent="0" algn="l" defTabSz="457200" rtl="0" eaLnBrk="1" fontAlgn="auto" latinLnBrk="0" hangingPunct="1">
              <a:lnSpc>
                <a:spcPct val="100000"/>
              </a:lnSpc>
              <a:spcBef>
                <a:spcPts val="0"/>
              </a:spcBef>
              <a:spcAft>
                <a:spcPts val="0"/>
              </a:spcAft>
              <a:buClrTx/>
              <a:buSzTx/>
              <a:buFontTx/>
              <a:buNone/>
              <a:tabLst/>
              <a:defRPr/>
            </a:pPr>
            <a:endParaRPr lang="en-US" dirty="0" smtClean="0"/>
          </a:p>
          <a:p>
            <a:endParaRPr lang="en-US" dirty="0"/>
          </a:p>
        </p:txBody>
      </p:sp>
      <p:sp>
        <p:nvSpPr>
          <p:cNvPr id="4" name="Slide Number Placeholder 3"/>
          <p:cNvSpPr>
            <a:spLocks noGrp="1"/>
          </p:cNvSpPr>
          <p:nvPr>
            <p:ph type="sldNum" sz="quarter" idx="10"/>
          </p:nvPr>
        </p:nvSpPr>
        <p:spPr/>
        <p:txBody>
          <a:bodyPr/>
          <a:lstStyle/>
          <a:p>
            <a:fld id="{AD269D60-A958-584C-AA06-8FDEF4C3192E}" type="slidenum">
              <a:rPr lang="en-US" smtClean="0"/>
              <a:t>22</a:t>
            </a:fld>
            <a:endParaRPr lang="en-US"/>
          </a:p>
        </p:txBody>
      </p:sp>
    </p:spTree>
    <p:extLst>
      <p:ext uri="{BB962C8B-B14F-4D97-AF65-F5344CB8AC3E}">
        <p14:creationId xmlns:p14="http://schemas.microsoft.com/office/powerpoint/2010/main" val="407796690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On a distributed system, each processor holds a subset of the problem domain, referred to as problem subdomains. Each processor subdomain contains one or several boundary layers, which are usually called ghost cells. Ghost cells contain most recent values of the corresponding active cells on neighboring processors. They must be updated at every time step. This is achieved by pair-wise inter-processor communication, exchanging the most recent values of ghost cells. </a:t>
            </a:r>
          </a:p>
          <a:p>
            <a:pPr marL="0" marR="0" indent="0" algn="l" defTabSz="4572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effectLst/>
              <a:latin typeface="+mn-lt"/>
              <a:ea typeface="+mn-ea"/>
              <a:cs typeface="+mn-cs"/>
            </a:endParaRPr>
          </a:p>
          <a:p>
            <a:pPr marL="0" marR="0" indent="0" algn="l" defTabSz="4572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Retrieving the required points from the process processing the neigh- </a:t>
            </a:r>
            <a:r>
              <a:rPr lang="en-US" sz="1200" kern="1200" dirty="0" err="1" smtClean="0">
                <a:solidFill>
                  <a:schemeClr val="tx1"/>
                </a:solidFill>
                <a:effectLst/>
                <a:latin typeface="+mn-lt"/>
                <a:ea typeface="+mn-ea"/>
                <a:cs typeface="+mn-cs"/>
              </a:rPr>
              <a:t>bor</a:t>
            </a:r>
            <a:r>
              <a:rPr lang="en-US" sz="1200" kern="1200" dirty="0" smtClean="0">
                <a:solidFill>
                  <a:schemeClr val="tx1"/>
                </a:solidFill>
                <a:effectLst/>
                <a:latin typeface="+mn-lt"/>
                <a:ea typeface="+mn-ea"/>
                <a:cs typeface="+mn-cs"/>
              </a:rPr>
              <a:t> chunk as they are needed is usually not a good solution as it introduces a lot of small communication operations in the middle of computation which leads to high latency costs on most current systems. </a:t>
            </a:r>
            <a:endParaRPr lang="en-US" dirty="0" smtClean="0"/>
          </a:p>
          <a:p>
            <a:pPr marL="0" marR="0" indent="0" algn="l" defTabSz="457200" rtl="0" eaLnBrk="1" fontAlgn="auto" latinLnBrk="0" hangingPunct="1">
              <a:lnSpc>
                <a:spcPct val="100000"/>
              </a:lnSpc>
              <a:spcBef>
                <a:spcPts val="0"/>
              </a:spcBef>
              <a:spcAft>
                <a:spcPts val="0"/>
              </a:spcAft>
              <a:buClrTx/>
              <a:buSzTx/>
              <a:buFontTx/>
              <a:buNone/>
              <a:tabLst/>
              <a:defRPr/>
            </a:pPr>
            <a:endParaRPr lang="en-US" dirty="0" smtClean="0"/>
          </a:p>
          <a:p>
            <a:endParaRPr lang="en-US" dirty="0"/>
          </a:p>
        </p:txBody>
      </p:sp>
      <p:sp>
        <p:nvSpPr>
          <p:cNvPr id="4" name="Slide Number Placeholder 3"/>
          <p:cNvSpPr>
            <a:spLocks noGrp="1"/>
          </p:cNvSpPr>
          <p:nvPr>
            <p:ph type="sldNum" sz="quarter" idx="10"/>
          </p:nvPr>
        </p:nvSpPr>
        <p:spPr/>
        <p:txBody>
          <a:bodyPr/>
          <a:lstStyle/>
          <a:p>
            <a:fld id="{AD269D60-A958-584C-AA06-8FDEF4C3192E}" type="slidenum">
              <a:rPr lang="en-US" smtClean="0"/>
              <a:t>23</a:t>
            </a:fld>
            <a:endParaRPr lang="en-US"/>
          </a:p>
        </p:txBody>
      </p:sp>
    </p:spTree>
    <p:extLst>
      <p:ext uri="{BB962C8B-B14F-4D97-AF65-F5344CB8AC3E}">
        <p14:creationId xmlns:p14="http://schemas.microsoft.com/office/powerpoint/2010/main" val="407796690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200" dirty="0" smtClean="0">
                <a:solidFill>
                  <a:srgbClr val="000090"/>
                </a:solidFill>
              </a:rPr>
              <a:t>Explicit Data Organization and Movement is Difficult</a:t>
            </a:r>
            <a:r>
              <a:rPr lang="en-US" sz="1200" kern="1200" dirty="0" smtClean="0">
                <a:solidFill>
                  <a:schemeClr val="tx1"/>
                </a:solidFill>
                <a:effectLst/>
                <a:latin typeface="+mn-lt"/>
                <a:ea typeface="+mn-ea"/>
                <a:cs typeface="+mn-cs"/>
              </a:rPr>
              <a:t>. </a:t>
            </a:r>
          </a:p>
          <a:p>
            <a:pPr marL="0" marR="0" indent="0" algn="l" defTabSz="4572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effectLst/>
              <a:latin typeface="+mn-lt"/>
              <a:ea typeface="+mn-ea"/>
              <a:cs typeface="+mn-cs"/>
            </a:endParaRPr>
          </a:p>
          <a:p>
            <a:pPr marL="0" marR="0" indent="0" algn="l" defTabSz="4572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On a distributed system, each processor holds a subset of the problem domain, referred to as problem subdomains. Each processor subdomain contains one or several boundary layers, which are usually called ghost cells. Ghost cells contain most recent values of the corresponding active cells on neighboring processors. They must be updated at every time step. This is achieved by pair-wise inter-processor communication, exchanging the most recent values of ghost cells. </a:t>
            </a:r>
          </a:p>
          <a:p>
            <a:pPr marL="0" marR="0" indent="0" algn="l" defTabSz="4572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effectLst/>
              <a:latin typeface="+mn-lt"/>
              <a:ea typeface="+mn-ea"/>
              <a:cs typeface="+mn-cs"/>
            </a:endParaRPr>
          </a:p>
          <a:p>
            <a:pPr marL="0" marR="0" indent="0" algn="l" defTabSz="4572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Retrieving the required points from the process processing the neigh- </a:t>
            </a:r>
            <a:r>
              <a:rPr lang="en-US" sz="1200" kern="1200" dirty="0" err="1" smtClean="0">
                <a:solidFill>
                  <a:schemeClr val="tx1"/>
                </a:solidFill>
                <a:effectLst/>
                <a:latin typeface="+mn-lt"/>
                <a:ea typeface="+mn-ea"/>
                <a:cs typeface="+mn-cs"/>
              </a:rPr>
              <a:t>bor</a:t>
            </a:r>
            <a:r>
              <a:rPr lang="en-US" sz="1200" kern="1200" dirty="0" smtClean="0">
                <a:solidFill>
                  <a:schemeClr val="tx1"/>
                </a:solidFill>
                <a:effectLst/>
                <a:latin typeface="+mn-lt"/>
                <a:ea typeface="+mn-ea"/>
                <a:cs typeface="+mn-cs"/>
              </a:rPr>
              <a:t> chunk as they are needed is usually not a good solution as it introduces a lot of small communication operations in the middle of computation which leads to high latency costs on most current systems. </a:t>
            </a:r>
            <a:endParaRPr lang="en-US" dirty="0" smtClean="0"/>
          </a:p>
          <a:p>
            <a:pPr marL="0" marR="0" indent="0" algn="l" defTabSz="4572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effectLst/>
              <a:latin typeface="+mn-lt"/>
              <a:ea typeface="+mn-ea"/>
              <a:cs typeface="+mn-cs"/>
            </a:endParaRPr>
          </a:p>
          <a:p>
            <a:pPr marL="0" marR="0" indent="0" algn="l" defTabSz="457200" rtl="0" eaLnBrk="1" fontAlgn="auto" latinLnBrk="0" hangingPunct="1">
              <a:lnSpc>
                <a:spcPct val="100000"/>
              </a:lnSpc>
              <a:spcBef>
                <a:spcPts val="0"/>
              </a:spcBef>
              <a:spcAft>
                <a:spcPts val="0"/>
              </a:spcAft>
              <a:buClrTx/>
              <a:buSzTx/>
              <a:buFontTx/>
              <a:buNone/>
              <a:tabLst/>
              <a:defRPr/>
            </a:pPr>
            <a:endParaRPr lang="en-US" dirty="0" smtClean="0"/>
          </a:p>
          <a:p>
            <a:endParaRPr lang="en-US" dirty="0"/>
          </a:p>
        </p:txBody>
      </p:sp>
      <p:sp>
        <p:nvSpPr>
          <p:cNvPr id="4" name="Slide Number Placeholder 3"/>
          <p:cNvSpPr>
            <a:spLocks noGrp="1"/>
          </p:cNvSpPr>
          <p:nvPr>
            <p:ph type="sldNum" sz="quarter" idx="10"/>
          </p:nvPr>
        </p:nvSpPr>
        <p:spPr/>
        <p:txBody>
          <a:bodyPr/>
          <a:lstStyle/>
          <a:p>
            <a:fld id="{AD269D60-A958-584C-AA06-8FDEF4C3192E}" type="slidenum">
              <a:rPr lang="en-US" smtClean="0"/>
              <a:t>4</a:t>
            </a:fld>
            <a:endParaRPr lang="en-US"/>
          </a:p>
        </p:txBody>
      </p:sp>
    </p:spTree>
    <p:extLst>
      <p:ext uri="{BB962C8B-B14F-4D97-AF65-F5344CB8AC3E}">
        <p14:creationId xmlns:p14="http://schemas.microsoft.com/office/powerpoint/2010/main" val="407796690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On a distributed system, each processor holds a subset of the problem domain, referred to as problem subdomains. Each processor subdomain contains one or several boundary layers, which are usually called ghost cells. Ghost cells contain most recent values of the corresponding active cells on neighboring processors. They must be updated at every time step. This is achieved by pair-wise inter-processor communication, exchanging the most recent values of ghost cells. </a:t>
            </a:r>
          </a:p>
          <a:p>
            <a:pPr marL="0" marR="0" indent="0" algn="l" defTabSz="4572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effectLst/>
              <a:latin typeface="+mn-lt"/>
              <a:ea typeface="+mn-ea"/>
              <a:cs typeface="+mn-cs"/>
            </a:endParaRPr>
          </a:p>
          <a:p>
            <a:pPr marL="0" marR="0" indent="0" algn="l" defTabSz="4572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Retrieving the required points from the process processing the neigh- </a:t>
            </a:r>
            <a:r>
              <a:rPr lang="en-US" sz="1200" kern="1200" dirty="0" err="1" smtClean="0">
                <a:solidFill>
                  <a:schemeClr val="tx1"/>
                </a:solidFill>
                <a:effectLst/>
                <a:latin typeface="+mn-lt"/>
                <a:ea typeface="+mn-ea"/>
                <a:cs typeface="+mn-cs"/>
              </a:rPr>
              <a:t>bor</a:t>
            </a:r>
            <a:r>
              <a:rPr lang="en-US" sz="1200" kern="1200" dirty="0" smtClean="0">
                <a:solidFill>
                  <a:schemeClr val="tx1"/>
                </a:solidFill>
                <a:effectLst/>
                <a:latin typeface="+mn-lt"/>
                <a:ea typeface="+mn-ea"/>
                <a:cs typeface="+mn-cs"/>
              </a:rPr>
              <a:t> chunk as they are needed is usually not a good solution as it introduces a lot of small communication operations in the middle of computation which leads to high latency costs on most current systems. </a:t>
            </a:r>
            <a:endParaRPr lang="en-US" dirty="0" smtClean="0"/>
          </a:p>
          <a:p>
            <a:pPr marL="0" marR="0" indent="0" algn="l" defTabSz="457200" rtl="0" eaLnBrk="1" fontAlgn="auto" latinLnBrk="0" hangingPunct="1">
              <a:lnSpc>
                <a:spcPct val="100000"/>
              </a:lnSpc>
              <a:spcBef>
                <a:spcPts val="0"/>
              </a:spcBef>
              <a:spcAft>
                <a:spcPts val="0"/>
              </a:spcAft>
              <a:buClrTx/>
              <a:buSzTx/>
              <a:buFontTx/>
              <a:buNone/>
              <a:tabLst/>
              <a:defRPr/>
            </a:pPr>
            <a:endParaRPr lang="en-US" dirty="0" smtClean="0"/>
          </a:p>
          <a:p>
            <a:endParaRPr lang="en-US" dirty="0"/>
          </a:p>
        </p:txBody>
      </p:sp>
      <p:sp>
        <p:nvSpPr>
          <p:cNvPr id="4" name="Slide Number Placeholder 3"/>
          <p:cNvSpPr>
            <a:spLocks noGrp="1"/>
          </p:cNvSpPr>
          <p:nvPr>
            <p:ph type="sldNum" sz="quarter" idx="10"/>
          </p:nvPr>
        </p:nvSpPr>
        <p:spPr/>
        <p:txBody>
          <a:bodyPr/>
          <a:lstStyle/>
          <a:p>
            <a:fld id="{AD269D60-A958-584C-AA06-8FDEF4C3192E}" type="slidenum">
              <a:rPr lang="en-US" smtClean="0"/>
              <a:t>24</a:t>
            </a:fld>
            <a:endParaRPr lang="en-US"/>
          </a:p>
        </p:txBody>
      </p:sp>
    </p:spTree>
    <p:extLst>
      <p:ext uri="{BB962C8B-B14F-4D97-AF65-F5344CB8AC3E}">
        <p14:creationId xmlns:p14="http://schemas.microsoft.com/office/powerpoint/2010/main" val="407796690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On a distributed system, each processor holds a subset of the problem domain, referred to as problem subdomains. Each processor subdomain contains one or several boundary layers, which are usually called ghost cells. Ghost cells contain most recent values of the corresponding active cells on neighboring processors. They must be updated at every time step. This is achieved by pair-wise inter-processor communication, exchanging the most recent values of ghost cells. </a:t>
            </a:r>
          </a:p>
          <a:p>
            <a:pPr marL="0" marR="0" indent="0" algn="l" defTabSz="4572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effectLst/>
              <a:latin typeface="+mn-lt"/>
              <a:ea typeface="+mn-ea"/>
              <a:cs typeface="+mn-cs"/>
            </a:endParaRPr>
          </a:p>
          <a:p>
            <a:pPr marL="0" marR="0" indent="0" algn="l" defTabSz="4572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Retrieving the required points from the process processing the neigh- </a:t>
            </a:r>
            <a:r>
              <a:rPr lang="en-US" sz="1200" kern="1200" dirty="0" err="1" smtClean="0">
                <a:solidFill>
                  <a:schemeClr val="tx1"/>
                </a:solidFill>
                <a:effectLst/>
                <a:latin typeface="+mn-lt"/>
                <a:ea typeface="+mn-ea"/>
                <a:cs typeface="+mn-cs"/>
              </a:rPr>
              <a:t>bor</a:t>
            </a:r>
            <a:r>
              <a:rPr lang="en-US" sz="1200" kern="1200" dirty="0" smtClean="0">
                <a:solidFill>
                  <a:schemeClr val="tx1"/>
                </a:solidFill>
                <a:effectLst/>
                <a:latin typeface="+mn-lt"/>
                <a:ea typeface="+mn-ea"/>
                <a:cs typeface="+mn-cs"/>
              </a:rPr>
              <a:t> chunk as they are needed is usually not a good solution as it introduces a lot of small communication operations in the middle of computation which leads to high latency costs on most current systems. </a:t>
            </a:r>
            <a:endParaRPr lang="en-US" dirty="0" smtClean="0"/>
          </a:p>
          <a:p>
            <a:pPr marL="0" marR="0" indent="0" algn="l" defTabSz="457200" rtl="0" eaLnBrk="1" fontAlgn="auto" latinLnBrk="0" hangingPunct="1">
              <a:lnSpc>
                <a:spcPct val="100000"/>
              </a:lnSpc>
              <a:spcBef>
                <a:spcPts val="0"/>
              </a:spcBef>
              <a:spcAft>
                <a:spcPts val="0"/>
              </a:spcAft>
              <a:buClrTx/>
              <a:buSzTx/>
              <a:buFontTx/>
              <a:buNone/>
              <a:tabLst/>
              <a:defRPr/>
            </a:pPr>
            <a:endParaRPr lang="en-US" dirty="0" smtClean="0"/>
          </a:p>
          <a:p>
            <a:endParaRPr lang="en-US" dirty="0"/>
          </a:p>
        </p:txBody>
      </p:sp>
      <p:sp>
        <p:nvSpPr>
          <p:cNvPr id="4" name="Slide Number Placeholder 3"/>
          <p:cNvSpPr>
            <a:spLocks noGrp="1"/>
          </p:cNvSpPr>
          <p:nvPr>
            <p:ph type="sldNum" sz="quarter" idx="10"/>
          </p:nvPr>
        </p:nvSpPr>
        <p:spPr/>
        <p:txBody>
          <a:bodyPr/>
          <a:lstStyle/>
          <a:p>
            <a:fld id="{AD269D60-A958-584C-AA06-8FDEF4C3192E}" type="slidenum">
              <a:rPr lang="en-US" smtClean="0"/>
              <a:t>25</a:t>
            </a:fld>
            <a:endParaRPr lang="en-US"/>
          </a:p>
        </p:txBody>
      </p:sp>
    </p:spTree>
    <p:extLst>
      <p:ext uri="{BB962C8B-B14F-4D97-AF65-F5344CB8AC3E}">
        <p14:creationId xmlns:p14="http://schemas.microsoft.com/office/powerpoint/2010/main" val="407796690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On a distributed system, each processor holds a subset of the problem domain, referred to as problem subdomains. Each processor subdomain contains one or several boundary layers, which are usually called ghost cells. Ghost cells contain most recent values of the corresponding active cells on neighboring processors. They must be updated at every time step. This is achieved by pair-wise inter-processor communication, exchanging the most recent values of ghost cells. </a:t>
            </a:r>
          </a:p>
          <a:p>
            <a:pPr marL="0" marR="0" indent="0" algn="l" defTabSz="4572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effectLst/>
              <a:latin typeface="+mn-lt"/>
              <a:ea typeface="+mn-ea"/>
              <a:cs typeface="+mn-cs"/>
            </a:endParaRPr>
          </a:p>
          <a:p>
            <a:pPr marL="0" marR="0" indent="0" algn="l" defTabSz="4572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Retrieving the required points from the process processing the neigh- </a:t>
            </a:r>
            <a:r>
              <a:rPr lang="en-US" sz="1200" kern="1200" dirty="0" err="1" smtClean="0">
                <a:solidFill>
                  <a:schemeClr val="tx1"/>
                </a:solidFill>
                <a:effectLst/>
                <a:latin typeface="+mn-lt"/>
                <a:ea typeface="+mn-ea"/>
                <a:cs typeface="+mn-cs"/>
              </a:rPr>
              <a:t>bor</a:t>
            </a:r>
            <a:r>
              <a:rPr lang="en-US" sz="1200" kern="1200" dirty="0" smtClean="0">
                <a:solidFill>
                  <a:schemeClr val="tx1"/>
                </a:solidFill>
                <a:effectLst/>
                <a:latin typeface="+mn-lt"/>
                <a:ea typeface="+mn-ea"/>
                <a:cs typeface="+mn-cs"/>
              </a:rPr>
              <a:t> chunk as they are needed is usually not a good solution as it introduces a lot of small communication operations in the middle of computation which leads to high latency costs on most current systems. </a:t>
            </a:r>
            <a:endParaRPr lang="en-US" dirty="0" smtClean="0"/>
          </a:p>
          <a:p>
            <a:pPr marL="0" marR="0" indent="0" algn="l" defTabSz="457200" rtl="0" eaLnBrk="1" fontAlgn="auto" latinLnBrk="0" hangingPunct="1">
              <a:lnSpc>
                <a:spcPct val="100000"/>
              </a:lnSpc>
              <a:spcBef>
                <a:spcPts val="0"/>
              </a:spcBef>
              <a:spcAft>
                <a:spcPts val="0"/>
              </a:spcAft>
              <a:buClrTx/>
              <a:buSzTx/>
              <a:buFontTx/>
              <a:buNone/>
              <a:tabLst/>
              <a:defRPr/>
            </a:pPr>
            <a:endParaRPr lang="en-US" dirty="0" smtClean="0"/>
          </a:p>
          <a:p>
            <a:endParaRPr lang="en-US" dirty="0"/>
          </a:p>
        </p:txBody>
      </p:sp>
      <p:sp>
        <p:nvSpPr>
          <p:cNvPr id="4" name="Slide Number Placeholder 3"/>
          <p:cNvSpPr>
            <a:spLocks noGrp="1"/>
          </p:cNvSpPr>
          <p:nvPr>
            <p:ph type="sldNum" sz="quarter" idx="10"/>
          </p:nvPr>
        </p:nvSpPr>
        <p:spPr/>
        <p:txBody>
          <a:bodyPr/>
          <a:lstStyle/>
          <a:p>
            <a:fld id="{AD269D60-A958-584C-AA06-8FDEF4C3192E}" type="slidenum">
              <a:rPr lang="en-US" smtClean="0"/>
              <a:t>26</a:t>
            </a:fld>
            <a:endParaRPr lang="en-US"/>
          </a:p>
        </p:txBody>
      </p:sp>
    </p:spTree>
    <p:extLst>
      <p:ext uri="{BB962C8B-B14F-4D97-AF65-F5344CB8AC3E}">
        <p14:creationId xmlns:p14="http://schemas.microsoft.com/office/powerpoint/2010/main" val="407796690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On a distributed system, each processor holds a subset of the problem domain, referred to as problem subdomains. Each processor subdomain contains one or several boundary layers, which are usually called ghost cells. Ghost cells contain most recent values of the corresponding active cells on neighboring processors. They must be updated at every time step. This is achieved by pair-wise inter-processor communication, exchanging the most recent values of ghost cells. </a:t>
            </a:r>
          </a:p>
          <a:p>
            <a:pPr marL="0" marR="0" indent="0" algn="l" defTabSz="4572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effectLst/>
              <a:latin typeface="+mn-lt"/>
              <a:ea typeface="+mn-ea"/>
              <a:cs typeface="+mn-cs"/>
            </a:endParaRPr>
          </a:p>
          <a:p>
            <a:pPr marL="0" marR="0" indent="0" algn="l" defTabSz="4572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Retrieving the required points from the process processing the neigh- </a:t>
            </a:r>
            <a:r>
              <a:rPr lang="en-US" sz="1200" kern="1200" dirty="0" err="1" smtClean="0">
                <a:solidFill>
                  <a:schemeClr val="tx1"/>
                </a:solidFill>
                <a:effectLst/>
                <a:latin typeface="+mn-lt"/>
                <a:ea typeface="+mn-ea"/>
                <a:cs typeface="+mn-cs"/>
              </a:rPr>
              <a:t>bor</a:t>
            </a:r>
            <a:r>
              <a:rPr lang="en-US" sz="1200" kern="1200" dirty="0" smtClean="0">
                <a:solidFill>
                  <a:schemeClr val="tx1"/>
                </a:solidFill>
                <a:effectLst/>
                <a:latin typeface="+mn-lt"/>
                <a:ea typeface="+mn-ea"/>
                <a:cs typeface="+mn-cs"/>
              </a:rPr>
              <a:t> chunk as they are needed is usually not a good solution as it introduces a lot of small communication operations in the middle of computation which leads to high latency costs on most current systems. </a:t>
            </a:r>
            <a:endParaRPr lang="en-US" dirty="0" smtClean="0"/>
          </a:p>
          <a:p>
            <a:pPr marL="0" marR="0" indent="0" algn="l" defTabSz="457200" rtl="0" eaLnBrk="1" fontAlgn="auto" latinLnBrk="0" hangingPunct="1">
              <a:lnSpc>
                <a:spcPct val="100000"/>
              </a:lnSpc>
              <a:spcBef>
                <a:spcPts val="0"/>
              </a:spcBef>
              <a:spcAft>
                <a:spcPts val="0"/>
              </a:spcAft>
              <a:buClrTx/>
              <a:buSzTx/>
              <a:buFontTx/>
              <a:buNone/>
              <a:tabLst/>
              <a:defRPr/>
            </a:pPr>
            <a:endParaRPr lang="en-US" dirty="0" smtClean="0"/>
          </a:p>
          <a:p>
            <a:endParaRPr lang="en-US" dirty="0"/>
          </a:p>
        </p:txBody>
      </p:sp>
      <p:sp>
        <p:nvSpPr>
          <p:cNvPr id="4" name="Slide Number Placeholder 3"/>
          <p:cNvSpPr>
            <a:spLocks noGrp="1"/>
          </p:cNvSpPr>
          <p:nvPr>
            <p:ph type="sldNum" sz="quarter" idx="10"/>
          </p:nvPr>
        </p:nvSpPr>
        <p:spPr/>
        <p:txBody>
          <a:bodyPr/>
          <a:lstStyle/>
          <a:p>
            <a:fld id="{AD269D60-A958-584C-AA06-8FDEF4C3192E}" type="slidenum">
              <a:rPr lang="en-US" smtClean="0"/>
              <a:t>27</a:t>
            </a:fld>
            <a:endParaRPr lang="en-US"/>
          </a:p>
        </p:txBody>
      </p:sp>
    </p:spTree>
    <p:extLst>
      <p:ext uri="{BB962C8B-B14F-4D97-AF65-F5344CB8AC3E}">
        <p14:creationId xmlns:p14="http://schemas.microsoft.com/office/powerpoint/2010/main" val="407796690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Result objects:</a:t>
            </a:r>
            <a:r>
              <a:rPr lang="en-US" baseline="0" dirty="0" smtClean="0"/>
              <a:t> propagate updates to the copy</a:t>
            </a:r>
          </a:p>
          <a:p>
            <a:pPr marL="0" marR="0" indent="0" algn="l" defTabSz="457200" rtl="0" eaLnBrk="1" fontAlgn="auto" latinLnBrk="0" hangingPunct="1">
              <a:lnSpc>
                <a:spcPct val="100000"/>
              </a:lnSpc>
              <a:spcBef>
                <a:spcPts val="0"/>
              </a:spcBef>
              <a:spcAft>
                <a:spcPts val="0"/>
              </a:spcAft>
              <a:buClrTx/>
              <a:buSzTx/>
              <a:buFontTx/>
              <a:buNone/>
              <a:tabLst/>
              <a:defRPr/>
            </a:pPr>
            <a:r>
              <a:rPr lang="en-US" sz="1200" dirty="0" smtClean="0"/>
              <a:t>General read-write write-invalidate directory based protocol</a:t>
            </a:r>
          </a:p>
          <a:p>
            <a:endParaRPr lang="en-US" dirty="0"/>
          </a:p>
        </p:txBody>
      </p:sp>
      <p:sp>
        <p:nvSpPr>
          <p:cNvPr id="4" name="Slide Number Placeholder 3"/>
          <p:cNvSpPr>
            <a:spLocks noGrp="1"/>
          </p:cNvSpPr>
          <p:nvPr>
            <p:ph type="sldNum" sz="quarter" idx="10"/>
          </p:nvPr>
        </p:nvSpPr>
        <p:spPr/>
        <p:txBody>
          <a:bodyPr/>
          <a:lstStyle/>
          <a:p>
            <a:fld id="{AD269D60-A958-584C-AA06-8FDEF4C3192E}" type="slidenum">
              <a:rPr lang="en-US" smtClean="0"/>
              <a:t>40</a:t>
            </a:fld>
            <a:endParaRPr lang="en-US"/>
          </a:p>
        </p:txBody>
      </p:sp>
    </p:spTree>
    <p:extLst>
      <p:ext uri="{BB962C8B-B14F-4D97-AF65-F5344CB8AC3E}">
        <p14:creationId xmlns:p14="http://schemas.microsoft.com/office/powerpoint/2010/main" val="426301946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effectLst/>
              <a:latin typeface="+mn-lt"/>
              <a:ea typeface="+mn-ea"/>
              <a:cs typeface="+mn-cs"/>
            </a:endParaRPr>
          </a:p>
          <a:p>
            <a:pPr marL="0" marR="0" indent="0" algn="l" defTabSz="4572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effectLst/>
              <a:latin typeface="+mn-lt"/>
              <a:ea typeface="+mn-ea"/>
              <a:cs typeface="+mn-cs"/>
            </a:endParaRPr>
          </a:p>
          <a:p>
            <a:pPr>
              <a:spcBef>
                <a:spcPct val="10000"/>
              </a:spcBef>
            </a:pPr>
            <a:r>
              <a:rPr lang="en-US" sz="2000" dirty="0" smtClean="0"/>
              <a:t>A one-sided put/get message can be handled directly by a network interface with RDMA support</a:t>
            </a:r>
          </a:p>
          <a:p>
            <a:pPr lvl="1">
              <a:spcBef>
                <a:spcPct val="10000"/>
              </a:spcBef>
            </a:pPr>
            <a:r>
              <a:rPr lang="en-US" sz="1800" dirty="0" smtClean="0"/>
              <a:t>Avoid interrupting the CPU or storing data from CPU (</a:t>
            </a:r>
            <a:r>
              <a:rPr lang="en-US" sz="1800" dirty="0" err="1" smtClean="0"/>
              <a:t>preposts</a:t>
            </a:r>
            <a:r>
              <a:rPr lang="en-US" sz="1800" dirty="0" smtClean="0"/>
              <a:t>)</a:t>
            </a:r>
          </a:p>
          <a:p>
            <a:pPr>
              <a:spcBef>
                <a:spcPct val="10000"/>
              </a:spcBef>
            </a:pPr>
            <a:r>
              <a:rPr lang="en-US" sz="2000" dirty="0" smtClean="0"/>
              <a:t>A two-sided messages needs to be matched with a receive to identify memory address to put data</a:t>
            </a:r>
          </a:p>
          <a:p>
            <a:pPr lvl="1">
              <a:spcBef>
                <a:spcPct val="10000"/>
              </a:spcBef>
            </a:pPr>
            <a:r>
              <a:rPr lang="en-US" sz="1800" dirty="0" smtClean="0"/>
              <a:t>Offloaded to Network Interface in networks like Quadrics</a:t>
            </a:r>
          </a:p>
          <a:p>
            <a:pPr lvl="1">
              <a:spcBef>
                <a:spcPct val="10000"/>
              </a:spcBef>
            </a:pPr>
            <a:r>
              <a:rPr lang="en-US" sz="1800" dirty="0" smtClean="0"/>
              <a:t>Need to download match tables to interface (from host)</a:t>
            </a:r>
            <a:endParaRPr lang="en-US" sz="1800" dirty="0"/>
          </a:p>
        </p:txBody>
      </p:sp>
      <p:sp>
        <p:nvSpPr>
          <p:cNvPr id="4" name="Slide Number Placeholder 3"/>
          <p:cNvSpPr>
            <a:spLocks noGrp="1"/>
          </p:cNvSpPr>
          <p:nvPr>
            <p:ph type="sldNum" sz="quarter" idx="10"/>
          </p:nvPr>
        </p:nvSpPr>
        <p:spPr/>
        <p:txBody>
          <a:bodyPr/>
          <a:lstStyle/>
          <a:p>
            <a:fld id="{485CA532-68CB-CF40-B7F0-1BCED04211B5}" type="slidenum">
              <a:rPr lang="en-US" smtClean="0"/>
              <a:t>5</a:t>
            </a:fld>
            <a:endParaRPr lang="en-US"/>
          </a:p>
        </p:txBody>
      </p:sp>
    </p:spTree>
    <p:extLst>
      <p:ext uri="{BB962C8B-B14F-4D97-AF65-F5344CB8AC3E}">
        <p14:creationId xmlns:p14="http://schemas.microsoft.com/office/powerpoint/2010/main" val="159841543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effectLst/>
              <a:latin typeface="+mn-lt"/>
              <a:ea typeface="+mn-ea"/>
              <a:cs typeface="+mn-cs"/>
            </a:endParaRPr>
          </a:p>
          <a:p>
            <a:pPr marL="0" marR="0" indent="0" algn="l" defTabSz="4572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effectLst/>
              <a:latin typeface="+mn-lt"/>
              <a:ea typeface="+mn-ea"/>
              <a:cs typeface="+mn-cs"/>
            </a:endParaRPr>
          </a:p>
          <a:p>
            <a:pPr marL="0" marR="0" indent="0" algn="l" defTabSz="4572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Figure 1(a) shows a five-point Laplace operator, which is a stencil we will use to find edges in an image. It specifies that the value of a point in the current iteration shall be the value of its left, right, up and down neighbors from the previous iteration subtracted from its own value multiplied by four. In addition to detecting edges, the five- point Laplace operator can also be used to solve systems of partial differential equations iteratively. </a:t>
            </a:r>
          </a:p>
          <a:p>
            <a:pPr marL="0" marR="0" indent="0" algn="l" defTabSz="4572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effectLst/>
              <a:latin typeface="+mn-lt"/>
              <a:ea typeface="+mn-ea"/>
              <a:cs typeface="+mn-cs"/>
            </a:endParaRPr>
          </a:p>
          <a:p>
            <a:pPr marL="0" marR="0" indent="0" algn="l" defTabSz="4572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Each chunk </a:t>
            </a:r>
            <a:r>
              <a:rPr lang="en-US" sz="1200" kern="1200" baseline="0" dirty="0" smtClean="0">
                <a:solidFill>
                  <a:schemeClr val="tx1"/>
                </a:solidFill>
                <a:effectLst/>
                <a:latin typeface="+mn-lt"/>
                <a:ea typeface="+mn-ea"/>
                <a:cs typeface="+mn-cs"/>
              </a:rPr>
              <a:t>receives a vector of ghost cells from the neighboring cells</a:t>
            </a:r>
            <a:endParaRPr lang="en-US" dirty="0" smtClean="0"/>
          </a:p>
          <a:p>
            <a:endParaRPr lang="en-US" dirty="0" smtClean="0"/>
          </a:p>
          <a:p>
            <a:endParaRPr lang="en-US" dirty="0" smtClean="0"/>
          </a:p>
        </p:txBody>
      </p:sp>
      <p:sp>
        <p:nvSpPr>
          <p:cNvPr id="4" name="Slide Number Placeholder 3"/>
          <p:cNvSpPr>
            <a:spLocks noGrp="1"/>
          </p:cNvSpPr>
          <p:nvPr>
            <p:ph type="sldNum" sz="quarter" idx="10"/>
          </p:nvPr>
        </p:nvSpPr>
        <p:spPr/>
        <p:txBody>
          <a:bodyPr/>
          <a:lstStyle/>
          <a:p>
            <a:fld id="{485CA532-68CB-CF40-B7F0-1BCED04211B5}" type="slidenum">
              <a:rPr lang="en-US" smtClean="0"/>
              <a:t>6</a:t>
            </a:fld>
            <a:endParaRPr lang="en-US"/>
          </a:p>
        </p:txBody>
      </p:sp>
    </p:spTree>
    <p:extLst>
      <p:ext uri="{BB962C8B-B14F-4D97-AF65-F5344CB8AC3E}">
        <p14:creationId xmlns:p14="http://schemas.microsoft.com/office/powerpoint/2010/main" val="159841543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effectLst/>
              <a:latin typeface="+mn-lt"/>
              <a:ea typeface="+mn-ea"/>
              <a:cs typeface="+mn-cs"/>
            </a:endParaRPr>
          </a:p>
          <a:p>
            <a:pPr marL="0" marR="0" indent="0" algn="l" defTabSz="4572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effectLst/>
              <a:latin typeface="+mn-lt"/>
              <a:ea typeface="+mn-ea"/>
              <a:cs typeface="+mn-cs"/>
            </a:endParaRPr>
          </a:p>
          <a:p>
            <a:pPr marL="0" marR="0" indent="0" algn="l" defTabSz="4572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Figure 1(a) shows a five-point Laplace operator, which is a stencil we will use to find edges in an image. It specifies that the value of a point in the current iteration shall be the value of its left, right, up and down neighbors from the previous iteration subtracted from its own value multiplied by four. In addition to detecting edges, the five- point Laplace operator can also be used to solve systems of partial differential equations iteratively. </a:t>
            </a:r>
          </a:p>
          <a:p>
            <a:pPr marL="0" marR="0" indent="0" algn="l" defTabSz="4572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effectLst/>
              <a:latin typeface="+mn-lt"/>
              <a:ea typeface="+mn-ea"/>
              <a:cs typeface="+mn-cs"/>
            </a:endParaRPr>
          </a:p>
          <a:p>
            <a:pPr marL="0" marR="0" indent="0" algn="l" defTabSz="4572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Each chunk </a:t>
            </a:r>
            <a:r>
              <a:rPr lang="en-US" sz="1200" kern="1200" baseline="0" dirty="0" smtClean="0">
                <a:solidFill>
                  <a:schemeClr val="tx1"/>
                </a:solidFill>
                <a:effectLst/>
                <a:latin typeface="+mn-lt"/>
                <a:ea typeface="+mn-ea"/>
                <a:cs typeface="+mn-cs"/>
              </a:rPr>
              <a:t>receives a vector of ghost cells from the neighboring cells</a:t>
            </a:r>
            <a:endParaRPr lang="en-US" dirty="0" smtClean="0"/>
          </a:p>
          <a:p>
            <a:endParaRPr lang="en-US" dirty="0" smtClean="0"/>
          </a:p>
          <a:p>
            <a:endParaRPr lang="en-US" dirty="0" smtClean="0"/>
          </a:p>
        </p:txBody>
      </p:sp>
      <p:sp>
        <p:nvSpPr>
          <p:cNvPr id="4" name="Slide Number Placeholder 3"/>
          <p:cNvSpPr>
            <a:spLocks noGrp="1"/>
          </p:cNvSpPr>
          <p:nvPr>
            <p:ph type="sldNum" sz="quarter" idx="10"/>
          </p:nvPr>
        </p:nvSpPr>
        <p:spPr/>
        <p:txBody>
          <a:bodyPr/>
          <a:lstStyle/>
          <a:p>
            <a:fld id="{485CA532-68CB-CF40-B7F0-1BCED04211B5}" type="slidenum">
              <a:rPr lang="en-US" smtClean="0"/>
              <a:t>7</a:t>
            </a:fld>
            <a:endParaRPr lang="en-US"/>
          </a:p>
        </p:txBody>
      </p:sp>
    </p:spTree>
    <p:extLst>
      <p:ext uri="{BB962C8B-B14F-4D97-AF65-F5344CB8AC3E}">
        <p14:creationId xmlns:p14="http://schemas.microsoft.com/office/powerpoint/2010/main" val="159841543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Result objects:</a:t>
            </a:r>
            <a:r>
              <a:rPr lang="en-US" baseline="0" dirty="0" smtClean="0"/>
              <a:t> propagate updates to the copy</a:t>
            </a:r>
          </a:p>
          <a:p>
            <a:pPr marL="0" marR="0" indent="0" algn="l" defTabSz="457200" rtl="0" eaLnBrk="1" fontAlgn="auto" latinLnBrk="0" hangingPunct="1">
              <a:lnSpc>
                <a:spcPct val="100000"/>
              </a:lnSpc>
              <a:spcBef>
                <a:spcPts val="0"/>
              </a:spcBef>
              <a:spcAft>
                <a:spcPts val="0"/>
              </a:spcAft>
              <a:buClrTx/>
              <a:buSzTx/>
              <a:buFontTx/>
              <a:buNone/>
              <a:tabLst/>
              <a:defRPr/>
            </a:pPr>
            <a:r>
              <a:rPr lang="en-US" sz="1200" dirty="0" smtClean="0"/>
              <a:t>General read-write write-invalidate directory based protocol</a:t>
            </a:r>
          </a:p>
          <a:p>
            <a:endParaRPr lang="en-US" dirty="0"/>
          </a:p>
        </p:txBody>
      </p:sp>
      <p:sp>
        <p:nvSpPr>
          <p:cNvPr id="4" name="Slide Number Placeholder 3"/>
          <p:cNvSpPr>
            <a:spLocks noGrp="1"/>
          </p:cNvSpPr>
          <p:nvPr>
            <p:ph type="sldNum" sz="quarter" idx="10"/>
          </p:nvPr>
        </p:nvSpPr>
        <p:spPr/>
        <p:txBody>
          <a:bodyPr/>
          <a:lstStyle/>
          <a:p>
            <a:fld id="{AD269D60-A958-584C-AA06-8FDEF4C3192E}" type="slidenum">
              <a:rPr lang="en-US" smtClean="0"/>
              <a:t>8</a:t>
            </a:fld>
            <a:endParaRPr lang="en-US"/>
          </a:p>
        </p:txBody>
      </p:sp>
    </p:spTree>
    <p:extLst>
      <p:ext uri="{BB962C8B-B14F-4D97-AF65-F5344CB8AC3E}">
        <p14:creationId xmlns:p14="http://schemas.microsoft.com/office/powerpoint/2010/main" val="426301946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Result objects:</a:t>
            </a:r>
            <a:r>
              <a:rPr lang="en-US" baseline="0" dirty="0" smtClean="0"/>
              <a:t> propagate updates to the copy</a:t>
            </a:r>
          </a:p>
          <a:p>
            <a:pPr marL="0" marR="0" indent="0" algn="l" defTabSz="457200" rtl="0" eaLnBrk="1" fontAlgn="auto" latinLnBrk="0" hangingPunct="1">
              <a:lnSpc>
                <a:spcPct val="100000"/>
              </a:lnSpc>
              <a:spcBef>
                <a:spcPts val="0"/>
              </a:spcBef>
              <a:spcAft>
                <a:spcPts val="0"/>
              </a:spcAft>
              <a:buClrTx/>
              <a:buSzTx/>
              <a:buFontTx/>
              <a:buNone/>
              <a:tabLst/>
              <a:defRPr/>
            </a:pPr>
            <a:r>
              <a:rPr lang="en-US" sz="1200" dirty="0" smtClean="0"/>
              <a:t>General read-write write-invalidate directory based protocol</a:t>
            </a:r>
          </a:p>
          <a:p>
            <a:endParaRPr lang="en-US" dirty="0"/>
          </a:p>
        </p:txBody>
      </p:sp>
      <p:sp>
        <p:nvSpPr>
          <p:cNvPr id="4" name="Slide Number Placeholder 3"/>
          <p:cNvSpPr>
            <a:spLocks noGrp="1"/>
          </p:cNvSpPr>
          <p:nvPr>
            <p:ph type="sldNum" sz="quarter" idx="10"/>
          </p:nvPr>
        </p:nvSpPr>
        <p:spPr/>
        <p:txBody>
          <a:bodyPr/>
          <a:lstStyle/>
          <a:p>
            <a:fld id="{AD269D60-A958-584C-AA06-8FDEF4C3192E}" type="slidenum">
              <a:rPr lang="en-US" smtClean="0"/>
              <a:t>9</a:t>
            </a:fld>
            <a:endParaRPr lang="en-US"/>
          </a:p>
        </p:txBody>
      </p:sp>
    </p:spTree>
    <p:extLst>
      <p:ext uri="{BB962C8B-B14F-4D97-AF65-F5344CB8AC3E}">
        <p14:creationId xmlns:p14="http://schemas.microsoft.com/office/powerpoint/2010/main" val="426301946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On a distributed system, each processor holds a subset of the problem domain, referred to as problem subdomains. Each processor subdomain contains one or several boundary layers, which are usually called ghost cells. Ghost cells contain most recent values of the corresponding active cells on neighboring processors. They must be updated at every time step. This is achieved by pair-wise inter-processor communication, exchanging the most recent values of ghost cells. </a:t>
            </a:r>
          </a:p>
          <a:p>
            <a:pPr marL="0" marR="0" indent="0" algn="l" defTabSz="4572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effectLst/>
              <a:latin typeface="+mn-lt"/>
              <a:ea typeface="+mn-ea"/>
              <a:cs typeface="+mn-cs"/>
            </a:endParaRPr>
          </a:p>
          <a:p>
            <a:pPr marL="0" marR="0" indent="0" algn="l" defTabSz="4572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Retrieving the required points from the process processing the neigh- </a:t>
            </a:r>
            <a:r>
              <a:rPr lang="en-US" sz="1200" kern="1200" dirty="0" err="1" smtClean="0">
                <a:solidFill>
                  <a:schemeClr val="tx1"/>
                </a:solidFill>
                <a:effectLst/>
                <a:latin typeface="+mn-lt"/>
                <a:ea typeface="+mn-ea"/>
                <a:cs typeface="+mn-cs"/>
              </a:rPr>
              <a:t>bor</a:t>
            </a:r>
            <a:r>
              <a:rPr lang="en-US" sz="1200" kern="1200" dirty="0" smtClean="0">
                <a:solidFill>
                  <a:schemeClr val="tx1"/>
                </a:solidFill>
                <a:effectLst/>
                <a:latin typeface="+mn-lt"/>
                <a:ea typeface="+mn-ea"/>
                <a:cs typeface="+mn-cs"/>
              </a:rPr>
              <a:t> chunk as they are needed is usually not a good solution as it introduces a lot of small communication operations in the middle of computation which leads to high latency costs on most current systems. </a:t>
            </a:r>
            <a:endParaRPr lang="en-US" dirty="0" smtClean="0"/>
          </a:p>
          <a:p>
            <a:pPr marL="0" marR="0" indent="0" algn="l" defTabSz="457200" rtl="0" eaLnBrk="1" fontAlgn="auto" latinLnBrk="0" hangingPunct="1">
              <a:lnSpc>
                <a:spcPct val="100000"/>
              </a:lnSpc>
              <a:spcBef>
                <a:spcPts val="0"/>
              </a:spcBef>
              <a:spcAft>
                <a:spcPts val="0"/>
              </a:spcAft>
              <a:buClrTx/>
              <a:buSzTx/>
              <a:buFontTx/>
              <a:buNone/>
              <a:tabLst/>
              <a:defRPr/>
            </a:pPr>
            <a:endParaRPr lang="en-US" dirty="0" smtClean="0"/>
          </a:p>
          <a:p>
            <a:endParaRPr lang="en-US" dirty="0"/>
          </a:p>
        </p:txBody>
      </p:sp>
      <p:sp>
        <p:nvSpPr>
          <p:cNvPr id="4" name="Slide Number Placeholder 3"/>
          <p:cNvSpPr>
            <a:spLocks noGrp="1"/>
          </p:cNvSpPr>
          <p:nvPr>
            <p:ph type="sldNum" sz="quarter" idx="10"/>
          </p:nvPr>
        </p:nvSpPr>
        <p:spPr/>
        <p:txBody>
          <a:bodyPr/>
          <a:lstStyle/>
          <a:p>
            <a:fld id="{AD269D60-A958-584C-AA06-8FDEF4C3192E}" type="slidenum">
              <a:rPr lang="en-US" smtClean="0"/>
              <a:t>11</a:t>
            </a:fld>
            <a:endParaRPr lang="en-US"/>
          </a:p>
        </p:txBody>
      </p:sp>
    </p:spTree>
    <p:extLst>
      <p:ext uri="{BB962C8B-B14F-4D97-AF65-F5344CB8AC3E}">
        <p14:creationId xmlns:p14="http://schemas.microsoft.com/office/powerpoint/2010/main" val="407796690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On a distributed system, each processor holds a subset of the problem domain, referred to as problem subdomains. Each processor subdomain contains one or several boundary layers, which are usually called ghost cells. Ghost cells contain most recent values of the corresponding active cells on neighboring processors. They must be updated at every time step. This is achieved by pair-wise inter-processor communication, exchanging the most recent values of ghost cells. </a:t>
            </a:r>
          </a:p>
          <a:p>
            <a:pPr marL="0" marR="0" indent="0" algn="l" defTabSz="4572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effectLst/>
              <a:latin typeface="+mn-lt"/>
              <a:ea typeface="+mn-ea"/>
              <a:cs typeface="+mn-cs"/>
            </a:endParaRPr>
          </a:p>
          <a:p>
            <a:pPr marL="0" marR="0" indent="0" algn="l" defTabSz="4572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Retrieving the required points from the process processing the neigh- </a:t>
            </a:r>
            <a:r>
              <a:rPr lang="en-US" sz="1200" kern="1200" dirty="0" err="1" smtClean="0">
                <a:solidFill>
                  <a:schemeClr val="tx1"/>
                </a:solidFill>
                <a:effectLst/>
                <a:latin typeface="+mn-lt"/>
                <a:ea typeface="+mn-ea"/>
                <a:cs typeface="+mn-cs"/>
              </a:rPr>
              <a:t>bor</a:t>
            </a:r>
            <a:r>
              <a:rPr lang="en-US" sz="1200" kern="1200" dirty="0" smtClean="0">
                <a:solidFill>
                  <a:schemeClr val="tx1"/>
                </a:solidFill>
                <a:effectLst/>
                <a:latin typeface="+mn-lt"/>
                <a:ea typeface="+mn-ea"/>
                <a:cs typeface="+mn-cs"/>
              </a:rPr>
              <a:t> chunk as they are needed is usually not a good solution as it introduces a lot of small communication operations in the middle of computation which leads to high latency costs on most current systems. </a:t>
            </a:r>
            <a:endParaRPr lang="en-US" dirty="0" smtClean="0"/>
          </a:p>
          <a:p>
            <a:pPr marL="0" marR="0" indent="0" algn="l" defTabSz="457200" rtl="0" eaLnBrk="1" fontAlgn="auto" latinLnBrk="0" hangingPunct="1">
              <a:lnSpc>
                <a:spcPct val="100000"/>
              </a:lnSpc>
              <a:spcBef>
                <a:spcPts val="0"/>
              </a:spcBef>
              <a:spcAft>
                <a:spcPts val="0"/>
              </a:spcAft>
              <a:buClrTx/>
              <a:buSzTx/>
              <a:buFontTx/>
              <a:buNone/>
              <a:tabLst/>
              <a:defRPr/>
            </a:pPr>
            <a:endParaRPr lang="en-US" dirty="0" smtClean="0"/>
          </a:p>
          <a:p>
            <a:endParaRPr lang="en-US" dirty="0"/>
          </a:p>
        </p:txBody>
      </p:sp>
      <p:sp>
        <p:nvSpPr>
          <p:cNvPr id="4" name="Slide Number Placeholder 3"/>
          <p:cNvSpPr>
            <a:spLocks noGrp="1"/>
          </p:cNvSpPr>
          <p:nvPr>
            <p:ph type="sldNum" sz="quarter" idx="10"/>
          </p:nvPr>
        </p:nvSpPr>
        <p:spPr/>
        <p:txBody>
          <a:bodyPr/>
          <a:lstStyle/>
          <a:p>
            <a:fld id="{AD269D60-A958-584C-AA06-8FDEF4C3192E}" type="slidenum">
              <a:rPr lang="en-US" smtClean="0"/>
              <a:t>12</a:t>
            </a:fld>
            <a:endParaRPr lang="en-US"/>
          </a:p>
        </p:txBody>
      </p:sp>
    </p:spTree>
    <p:extLst>
      <p:ext uri="{BB962C8B-B14F-4D97-AF65-F5344CB8AC3E}">
        <p14:creationId xmlns:p14="http://schemas.microsoft.com/office/powerpoint/2010/main" val="407796690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CA"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CA" smtClean="0"/>
              <a:t>Click to edit Master subtitle style</a:t>
            </a:r>
            <a:endParaRPr lang="en-US"/>
          </a:p>
        </p:txBody>
      </p:sp>
      <p:sp>
        <p:nvSpPr>
          <p:cNvPr id="4" name="Date Placeholder 3"/>
          <p:cNvSpPr>
            <a:spLocks noGrp="1"/>
          </p:cNvSpPr>
          <p:nvPr>
            <p:ph type="dt" sz="half" idx="10"/>
          </p:nvPr>
        </p:nvSpPr>
        <p:spPr/>
        <p:txBody>
          <a:bodyPr/>
          <a:lstStyle/>
          <a:p>
            <a:fld id="{5F4B26E8-1883-AA4F-B7E3-A5D688014981}" type="datetime1">
              <a:rPr lang="en-CA" smtClean="0"/>
              <a:t>13-11-20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F9B84B-B900-714B-8536-1797C39898F6}" type="slidenum">
              <a:rPr lang="en-US" smtClean="0"/>
              <a:t>‹#›</a:t>
            </a:fld>
            <a:endParaRPr lang="en-US"/>
          </a:p>
        </p:txBody>
      </p:sp>
    </p:spTree>
    <p:extLst>
      <p:ext uri="{BB962C8B-B14F-4D97-AF65-F5344CB8AC3E}">
        <p14:creationId xmlns:p14="http://schemas.microsoft.com/office/powerpoint/2010/main" val="29951382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4" name="Date Placeholder 3"/>
          <p:cNvSpPr>
            <a:spLocks noGrp="1"/>
          </p:cNvSpPr>
          <p:nvPr>
            <p:ph type="dt" sz="half" idx="10"/>
          </p:nvPr>
        </p:nvSpPr>
        <p:spPr/>
        <p:txBody>
          <a:bodyPr/>
          <a:lstStyle/>
          <a:p>
            <a:fld id="{4AA69946-42CB-C948-8C33-5B8FD952D1C9}" type="datetime1">
              <a:rPr lang="en-CA" smtClean="0"/>
              <a:t>13-11-20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F9B84B-B900-714B-8536-1797C39898F6}" type="slidenum">
              <a:rPr lang="en-US" smtClean="0"/>
              <a:t>‹#›</a:t>
            </a:fld>
            <a:endParaRPr lang="en-US"/>
          </a:p>
        </p:txBody>
      </p:sp>
    </p:spTree>
    <p:extLst>
      <p:ext uri="{BB962C8B-B14F-4D97-AF65-F5344CB8AC3E}">
        <p14:creationId xmlns:p14="http://schemas.microsoft.com/office/powerpoint/2010/main" val="3904587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CA"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4" name="Date Placeholder 3"/>
          <p:cNvSpPr>
            <a:spLocks noGrp="1"/>
          </p:cNvSpPr>
          <p:nvPr>
            <p:ph type="dt" sz="half" idx="10"/>
          </p:nvPr>
        </p:nvSpPr>
        <p:spPr/>
        <p:txBody>
          <a:bodyPr/>
          <a:lstStyle/>
          <a:p>
            <a:fld id="{0703EF64-D6A4-8D45-BE20-9727699A538A}" type="datetime1">
              <a:rPr lang="en-CA" smtClean="0"/>
              <a:t>13-11-20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F9B84B-B900-714B-8536-1797C39898F6}" type="slidenum">
              <a:rPr lang="en-US" smtClean="0"/>
              <a:t>‹#›</a:t>
            </a:fld>
            <a:endParaRPr lang="en-US"/>
          </a:p>
        </p:txBody>
      </p:sp>
    </p:spTree>
    <p:extLst>
      <p:ext uri="{BB962C8B-B14F-4D97-AF65-F5344CB8AC3E}">
        <p14:creationId xmlns:p14="http://schemas.microsoft.com/office/powerpoint/2010/main" val="9294755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mtClean="0"/>
              <a:t>Click to edit Master title style</a:t>
            </a:r>
            <a:endParaRPr lang="en-US"/>
          </a:p>
        </p:txBody>
      </p:sp>
      <p:sp>
        <p:nvSpPr>
          <p:cNvPr id="3" name="Content Placeholder 2"/>
          <p:cNvSpPr>
            <a:spLocks noGrp="1"/>
          </p:cNvSpPr>
          <p:nvPr>
            <p:ph idx="1"/>
          </p:nvPr>
        </p:nvSpPr>
        <p:spPr/>
        <p:txBody>
          <a:body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4" name="Date Placeholder 3"/>
          <p:cNvSpPr>
            <a:spLocks noGrp="1"/>
          </p:cNvSpPr>
          <p:nvPr>
            <p:ph type="dt" sz="half" idx="10"/>
          </p:nvPr>
        </p:nvSpPr>
        <p:spPr/>
        <p:txBody>
          <a:bodyPr/>
          <a:lstStyle/>
          <a:p>
            <a:fld id="{F102F3E4-0C30-6B44-8EDA-0033392394FB}" type="datetime1">
              <a:rPr lang="en-CA" smtClean="0"/>
              <a:t>13-11-20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F9B84B-B900-714B-8536-1797C39898F6}" type="slidenum">
              <a:rPr lang="en-US" smtClean="0"/>
              <a:t>‹#›</a:t>
            </a:fld>
            <a:endParaRPr lang="en-US"/>
          </a:p>
        </p:txBody>
      </p:sp>
    </p:spTree>
    <p:extLst>
      <p:ext uri="{BB962C8B-B14F-4D97-AF65-F5344CB8AC3E}">
        <p14:creationId xmlns:p14="http://schemas.microsoft.com/office/powerpoint/2010/main" val="15548513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CA"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CA" smtClean="0"/>
              <a:t>Click to edit Master text styles</a:t>
            </a:r>
          </a:p>
        </p:txBody>
      </p:sp>
      <p:sp>
        <p:nvSpPr>
          <p:cNvPr id="4" name="Date Placeholder 3"/>
          <p:cNvSpPr>
            <a:spLocks noGrp="1"/>
          </p:cNvSpPr>
          <p:nvPr>
            <p:ph type="dt" sz="half" idx="10"/>
          </p:nvPr>
        </p:nvSpPr>
        <p:spPr/>
        <p:txBody>
          <a:bodyPr/>
          <a:lstStyle/>
          <a:p>
            <a:fld id="{20A11D48-FECA-F84A-922D-5B434840B0ED}" type="datetime1">
              <a:rPr lang="en-CA" smtClean="0"/>
              <a:t>13-11-20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F9B84B-B900-714B-8536-1797C39898F6}" type="slidenum">
              <a:rPr lang="en-US" smtClean="0"/>
              <a:t>‹#›</a:t>
            </a:fld>
            <a:endParaRPr lang="en-US"/>
          </a:p>
        </p:txBody>
      </p:sp>
    </p:spTree>
    <p:extLst>
      <p:ext uri="{BB962C8B-B14F-4D97-AF65-F5344CB8AC3E}">
        <p14:creationId xmlns:p14="http://schemas.microsoft.com/office/powerpoint/2010/main" val="8796144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5" name="Date Placeholder 4"/>
          <p:cNvSpPr>
            <a:spLocks noGrp="1"/>
          </p:cNvSpPr>
          <p:nvPr>
            <p:ph type="dt" sz="half" idx="10"/>
          </p:nvPr>
        </p:nvSpPr>
        <p:spPr/>
        <p:txBody>
          <a:bodyPr/>
          <a:lstStyle/>
          <a:p>
            <a:fld id="{26B4FD96-A516-894D-A610-59A784A59B86}" type="datetime1">
              <a:rPr lang="en-CA" smtClean="0"/>
              <a:t>13-11-20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9F9B84B-B900-714B-8536-1797C39898F6}" type="slidenum">
              <a:rPr lang="en-US" smtClean="0"/>
              <a:t>‹#›</a:t>
            </a:fld>
            <a:endParaRPr lang="en-US"/>
          </a:p>
        </p:txBody>
      </p:sp>
    </p:spTree>
    <p:extLst>
      <p:ext uri="{BB962C8B-B14F-4D97-AF65-F5344CB8AC3E}">
        <p14:creationId xmlns:p14="http://schemas.microsoft.com/office/powerpoint/2010/main" val="32160942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CA"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CA"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CA"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7" name="Date Placeholder 6"/>
          <p:cNvSpPr>
            <a:spLocks noGrp="1"/>
          </p:cNvSpPr>
          <p:nvPr>
            <p:ph type="dt" sz="half" idx="10"/>
          </p:nvPr>
        </p:nvSpPr>
        <p:spPr/>
        <p:txBody>
          <a:bodyPr/>
          <a:lstStyle/>
          <a:p>
            <a:fld id="{89E8CBD1-4E72-D948-9425-285FDA374620}" type="datetime1">
              <a:rPr lang="en-CA" smtClean="0"/>
              <a:t>13-11-20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9F9B84B-B900-714B-8536-1797C39898F6}" type="slidenum">
              <a:rPr lang="en-US" smtClean="0"/>
              <a:t>‹#›</a:t>
            </a:fld>
            <a:endParaRPr lang="en-US"/>
          </a:p>
        </p:txBody>
      </p:sp>
    </p:spTree>
    <p:extLst>
      <p:ext uri="{BB962C8B-B14F-4D97-AF65-F5344CB8AC3E}">
        <p14:creationId xmlns:p14="http://schemas.microsoft.com/office/powerpoint/2010/main" val="22056293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mtClean="0"/>
              <a:t>Click to edit Master title style</a:t>
            </a:r>
            <a:endParaRPr lang="en-US"/>
          </a:p>
        </p:txBody>
      </p:sp>
      <p:sp>
        <p:nvSpPr>
          <p:cNvPr id="3" name="Date Placeholder 2"/>
          <p:cNvSpPr>
            <a:spLocks noGrp="1"/>
          </p:cNvSpPr>
          <p:nvPr>
            <p:ph type="dt" sz="half" idx="10"/>
          </p:nvPr>
        </p:nvSpPr>
        <p:spPr/>
        <p:txBody>
          <a:bodyPr/>
          <a:lstStyle/>
          <a:p>
            <a:fld id="{29548BD2-488B-624E-9866-D4A16366B6FA}" type="datetime1">
              <a:rPr lang="en-CA" smtClean="0"/>
              <a:t>13-11-20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9F9B84B-B900-714B-8536-1797C39898F6}" type="slidenum">
              <a:rPr lang="en-US" smtClean="0"/>
              <a:t>‹#›</a:t>
            </a:fld>
            <a:endParaRPr lang="en-US"/>
          </a:p>
        </p:txBody>
      </p:sp>
    </p:spTree>
    <p:extLst>
      <p:ext uri="{BB962C8B-B14F-4D97-AF65-F5344CB8AC3E}">
        <p14:creationId xmlns:p14="http://schemas.microsoft.com/office/powerpoint/2010/main" val="36386179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1324241-0CB5-7E41-AFCD-74AA4ED175E1}" type="datetime1">
              <a:rPr lang="en-CA" smtClean="0"/>
              <a:t>13-11-20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9F9B84B-B900-714B-8536-1797C39898F6}" type="slidenum">
              <a:rPr lang="en-US" smtClean="0"/>
              <a:t>‹#›</a:t>
            </a:fld>
            <a:endParaRPr lang="en-US"/>
          </a:p>
        </p:txBody>
      </p:sp>
    </p:spTree>
    <p:extLst>
      <p:ext uri="{BB962C8B-B14F-4D97-AF65-F5344CB8AC3E}">
        <p14:creationId xmlns:p14="http://schemas.microsoft.com/office/powerpoint/2010/main" val="39619709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CA"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CA" smtClean="0"/>
              <a:t>Click to edit Master text styles</a:t>
            </a:r>
          </a:p>
        </p:txBody>
      </p:sp>
      <p:sp>
        <p:nvSpPr>
          <p:cNvPr id="5" name="Date Placeholder 4"/>
          <p:cNvSpPr>
            <a:spLocks noGrp="1"/>
          </p:cNvSpPr>
          <p:nvPr>
            <p:ph type="dt" sz="half" idx="10"/>
          </p:nvPr>
        </p:nvSpPr>
        <p:spPr/>
        <p:txBody>
          <a:bodyPr/>
          <a:lstStyle/>
          <a:p>
            <a:fld id="{DA26DF55-6280-3C45-B443-CE4AAA7B040D}" type="datetime1">
              <a:rPr lang="en-CA" smtClean="0"/>
              <a:t>13-11-20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9F9B84B-B900-714B-8536-1797C39898F6}" type="slidenum">
              <a:rPr lang="en-US" smtClean="0"/>
              <a:t>‹#›</a:t>
            </a:fld>
            <a:endParaRPr lang="en-US"/>
          </a:p>
        </p:txBody>
      </p:sp>
    </p:spTree>
    <p:extLst>
      <p:ext uri="{BB962C8B-B14F-4D97-AF65-F5344CB8AC3E}">
        <p14:creationId xmlns:p14="http://schemas.microsoft.com/office/powerpoint/2010/main" val="41245944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CA"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CA" smtClean="0"/>
              <a:t>Click to edit Master text styles</a:t>
            </a:r>
          </a:p>
        </p:txBody>
      </p:sp>
      <p:sp>
        <p:nvSpPr>
          <p:cNvPr id="5" name="Date Placeholder 4"/>
          <p:cNvSpPr>
            <a:spLocks noGrp="1"/>
          </p:cNvSpPr>
          <p:nvPr>
            <p:ph type="dt" sz="half" idx="10"/>
          </p:nvPr>
        </p:nvSpPr>
        <p:spPr/>
        <p:txBody>
          <a:bodyPr/>
          <a:lstStyle/>
          <a:p>
            <a:fld id="{D3ADBF4B-7498-D446-A013-4D40DECD0ADA}" type="datetime1">
              <a:rPr lang="en-CA" smtClean="0"/>
              <a:t>13-11-20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9F9B84B-B900-714B-8536-1797C39898F6}" type="slidenum">
              <a:rPr lang="en-US" smtClean="0"/>
              <a:t>‹#›</a:t>
            </a:fld>
            <a:endParaRPr lang="en-US"/>
          </a:p>
        </p:txBody>
      </p:sp>
    </p:spTree>
    <p:extLst>
      <p:ext uri="{BB962C8B-B14F-4D97-AF65-F5344CB8AC3E}">
        <p14:creationId xmlns:p14="http://schemas.microsoft.com/office/powerpoint/2010/main" val="1662729079"/>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CA"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2E9C982-4BCD-7C4F-A6B5-2FBB96BE0CC6}" type="datetime1">
              <a:rPr lang="en-CA" smtClean="0"/>
              <a:t>13-11-20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9F9B84B-B900-714B-8536-1797C39898F6}" type="slidenum">
              <a:rPr lang="en-US" smtClean="0"/>
              <a:t>‹#›</a:t>
            </a:fld>
            <a:endParaRPr lang="en-US"/>
          </a:p>
        </p:txBody>
      </p:sp>
    </p:spTree>
    <p:extLst>
      <p:ext uri="{BB962C8B-B14F-4D97-AF65-F5344CB8AC3E}">
        <p14:creationId xmlns:p14="http://schemas.microsoft.com/office/powerpoint/2010/main" val="60594967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 Id="rId3"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9.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0.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8.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9.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20.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2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2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2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4.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2060848"/>
            <a:ext cx="9144000" cy="1470025"/>
          </a:xfrm>
        </p:spPr>
        <p:txBody>
          <a:bodyPr>
            <a:normAutofit/>
          </a:bodyPr>
          <a:lstStyle/>
          <a:p>
            <a:r>
              <a:rPr lang="en-US" dirty="0" smtClean="0">
                <a:solidFill>
                  <a:srgbClr val="000090"/>
                </a:solidFill>
              </a:rPr>
              <a:t>A </a:t>
            </a:r>
            <a:r>
              <a:rPr lang="en-US" dirty="0">
                <a:solidFill>
                  <a:srgbClr val="000090"/>
                </a:solidFill>
              </a:rPr>
              <a:t>Coherence Protocol for Optimizing Global Shared Data Accesses</a:t>
            </a:r>
          </a:p>
        </p:txBody>
      </p:sp>
      <p:sp>
        <p:nvSpPr>
          <p:cNvPr id="3" name="Subtitle 2"/>
          <p:cNvSpPr>
            <a:spLocks noGrp="1"/>
          </p:cNvSpPr>
          <p:nvPr>
            <p:ph type="subTitle" idx="1"/>
          </p:nvPr>
        </p:nvSpPr>
        <p:spPr>
          <a:xfrm>
            <a:off x="0" y="4437112"/>
            <a:ext cx="9144000" cy="1752600"/>
          </a:xfrm>
        </p:spPr>
        <p:txBody>
          <a:bodyPr>
            <a:normAutofit/>
          </a:bodyPr>
          <a:lstStyle/>
          <a:p>
            <a:r>
              <a:rPr lang="en-US" sz="2800" dirty="0" smtClean="0">
                <a:solidFill>
                  <a:schemeClr val="tx1"/>
                </a:solidFill>
              </a:rPr>
              <a:t>Jeeva Paudel, University </a:t>
            </a:r>
            <a:r>
              <a:rPr lang="en-US" sz="2800" dirty="0">
                <a:solidFill>
                  <a:schemeClr val="tx1"/>
                </a:solidFill>
              </a:rPr>
              <a:t>of Alberta, </a:t>
            </a:r>
            <a:r>
              <a:rPr lang="en-US" sz="2800" dirty="0" smtClean="0">
                <a:solidFill>
                  <a:schemeClr val="tx1"/>
                </a:solidFill>
              </a:rPr>
              <a:t>Canada</a:t>
            </a:r>
            <a:endParaRPr lang="en-US" sz="2800" dirty="0">
              <a:solidFill>
                <a:schemeClr val="tx1"/>
              </a:solidFill>
            </a:endParaRPr>
          </a:p>
          <a:p>
            <a:r>
              <a:rPr lang="en-US" sz="2800" dirty="0" smtClean="0">
                <a:solidFill>
                  <a:schemeClr val="tx1"/>
                </a:solidFill>
              </a:rPr>
              <a:t>	 J. Nelson Amaral, University of Alberta, Canada</a:t>
            </a:r>
          </a:p>
          <a:p>
            <a:r>
              <a:rPr lang="en-US" sz="2800" dirty="0" smtClean="0">
                <a:solidFill>
                  <a:schemeClr val="tx1"/>
                </a:solidFill>
              </a:rPr>
              <a:t>Olivier  </a:t>
            </a:r>
            <a:r>
              <a:rPr lang="en-US" sz="2800" dirty="0">
                <a:solidFill>
                  <a:schemeClr val="tx1"/>
                </a:solidFill>
              </a:rPr>
              <a:t>Tardieu</a:t>
            </a:r>
            <a:r>
              <a:rPr lang="en-US" sz="2800" dirty="0" smtClean="0">
                <a:solidFill>
                  <a:schemeClr val="tx1"/>
                </a:solidFill>
              </a:rPr>
              <a:t>, IBM T. J. </a:t>
            </a:r>
            <a:r>
              <a:rPr lang="en-US" sz="2800" dirty="0">
                <a:solidFill>
                  <a:schemeClr val="tx1"/>
                </a:solidFill>
              </a:rPr>
              <a:t>Watson, USA</a:t>
            </a:r>
          </a:p>
          <a:p>
            <a:endParaRPr lang="en-US" sz="2800" dirty="0" smtClean="0">
              <a:solidFill>
                <a:schemeClr val="tx1"/>
              </a:solidFill>
            </a:endParaRPr>
          </a:p>
          <a:p>
            <a:endParaRPr lang="en-US" sz="2800" dirty="0" smtClean="0">
              <a:solidFill>
                <a:schemeClr val="tx1"/>
              </a:solidFill>
            </a:endParaRPr>
          </a:p>
          <a:p>
            <a:endParaRPr lang="en-US" sz="2800" dirty="0">
              <a:solidFill>
                <a:schemeClr val="tx1"/>
              </a:solidFill>
            </a:endParaRPr>
          </a:p>
        </p:txBody>
      </p:sp>
      <p:pic>
        <p:nvPicPr>
          <p:cNvPr id="6" name="Picture 5"/>
          <p:cNvPicPr>
            <a:picLocks noChangeAspect="1"/>
          </p:cNvPicPr>
          <p:nvPr/>
        </p:nvPicPr>
        <p:blipFill>
          <a:blip r:embed="rId2"/>
          <a:stretch>
            <a:fillRect/>
          </a:stretch>
        </p:blipFill>
        <p:spPr>
          <a:xfrm>
            <a:off x="23635" y="1"/>
            <a:ext cx="1754365" cy="1612846"/>
          </a:xfrm>
          <a:prstGeom prst="rect">
            <a:avLst/>
          </a:prstGeom>
        </p:spPr>
      </p:pic>
      <p:pic>
        <p:nvPicPr>
          <p:cNvPr id="7" name="Picture 6" descr="Screen Shot 2013-07-17 at 2.09.11 PM.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289799" y="228600"/>
            <a:ext cx="1758633" cy="837444"/>
          </a:xfrm>
          <a:prstGeom prst="rect">
            <a:avLst/>
          </a:prstGeom>
        </p:spPr>
      </p:pic>
      <p:sp>
        <p:nvSpPr>
          <p:cNvPr id="4" name="Slide Number Placeholder 3"/>
          <p:cNvSpPr>
            <a:spLocks noGrp="1"/>
          </p:cNvSpPr>
          <p:nvPr>
            <p:ph type="sldNum" sz="quarter" idx="12"/>
          </p:nvPr>
        </p:nvSpPr>
        <p:spPr/>
        <p:txBody>
          <a:bodyPr/>
          <a:lstStyle/>
          <a:p>
            <a:fld id="{B9F9B84B-B900-714B-8536-1797C39898F6}" type="slidenum">
              <a:rPr lang="en-US" smtClean="0"/>
              <a:t>1</a:t>
            </a:fld>
            <a:endParaRPr lang="en-US"/>
          </a:p>
        </p:txBody>
      </p:sp>
    </p:spTree>
    <p:extLst>
      <p:ext uri="{BB962C8B-B14F-4D97-AF65-F5344CB8AC3E}">
        <p14:creationId xmlns:p14="http://schemas.microsoft.com/office/powerpoint/2010/main" val="2452571717"/>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 name="TextBox 139"/>
          <p:cNvSpPr txBox="1"/>
          <p:nvPr/>
        </p:nvSpPr>
        <p:spPr>
          <a:xfrm>
            <a:off x="5046219" y="1613464"/>
            <a:ext cx="387924" cy="452253"/>
          </a:xfrm>
          <a:prstGeom prst="rect">
            <a:avLst/>
          </a:prstGeom>
          <a:noFill/>
        </p:spPr>
        <p:txBody>
          <a:bodyPr wrap="none" rtlCol="0">
            <a:spAutoFit/>
          </a:bodyPr>
          <a:lstStyle/>
          <a:p>
            <a:r>
              <a:rPr lang="en-US" sz="2800" dirty="0" smtClean="0"/>
              <a:t>…</a:t>
            </a:r>
            <a:endParaRPr lang="en-US" sz="2800" dirty="0"/>
          </a:p>
        </p:txBody>
      </p:sp>
      <p:sp>
        <p:nvSpPr>
          <p:cNvPr id="141" name="Oval 140"/>
          <p:cNvSpPr/>
          <p:nvPr/>
        </p:nvSpPr>
        <p:spPr>
          <a:xfrm>
            <a:off x="3382968" y="443687"/>
            <a:ext cx="544630" cy="577904"/>
          </a:xfrm>
          <a:prstGeom prst="ellipse">
            <a:avLst/>
          </a:prstGeom>
          <a:solidFill>
            <a:schemeClr val="tx1"/>
          </a:solid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142" name="Straight Arrow Connector 141"/>
          <p:cNvCxnSpPr>
            <a:stCxn id="141" idx="5"/>
          </p:cNvCxnSpPr>
          <p:nvPr/>
        </p:nvCxnSpPr>
        <p:spPr>
          <a:xfrm>
            <a:off x="3847839" y="936959"/>
            <a:ext cx="965541" cy="1005645"/>
          </a:xfrm>
          <a:prstGeom prst="straightConnector1">
            <a:avLst/>
          </a:prstGeom>
          <a:ln w="3175" cmpd="sng">
            <a:solidFill>
              <a:srgbClr val="000000"/>
            </a:solidFill>
            <a:prstDash val="lgDash"/>
            <a:headEnd type="none"/>
            <a:tailEnd type="triangle"/>
          </a:ln>
          <a:effectLst/>
        </p:spPr>
        <p:style>
          <a:lnRef idx="2">
            <a:schemeClr val="accent1"/>
          </a:lnRef>
          <a:fillRef idx="0">
            <a:schemeClr val="accent1"/>
          </a:fillRef>
          <a:effectRef idx="1">
            <a:schemeClr val="accent1"/>
          </a:effectRef>
          <a:fontRef idx="minor">
            <a:schemeClr val="tx1"/>
          </a:fontRef>
        </p:style>
      </p:cxnSp>
      <p:cxnSp>
        <p:nvCxnSpPr>
          <p:cNvPr id="143" name="Straight Arrow Connector 142"/>
          <p:cNvCxnSpPr/>
          <p:nvPr/>
        </p:nvCxnSpPr>
        <p:spPr>
          <a:xfrm>
            <a:off x="3427362" y="864934"/>
            <a:ext cx="0" cy="986792"/>
          </a:xfrm>
          <a:prstGeom prst="straightConnector1">
            <a:avLst/>
          </a:prstGeom>
          <a:ln w="3175" cmpd="sng">
            <a:solidFill>
              <a:srgbClr val="000000"/>
            </a:solidFill>
            <a:prstDash val="lgDash"/>
            <a:headEnd type="none"/>
            <a:tailEnd type="triangle"/>
          </a:ln>
          <a:effectLst/>
        </p:spPr>
        <p:style>
          <a:lnRef idx="2">
            <a:schemeClr val="accent1"/>
          </a:lnRef>
          <a:fillRef idx="0">
            <a:schemeClr val="accent1"/>
          </a:fillRef>
          <a:effectRef idx="1">
            <a:schemeClr val="accent1"/>
          </a:effectRef>
          <a:fontRef idx="minor">
            <a:schemeClr val="tx1"/>
          </a:fontRef>
        </p:style>
      </p:cxnSp>
      <p:cxnSp>
        <p:nvCxnSpPr>
          <p:cNvPr id="144" name="Straight Arrow Connector 143"/>
          <p:cNvCxnSpPr>
            <a:stCxn id="141" idx="6"/>
          </p:cNvCxnSpPr>
          <p:nvPr/>
        </p:nvCxnSpPr>
        <p:spPr>
          <a:xfrm>
            <a:off x="3927598" y="732639"/>
            <a:ext cx="1567546" cy="1252403"/>
          </a:xfrm>
          <a:prstGeom prst="straightConnector1">
            <a:avLst/>
          </a:prstGeom>
          <a:ln w="3175" cmpd="sng">
            <a:solidFill>
              <a:srgbClr val="000000"/>
            </a:solidFill>
            <a:prstDash val="lgDash"/>
            <a:headEnd type="none"/>
            <a:tailEnd type="triangle"/>
          </a:ln>
          <a:effectLst/>
        </p:spPr>
        <p:style>
          <a:lnRef idx="2">
            <a:schemeClr val="accent1"/>
          </a:lnRef>
          <a:fillRef idx="0">
            <a:schemeClr val="accent1"/>
          </a:fillRef>
          <a:effectRef idx="1">
            <a:schemeClr val="accent1"/>
          </a:effectRef>
          <a:fontRef idx="minor">
            <a:schemeClr val="tx1"/>
          </a:fontRef>
        </p:style>
      </p:cxnSp>
      <p:cxnSp>
        <p:nvCxnSpPr>
          <p:cNvPr id="145" name="Straight Arrow Connector 144"/>
          <p:cNvCxnSpPr/>
          <p:nvPr/>
        </p:nvCxnSpPr>
        <p:spPr>
          <a:xfrm flipV="1">
            <a:off x="3542414" y="1005781"/>
            <a:ext cx="1" cy="816966"/>
          </a:xfrm>
          <a:prstGeom prst="straightConnector1">
            <a:avLst/>
          </a:prstGeom>
          <a:ln w="3175" cmpd="sng">
            <a:solidFill>
              <a:srgbClr val="000000"/>
            </a:solidFill>
            <a:headEnd type="none"/>
            <a:tailEnd type="triangle"/>
          </a:ln>
          <a:effectLst/>
        </p:spPr>
        <p:style>
          <a:lnRef idx="2">
            <a:schemeClr val="accent1"/>
          </a:lnRef>
          <a:fillRef idx="0">
            <a:schemeClr val="accent1"/>
          </a:fillRef>
          <a:effectRef idx="1">
            <a:schemeClr val="accent1"/>
          </a:effectRef>
          <a:fontRef idx="minor">
            <a:schemeClr val="tx1"/>
          </a:fontRef>
        </p:style>
      </p:cxnSp>
      <p:cxnSp>
        <p:nvCxnSpPr>
          <p:cNvPr id="146" name="Straight Arrow Connector 145"/>
          <p:cNvCxnSpPr>
            <a:stCxn id="141" idx="4"/>
          </p:cNvCxnSpPr>
          <p:nvPr/>
        </p:nvCxnSpPr>
        <p:spPr>
          <a:xfrm>
            <a:off x="3655283" y="1021591"/>
            <a:ext cx="383555" cy="1001317"/>
          </a:xfrm>
          <a:prstGeom prst="straightConnector1">
            <a:avLst/>
          </a:prstGeom>
          <a:ln w="3175" cmpd="sng">
            <a:solidFill>
              <a:srgbClr val="000000"/>
            </a:solidFill>
            <a:prstDash val="lgDash"/>
            <a:headEnd type="none"/>
            <a:tailEnd type="triangle"/>
          </a:ln>
          <a:effectLst/>
        </p:spPr>
        <p:style>
          <a:lnRef idx="2">
            <a:schemeClr val="accent1"/>
          </a:lnRef>
          <a:fillRef idx="0">
            <a:schemeClr val="accent1"/>
          </a:fillRef>
          <a:effectRef idx="1">
            <a:schemeClr val="accent1"/>
          </a:effectRef>
          <a:fontRef idx="minor">
            <a:schemeClr val="tx1"/>
          </a:fontRef>
        </p:style>
      </p:cxnSp>
      <p:grpSp>
        <p:nvGrpSpPr>
          <p:cNvPr id="147" name="Group 146"/>
          <p:cNvGrpSpPr/>
          <p:nvPr/>
        </p:nvGrpSpPr>
        <p:grpSpPr>
          <a:xfrm>
            <a:off x="3383615" y="1861816"/>
            <a:ext cx="215900" cy="254000"/>
            <a:chOff x="1150899" y="3253384"/>
            <a:chExt cx="215900" cy="254000"/>
          </a:xfrm>
        </p:grpSpPr>
        <p:cxnSp>
          <p:nvCxnSpPr>
            <p:cNvPr id="148" name="Straight Connector 147"/>
            <p:cNvCxnSpPr/>
            <p:nvPr/>
          </p:nvCxnSpPr>
          <p:spPr>
            <a:xfrm>
              <a:off x="1150899" y="3253384"/>
              <a:ext cx="0" cy="254000"/>
            </a:xfrm>
            <a:prstGeom prst="line">
              <a:avLst/>
            </a:prstGeom>
            <a:ln w="3175" cmpd="sng">
              <a:solidFill>
                <a:srgbClr val="000000"/>
              </a:solidFill>
            </a:ln>
          </p:spPr>
          <p:style>
            <a:lnRef idx="2">
              <a:schemeClr val="accent1"/>
            </a:lnRef>
            <a:fillRef idx="0">
              <a:schemeClr val="accent1"/>
            </a:fillRef>
            <a:effectRef idx="1">
              <a:schemeClr val="accent1"/>
            </a:effectRef>
            <a:fontRef idx="minor">
              <a:schemeClr val="tx1"/>
            </a:fontRef>
          </p:style>
        </p:cxnSp>
        <p:cxnSp>
          <p:nvCxnSpPr>
            <p:cNvPr id="149" name="Straight Connector 148"/>
            <p:cNvCxnSpPr/>
            <p:nvPr/>
          </p:nvCxnSpPr>
          <p:spPr>
            <a:xfrm>
              <a:off x="1366799" y="3253384"/>
              <a:ext cx="0" cy="254000"/>
            </a:xfrm>
            <a:prstGeom prst="line">
              <a:avLst/>
            </a:prstGeom>
            <a:ln w="3175" cmpd="sng">
              <a:solidFill>
                <a:srgbClr val="000000"/>
              </a:solidFill>
            </a:ln>
          </p:spPr>
          <p:style>
            <a:lnRef idx="2">
              <a:schemeClr val="accent1"/>
            </a:lnRef>
            <a:fillRef idx="0">
              <a:schemeClr val="accent1"/>
            </a:fillRef>
            <a:effectRef idx="1">
              <a:schemeClr val="accent1"/>
            </a:effectRef>
            <a:fontRef idx="minor">
              <a:schemeClr val="tx1"/>
            </a:fontRef>
          </p:style>
        </p:cxnSp>
        <p:sp>
          <p:nvSpPr>
            <p:cNvPr id="150" name="Oval 149"/>
            <p:cNvSpPr/>
            <p:nvPr/>
          </p:nvSpPr>
          <p:spPr>
            <a:xfrm>
              <a:off x="1201698" y="3329960"/>
              <a:ext cx="108000" cy="108000"/>
            </a:xfrm>
            <a:prstGeom prst="ellipse">
              <a:avLst/>
            </a:prstGeom>
            <a:solidFill>
              <a:srgbClr val="000000"/>
            </a:solidFill>
            <a:ln w="3175" cmpd="sng">
              <a:solidFill>
                <a:srgbClr val="00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151" name="Straight Connector 150"/>
            <p:cNvCxnSpPr/>
            <p:nvPr/>
          </p:nvCxnSpPr>
          <p:spPr>
            <a:xfrm>
              <a:off x="1150899" y="3253384"/>
              <a:ext cx="215900" cy="0"/>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cxnSp>
          <p:nvCxnSpPr>
            <p:cNvPr id="152" name="Straight Connector 151"/>
            <p:cNvCxnSpPr/>
            <p:nvPr/>
          </p:nvCxnSpPr>
          <p:spPr>
            <a:xfrm>
              <a:off x="1150899" y="3507384"/>
              <a:ext cx="215900" cy="0"/>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grpSp>
      <p:grpSp>
        <p:nvGrpSpPr>
          <p:cNvPr id="153" name="Group 152"/>
          <p:cNvGrpSpPr/>
          <p:nvPr/>
        </p:nvGrpSpPr>
        <p:grpSpPr>
          <a:xfrm>
            <a:off x="4060047" y="1861816"/>
            <a:ext cx="215900" cy="254000"/>
            <a:chOff x="1150899" y="3253384"/>
            <a:chExt cx="215900" cy="254000"/>
          </a:xfrm>
        </p:grpSpPr>
        <p:cxnSp>
          <p:nvCxnSpPr>
            <p:cNvPr id="154" name="Straight Connector 153"/>
            <p:cNvCxnSpPr/>
            <p:nvPr/>
          </p:nvCxnSpPr>
          <p:spPr>
            <a:xfrm>
              <a:off x="1150899" y="3253384"/>
              <a:ext cx="0" cy="254000"/>
            </a:xfrm>
            <a:prstGeom prst="line">
              <a:avLst/>
            </a:prstGeom>
            <a:ln w="3175" cmpd="sng">
              <a:solidFill>
                <a:srgbClr val="000000"/>
              </a:solidFill>
            </a:ln>
          </p:spPr>
          <p:style>
            <a:lnRef idx="2">
              <a:schemeClr val="accent1"/>
            </a:lnRef>
            <a:fillRef idx="0">
              <a:schemeClr val="accent1"/>
            </a:fillRef>
            <a:effectRef idx="1">
              <a:schemeClr val="accent1"/>
            </a:effectRef>
            <a:fontRef idx="minor">
              <a:schemeClr val="tx1"/>
            </a:fontRef>
          </p:style>
        </p:cxnSp>
        <p:cxnSp>
          <p:nvCxnSpPr>
            <p:cNvPr id="155" name="Straight Connector 154"/>
            <p:cNvCxnSpPr/>
            <p:nvPr/>
          </p:nvCxnSpPr>
          <p:spPr>
            <a:xfrm>
              <a:off x="1366799" y="3253384"/>
              <a:ext cx="0" cy="254000"/>
            </a:xfrm>
            <a:prstGeom prst="line">
              <a:avLst/>
            </a:prstGeom>
            <a:ln w="3175" cmpd="sng">
              <a:solidFill>
                <a:srgbClr val="000000"/>
              </a:solidFill>
            </a:ln>
          </p:spPr>
          <p:style>
            <a:lnRef idx="2">
              <a:schemeClr val="accent1"/>
            </a:lnRef>
            <a:fillRef idx="0">
              <a:schemeClr val="accent1"/>
            </a:fillRef>
            <a:effectRef idx="1">
              <a:schemeClr val="accent1"/>
            </a:effectRef>
            <a:fontRef idx="minor">
              <a:schemeClr val="tx1"/>
            </a:fontRef>
          </p:style>
        </p:cxnSp>
        <p:sp>
          <p:nvSpPr>
            <p:cNvPr id="156" name="Oval 155"/>
            <p:cNvSpPr/>
            <p:nvPr/>
          </p:nvSpPr>
          <p:spPr>
            <a:xfrm>
              <a:off x="1201698" y="3329960"/>
              <a:ext cx="108000" cy="108000"/>
            </a:xfrm>
            <a:prstGeom prst="ellipse">
              <a:avLst/>
            </a:prstGeom>
            <a:solidFill>
              <a:srgbClr val="000000"/>
            </a:solidFill>
            <a:ln w="3175" cmpd="sng">
              <a:solidFill>
                <a:srgbClr val="00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157" name="Straight Connector 156"/>
            <p:cNvCxnSpPr/>
            <p:nvPr/>
          </p:nvCxnSpPr>
          <p:spPr>
            <a:xfrm>
              <a:off x="1150899" y="3253384"/>
              <a:ext cx="215900" cy="0"/>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cxnSp>
          <p:nvCxnSpPr>
            <p:cNvPr id="158" name="Straight Connector 157"/>
            <p:cNvCxnSpPr/>
            <p:nvPr/>
          </p:nvCxnSpPr>
          <p:spPr>
            <a:xfrm>
              <a:off x="1150899" y="3507384"/>
              <a:ext cx="215900" cy="0"/>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grpSp>
      <p:grpSp>
        <p:nvGrpSpPr>
          <p:cNvPr id="159" name="Group 158"/>
          <p:cNvGrpSpPr/>
          <p:nvPr/>
        </p:nvGrpSpPr>
        <p:grpSpPr>
          <a:xfrm>
            <a:off x="4830319" y="1851726"/>
            <a:ext cx="215900" cy="254000"/>
            <a:chOff x="1150899" y="3253384"/>
            <a:chExt cx="215900" cy="254000"/>
          </a:xfrm>
        </p:grpSpPr>
        <p:cxnSp>
          <p:nvCxnSpPr>
            <p:cNvPr id="160" name="Straight Connector 159"/>
            <p:cNvCxnSpPr/>
            <p:nvPr/>
          </p:nvCxnSpPr>
          <p:spPr>
            <a:xfrm>
              <a:off x="1150899" y="3253384"/>
              <a:ext cx="0" cy="254000"/>
            </a:xfrm>
            <a:prstGeom prst="line">
              <a:avLst/>
            </a:prstGeom>
            <a:ln w="3175" cmpd="sng">
              <a:solidFill>
                <a:srgbClr val="000000"/>
              </a:solidFill>
            </a:ln>
          </p:spPr>
          <p:style>
            <a:lnRef idx="2">
              <a:schemeClr val="accent1"/>
            </a:lnRef>
            <a:fillRef idx="0">
              <a:schemeClr val="accent1"/>
            </a:fillRef>
            <a:effectRef idx="1">
              <a:schemeClr val="accent1"/>
            </a:effectRef>
            <a:fontRef idx="minor">
              <a:schemeClr val="tx1"/>
            </a:fontRef>
          </p:style>
        </p:cxnSp>
        <p:cxnSp>
          <p:nvCxnSpPr>
            <p:cNvPr id="161" name="Straight Connector 160"/>
            <p:cNvCxnSpPr/>
            <p:nvPr/>
          </p:nvCxnSpPr>
          <p:spPr>
            <a:xfrm>
              <a:off x="1366799" y="3253384"/>
              <a:ext cx="0" cy="254000"/>
            </a:xfrm>
            <a:prstGeom prst="line">
              <a:avLst/>
            </a:prstGeom>
            <a:ln w="3175" cmpd="sng">
              <a:solidFill>
                <a:srgbClr val="000000"/>
              </a:solidFill>
            </a:ln>
          </p:spPr>
          <p:style>
            <a:lnRef idx="2">
              <a:schemeClr val="accent1"/>
            </a:lnRef>
            <a:fillRef idx="0">
              <a:schemeClr val="accent1"/>
            </a:fillRef>
            <a:effectRef idx="1">
              <a:schemeClr val="accent1"/>
            </a:effectRef>
            <a:fontRef idx="minor">
              <a:schemeClr val="tx1"/>
            </a:fontRef>
          </p:style>
        </p:cxnSp>
        <p:sp>
          <p:nvSpPr>
            <p:cNvPr id="162" name="Oval 161"/>
            <p:cNvSpPr/>
            <p:nvPr/>
          </p:nvSpPr>
          <p:spPr>
            <a:xfrm>
              <a:off x="1201698" y="3329960"/>
              <a:ext cx="108000" cy="108000"/>
            </a:xfrm>
            <a:prstGeom prst="ellipse">
              <a:avLst/>
            </a:prstGeom>
            <a:solidFill>
              <a:srgbClr val="000000"/>
            </a:solidFill>
            <a:ln w="3175" cmpd="sng">
              <a:solidFill>
                <a:srgbClr val="00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163" name="Straight Connector 162"/>
            <p:cNvCxnSpPr/>
            <p:nvPr/>
          </p:nvCxnSpPr>
          <p:spPr>
            <a:xfrm>
              <a:off x="1150899" y="3253384"/>
              <a:ext cx="215900" cy="0"/>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cxnSp>
          <p:nvCxnSpPr>
            <p:cNvPr id="164" name="Straight Connector 163"/>
            <p:cNvCxnSpPr/>
            <p:nvPr/>
          </p:nvCxnSpPr>
          <p:spPr>
            <a:xfrm>
              <a:off x="1150899" y="3507384"/>
              <a:ext cx="215900" cy="0"/>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grpSp>
      <p:grpSp>
        <p:nvGrpSpPr>
          <p:cNvPr id="165" name="Group 164"/>
          <p:cNvGrpSpPr/>
          <p:nvPr/>
        </p:nvGrpSpPr>
        <p:grpSpPr>
          <a:xfrm>
            <a:off x="5490685" y="1843020"/>
            <a:ext cx="215900" cy="254000"/>
            <a:chOff x="1150899" y="3253384"/>
            <a:chExt cx="215900" cy="254000"/>
          </a:xfrm>
        </p:grpSpPr>
        <p:cxnSp>
          <p:nvCxnSpPr>
            <p:cNvPr id="166" name="Straight Connector 165"/>
            <p:cNvCxnSpPr/>
            <p:nvPr/>
          </p:nvCxnSpPr>
          <p:spPr>
            <a:xfrm>
              <a:off x="1150899" y="3253384"/>
              <a:ext cx="0" cy="254000"/>
            </a:xfrm>
            <a:prstGeom prst="line">
              <a:avLst/>
            </a:prstGeom>
            <a:ln w="3175" cmpd="sng">
              <a:solidFill>
                <a:srgbClr val="000000"/>
              </a:solidFill>
            </a:ln>
          </p:spPr>
          <p:style>
            <a:lnRef idx="2">
              <a:schemeClr val="accent1"/>
            </a:lnRef>
            <a:fillRef idx="0">
              <a:schemeClr val="accent1"/>
            </a:fillRef>
            <a:effectRef idx="1">
              <a:schemeClr val="accent1"/>
            </a:effectRef>
            <a:fontRef idx="minor">
              <a:schemeClr val="tx1"/>
            </a:fontRef>
          </p:style>
        </p:cxnSp>
        <p:cxnSp>
          <p:nvCxnSpPr>
            <p:cNvPr id="167" name="Straight Connector 166"/>
            <p:cNvCxnSpPr/>
            <p:nvPr/>
          </p:nvCxnSpPr>
          <p:spPr>
            <a:xfrm>
              <a:off x="1366799" y="3253384"/>
              <a:ext cx="0" cy="254000"/>
            </a:xfrm>
            <a:prstGeom prst="line">
              <a:avLst/>
            </a:prstGeom>
            <a:ln w="3175" cmpd="sng">
              <a:solidFill>
                <a:srgbClr val="000000"/>
              </a:solidFill>
            </a:ln>
          </p:spPr>
          <p:style>
            <a:lnRef idx="2">
              <a:schemeClr val="accent1"/>
            </a:lnRef>
            <a:fillRef idx="0">
              <a:schemeClr val="accent1"/>
            </a:fillRef>
            <a:effectRef idx="1">
              <a:schemeClr val="accent1"/>
            </a:effectRef>
            <a:fontRef idx="minor">
              <a:schemeClr val="tx1"/>
            </a:fontRef>
          </p:style>
        </p:cxnSp>
        <p:sp>
          <p:nvSpPr>
            <p:cNvPr id="168" name="Oval 167"/>
            <p:cNvSpPr/>
            <p:nvPr/>
          </p:nvSpPr>
          <p:spPr>
            <a:xfrm>
              <a:off x="1201698" y="3329960"/>
              <a:ext cx="108000" cy="108000"/>
            </a:xfrm>
            <a:prstGeom prst="ellipse">
              <a:avLst/>
            </a:prstGeom>
            <a:solidFill>
              <a:srgbClr val="000000"/>
            </a:solidFill>
            <a:ln w="3175" cmpd="sng">
              <a:solidFill>
                <a:srgbClr val="00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169" name="Straight Connector 168"/>
            <p:cNvCxnSpPr/>
            <p:nvPr/>
          </p:nvCxnSpPr>
          <p:spPr>
            <a:xfrm>
              <a:off x="1150899" y="3253384"/>
              <a:ext cx="215900" cy="0"/>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cxnSp>
          <p:nvCxnSpPr>
            <p:cNvPr id="170" name="Straight Connector 169"/>
            <p:cNvCxnSpPr/>
            <p:nvPr/>
          </p:nvCxnSpPr>
          <p:spPr>
            <a:xfrm>
              <a:off x="1150899" y="3507384"/>
              <a:ext cx="215900" cy="0"/>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grpSp>
      <p:sp>
        <p:nvSpPr>
          <p:cNvPr id="171" name="TextBox 170"/>
          <p:cNvSpPr txBox="1"/>
          <p:nvPr/>
        </p:nvSpPr>
        <p:spPr>
          <a:xfrm>
            <a:off x="2952614" y="2127732"/>
            <a:ext cx="860707" cy="369332"/>
          </a:xfrm>
          <a:prstGeom prst="rect">
            <a:avLst/>
          </a:prstGeom>
          <a:noFill/>
        </p:spPr>
        <p:txBody>
          <a:bodyPr wrap="none" rtlCol="0">
            <a:spAutoFit/>
          </a:bodyPr>
          <a:lstStyle/>
          <a:p>
            <a:r>
              <a:rPr lang="en-US" dirty="0" smtClean="0"/>
              <a:t>Node 1</a:t>
            </a:r>
            <a:endParaRPr lang="en-US" dirty="0"/>
          </a:p>
        </p:txBody>
      </p:sp>
      <p:sp>
        <p:nvSpPr>
          <p:cNvPr id="172" name="TextBox 171"/>
          <p:cNvSpPr txBox="1"/>
          <p:nvPr/>
        </p:nvSpPr>
        <p:spPr>
          <a:xfrm>
            <a:off x="5187751" y="2220871"/>
            <a:ext cx="936136" cy="369332"/>
          </a:xfrm>
          <a:prstGeom prst="rect">
            <a:avLst/>
          </a:prstGeom>
          <a:noFill/>
        </p:spPr>
        <p:txBody>
          <a:bodyPr wrap="none" rtlCol="0">
            <a:spAutoFit/>
          </a:bodyPr>
          <a:lstStyle/>
          <a:p>
            <a:r>
              <a:rPr lang="en-US" dirty="0" smtClean="0"/>
              <a:t>Node </a:t>
            </a:r>
            <a:r>
              <a:rPr lang="en-US" i="1" dirty="0" smtClean="0"/>
              <a:t>N</a:t>
            </a:r>
            <a:endParaRPr lang="en-US" i="1" dirty="0"/>
          </a:p>
        </p:txBody>
      </p:sp>
      <p:sp>
        <p:nvSpPr>
          <p:cNvPr id="173" name="TextBox 172"/>
          <p:cNvSpPr txBox="1"/>
          <p:nvPr/>
        </p:nvSpPr>
        <p:spPr>
          <a:xfrm>
            <a:off x="3283862" y="27298"/>
            <a:ext cx="2051162" cy="369332"/>
          </a:xfrm>
          <a:prstGeom prst="rect">
            <a:avLst/>
          </a:prstGeom>
          <a:noFill/>
        </p:spPr>
        <p:txBody>
          <a:bodyPr wrap="none" rtlCol="0">
            <a:spAutoFit/>
          </a:bodyPr>
          <a:lstStyle/>
          <a:p>
            <a:r>
              <a:rPr lang="en-US" dirty="0" smtClean="0"/>
              <a:t>General Read-Write</a:t>
            </a:r>
            <a:endParaRPr lang="en-US" dirty="0"/>
          </a:p>
        </p:txBody>
      </p:sp>
      <p:grpSp>
        <p:nvGrpSpPr>
          <p:cNvPr id="174" name="Group 173"/>
          <p:cNvGrpSpPr/>
          <p:nvPr/>
        </p:nvGrpSpPr>
        <p:grpSpPr>
          <a:xfrm>
            <a:off x="909206" y="2478560"/>
            <a:ext cx="7191186" cy="4622848"/>
            <a:chOff x="139696" y="132760"/>
            <a:chExt cx="8968787" cy="6337342"/>
          </a:xfrm>
        </p:grpSpPr>
        <p:sp>
          <p:nvSpPr>
            <p:cNvPr id="175" name="Rectangle 174"/>
            <p:cNvSpPr/>
            <p:nvPr/>
          </p:nvSpPr>
          <p:spPr>
            <a:xfrm>
              <a:off x="5508092" y="618858"/>
              <a:ext cx="1391214" cy="1800735"/>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000"/>
            </a:p>
          </p:txBody>
        </p:sp>
        <p:sp>
          <p:nvSpPr>
            <p:cNvPr id="176" name="TextBox 175"/>
            <p:cNvSpPr txBox="1"/>
            <p:nvPr/>
          </p:nvSpPr>
          <p:spPr>
            <a:xfrm>
              <a:off x="5873618" y="132760"/>
              <a:ext cx="191120" cy="298420"/>
            </a:xfrm>
            <a:prstGeom prst="rect">
              <a:avLst/>
            </a:prstGeom>
            <a:noFill/>
          </p:spPr>
          <p:txBody>
            <a:bodyPr wrap="none" rtlCol="0">
              <a:spAutoFit/>
            </a:bodyPr>
            <a:lstStyle/>
            <a:p>
              <a:endParaRPr lang="en-US" sz="1000" dirty="0"/>
            </a:p>
          </p:txBody>
        </p:sp>
        <p:sp>
          <p:nvSpPr>
            <p:cNvPr id="177" name="TextBox 176"/>
            <p:cNvSpPr txBox="1"/>
            <p:nvPr/>
          </p:nvSpPr>
          <p:spPr>
            <a:xfrm>
              <a:off x="5592939" y="1952849"/>
              <a:ext cx="406248" cy="337538"/>
            </a:xfrm>
            <a:prstGeom prst="rect">
              <a:avLst/>
            </a:prstGeom>
            <a:solidFill>
              <a:schemeClr val="bg1">
                <a:lumMod val="50000"/>
              </a:schemeClr>
            </a:solidFill>
          </p:spPr>
          <p:txBody>
            <a:bodyPr wrap="none" rtlCol="0">
              <a:spAutoFit/>
            </a:bodyPr>
            <a:lstStyle/>
            <a:p>
              <a:r>
                <a:rPr lang="en-US" sz="1000" dirty="0" smtClean="0"/>
                <a:t>SV</a:t>
              </a:r>
              <a:endParaRPr lang="en-US" sz="1000" dirty="0"/>
            </a:p>
          </p:txBody>
        </p:sp>
        <p:sp>
          <p:nvSpPr>
            <p:cNvPr id="178" name="TextBox 177"/>
            <p:cNvSpPr txBox="1"/>
            <p:nvPr/>
          </p:nvSpPr>
          <p:spPr>
            <a:xfrm>
              <a:off x="6151310" y="1949677"/>
              <a:ext cx="461555" cy="298420"/>
            </a:xfrm>
            <a:prstGeom prst="rect">
              <a:avLst/>
            </a:prstGeom>
            <a:solidFill>
              <a:srgbClr val="7F7F7F"/>
            </a:solidFill>
          </p:spPr>
          <p:txBody>
            <a:bodyPr wrap="none" rtlCol="0">
              <a:spAutoFit/>
            </a:bodyPr>
            <a:lstStyle/>
            <a:p>
              <a:r>
                <a:rPr lang="en-US" sz="1000" dirty="0" smtClean="0"/>
                <a:t>state</a:t>
              </a:r>
              <a:endParaRPr lang="en-US" sz="1000" dirty="0"/>
            </a:p>
          </p:txBody>
        </p:sp>
        <p:sp>
          <p:nvSpPr>
            <p:cNvPr id="179" name="Rectangle 178"/>
            <p:cNvSpPr/>
            <p:nvPr/>
          </p:nvSpPr>
          <p:spPr>
            <a:xfrm>
              <a:off x="7052005" y="753125"/>
              <a:ext cx="216023" cy="192821"/>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000"/>
            </a:p>
          </p:txBody>
        </p:sp>
        <p:sp>
          <p:nvSpPr>
            <p:cNvPr id="180" name="Rectangle 179"/>
            <p:cNvSpPr/>
            <p:nvPr/>
          </p:nvSpPr>
          <p:spPr>
            <a:xfrm>
              <a:off x="7272139" y="753125"/>
              <a:ext cx="216023" cy="192821"/>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000"/>
            </a:p>
          </p:txBody>
        </p:sp>
        <p:sp>
          <p:nvSpPr>
            <p:cNvPr id="181" name="Rectangle 180"/>
            <p:cNvSpPr/>
            <p:nvPr/>
          </p:nvSpPr>
          <p:spPr>
            <a:xfrm>
              <a:off x="7490868" y="754708"/>
              <a:ext cx="216023" cy="192821"/>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000"/>
            </a:p>
          </p:txBody>
        </p:sp>
        <p:sp>
          <p:nvSpPr>
            <p:cNvPr id="182" name="Rectangle 181"/>
            <p:cNvSpPr/>
            <p:nvPr/>
          </p:nvSpPr>
          <p:spPr>
            <a:xfrm>
              <a:off x="7706891" y="754708"/>
              <a:ext cx="216023" cy="192821"/>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000"/>
            </a:p>
          </p:txBody>
        </p:sp>
        <p:sp>
          <p:nvSpPr>
            <p:cNvPr id="183" name="Rectangle 182"/>
            <p:cNvSpPr/>
            <p:nvPr/>
          </p:nvSpPr>
          <p:spPr>
            <a:xfrm>
              <a:off x="7922915" y="754708"/>
              <a:ext cx="216023" cy="192821"/>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000"/>
            </a:p>
          </p:txBody>
        </p:sp>
        <p:sp>
          <p:nvSpPr>
            <p:cNvPr id="184" name="Rectangle 183"/>
            <p:cNvSpPr/>
            <p:nvPr/>
          </p:nvSpPr>
          <p:spPr>
            <a:xfrm>
              <a:off x="8460413" y="753125"/>
              <a:ext cx="216023" cy="192821"/>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000"/>
            </a:p>
          </p:txBody>
        </p:sp>
        <p:sp>
          <p:nvSpPr>
            <p:cNvPr id="185" name="Rectangle 184"/>
            <p:cNvSpPr/>
            <p:nvPr/>
          </p:nvSpPr>
          <p:spPr>
            <a:xfrm>
              <a:off x="8676436" y="754708"/>
              <a:ext cx="216023" cy="192821"/>
            </a:xfrm>
            <a:prstGeom prst="rect">
              <a:avLst/>
            </a:prstGeom>
            <a:solidFill>
              <a:srgbClr val="FAC09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000"/>
            </a:p>
          </p:txBody>
        </p:sp>
        <p:sp>
          <p:nvSpPr>
            <p:cNvPr id="186" name="Rectangle 185"/>
            <p:cNvSpPr/>
            <p:nvPr/>
          </p:nvSpPr>
          <p:spPr>
            <a:xfrm>
              <a:off x="8892460" y="754708"/>
              <a:ext cx="216023" cy="192821"/>
            </a:xfrm>
            <a:prstGeom prst="rect">
              <a:avLst/>
            </a:prstGeom>
            <a:solidFill>
              <a:srgbClr val="00009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000"/>
            </a:p>
          </p:txBody>
        </p:sp>
        <p:sp>
          <p:nvSpPr>
            <p:cNvPr id="187" name="TextBox 186"/>
            <p:cNvSpPr txBox="1"/>
            <p:nvPr/>
          </p:nvSpPr>
          <p:spPr>
            <a:xfrm>
              <a:off x="5592939" y="1106608"/>
              <a:ext cx="406248" cy="337538"/>
            </a:xfrm>
            <a:prstGeom prst="rect">
              <a:avLst/>
            </a:prstGeom>
            <a:solidFill>
              <a:schemeClr val="bg1">
                <a:lumMod val="50000"/>
              </a:schemeClr>
            </a:solidFill>
          </p:spPr>
          <p:txBody>
            <a:bodyPr wrap="none" rtlCol="0">
              <a:spAutoFit/>
            </a:bodyPr>
            <a:lstStyle/>
            <a:p>
              <a:r>
                <a:rPr lang="en-US" sz="1000" dirty="0" smtClean="0"/>
                <a:t>SV</a:t>
              </a:r>
              <a:endParaRPr lang="en-US" sz="1000" dirty="0"/>
            </a:p>
          </p:txBody>
        </p:sp>
        <p:sp>
          <p:nvSpPr>
            <p:cNvPr id="188" name="TextBox 187"/>
            <p:cNvSpPr txBox="1"/>
            <p:nvPr/>
          </p:nvSpPr>
          <p:spPr>
            <a:xfrm>
              <a:off x="6151310" y="1106608"/>
              <a:ext cx="461555" cy="298420"/>
            </a:xfrm>
            <a:prstGeom prst="rect">
              <a:avLst/>
            </a:prstGeom>
            <a:solidFill>
              <a:srgbClr val="7F7F7F"/>
            </a:solidFill>
          </p:spPr>
          <p:txBody>
            <a:bodyPr wrap="none" rtlCol="0">
              <a:spAutoFit/>
            </a:bodyPr>
            <a:lstStyle/>
            <a:p>
              <a:r>
                <a:rPr lang="en-US" sz="1000" dirty="0" smtClean="0"/>
                <a:t>state</a:t>
              </a:r>
              <a:endParaRPr lang="en-US" sz="1000" dirty="0"/>
            </a:p>
          </p:txBody>
        </p:sp>
        <p:sp>
          <p:nvSpPr>
            <p:cNvPr id="189" name="Rectangle 188"/>
            <p:cNvSpPr/>
            <p:nvPr/>
          </p:nvSpPr>
          <p:spPr>
            <a:xfrm>
              <a:off x="7052005" y="1226231"/>
              <a:ext cx="216023" cy="192821"/>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000"/>
            </a:p>
          </p:txBody>
        </p:sp>
        <p:sp>
          <p:nvSpPr>
            <p:cNvPr id="190" name="Rectangle 189"/>
            <p:cNvSpPr/>
            <p:nvPr/>
          </p:nvSpPr>
          <p:spPr>
            <a:xfrm>
              <a:off x="7272139" y="1226231"/>
              <a:ext cx="216023" cy="192821"/>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000"/>
            </a:p>
          </p:txBody>
        </p:sp>
        <p:sp>
          <p:nvSpPr>
            <p:cNvPr id="191" name="Rectangle 190"/>
            <p:cNvSpPr/>
            <p:nvPr/>
          </p:nvSpPr>
          <p:spPr>
            <a:xfrm>
              <a:off x="7490868" y="1227813"/>
              <a:ext cx="216023" cy="192821"/>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000"/>
            </a:p>
          </p:txBody>
        </p:sp>
        <p:sp>
          <p:nvSpPr>
            <p:cNvPr id="192" name="Rectangle 191"/>
            <p:cNvSpPr/>
            <p:nvPr/>
          </p:nvSpPr>
          <p:spPr>
            <a:xfrm>
              <a:off x="7706891" y="1227813"/>
              <a:ext cx="216023" cy="192821"/>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000"/>
            </a:p>
          </p:txBody>
        </p:sp>
        <p:sp>
          <p:nvSpPr>
            <p:cNvPr id="193" name="Rectangle 192"/>
            <p:cNvSpPr/>
            <p:nvPr/>
          </p:nvSpPr>
          <p:spPr>
            <a:xfrm>
              <a:off x="7922915" y="1227813"/>
              <a:ext cx="216023" cy="192821"/>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000"/>
            </a:p>
          </p:txBody>
        </p:sp>
        <p:sp>
          <p:nvSpPr>
            <p:cNvPr id="194" name="Rectangle 193"/>
            <p:cNvSpPr/>
            <p:nvPr/>
          </p:nvSpPr>
          <p:spPr>
            <a:xfrm>
              <a:off x="8460413" y="1226231"/>
              <a:ext cx="216023" cy="192821"/>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000"/>
            </a:p>
          </p:txBody>
        </p:sp>
        <p:sp>
          <p:nvSpPr>
            <p:cNvPr id="195" name="Rectangle 194"/>
            <p:cNvSpPr/>
            <p:nvPr/>
          </p:nvSpPr>
          <p:spPr>
            <a:xfrm>
              <a:off x="8676436" y="1227813"/>
              <a:ext cx="216023" cy="192821"/>
            </a:xfrm>
            <a:prstGeom prst="rect">
              <a:avLst/>
            </a:prstGeom>
            <a:solidFill>
              <a:srgbClr val="FAC09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000"/>
            </a:p>
          </p:txBody>
        </p:sp>
        <p:sp>
          <p:nvSpPr>
            <p:cNvPr id="196" name="Rectangle 195"/>
            <p:cNvSpPr/>
            <p:nvPr/>
          </p:nvSpPr>
          <p:spPr>
            <a:xfrm>
              <a:off x="8892460" y="1227813"/>
              <a:ext cx="216023" cy="192821"/>
            </a:xfrm>
            <a:prstGeom prst="rect">
              <a:avLst/>
            </a:prstGeom>
            <a:solidFill>
              <a:srgbClr val="00009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000"/>
            </a:p>
          </p:txBody>
        </p:sp>
        <p:cxnSp>
          <p:nvCxnSpPr>
            <p:cNvPr id="197" name="Straight Connector 196"/>
            <p:cNvCxnSpPr>
              <a:stCxn id="175" idx="2"/>
            </p:cNvCxnSpPr>
            <p:nvPr/>
          </p:nvCxnSpPr>
          <p:spPr>
            <a:xfrm>
              <a:off x="6203699" y="2419593"/>
              <a:ext cx="0" cy="649738"/>
            </a:xfrm>
            <a:prstGeom prst="line">
              <a:avLst/>
            </a:prstGeom>
            <a:ln>
              <a:solidFill>
                <a:srgbClr val="000000"/>
              </a:solidFill>
            </a:ln>
            <a:effectLst/>
          </p:spPr>
          <p:style>
            <a:lnRef idx="2">
              <a:schemeClr val="accent1"/>
            </a:lnRef>
            <a:fillRef idx="0">
              <a:schemeClr val="accent1"/>
            </a:fillRef>
            <a:effectRef idx="1">
              <a:schemeClr val="accent1"/>
            </a:effectRef>
            <a:fontRef idx="minor">
              <a:schemeClr val="tx1"/>
            </a:fontRef>
          </p:style>
        </p:cxnSp>
        <p:sp>
          <p:nvSpPr>
            <p:cNvPr id="198" name="Rectangle 197"/>
            <p:cNvSpPr/>
            <p:nvPr/>
          </p:nvSpPr>
          <p:spPr>
            <a:xfrm>
              <a:off x="383068" y="3069332"/>
              <a:ext cx="8009448" cy="508000"/>
            </a:xfrm>
            <a:prstGeom prst="rect">
              <a:avLst/>
            </a:prstGeom>
            <a:solidFill>
              <a:schemeClr val="bg1">
                <a:lumMod val="50000"/>
              </a:schemeClr>
            </a:solidFill>
            <a:ln>
              <a:solidFill>
                <a:schemeClr val="tx1"/>
              </a:solidFill>
            </a:ln>
            <a:effectLst/>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sz="1000" dirty="0">
                <a:solidFill>
                  <a:schemeClr val="tx1"/>
                </a:solidFill>
              </a:endParaRPr>
            </a:p>
          </p:txBody>
        </p:sp>
        <p:sp>
          <p:nvSpPr>
            <p:cNvPr id="199" name="Rectangle 198"/>
            <p:cNvSpPr/>
            <p:nvPr/>
          </p:nvSpPr>
          <p:spPr>
            <a:xfrm>
              <a:off x="2532706" y="622683"/>
              <a:ext cx="1391214" cy="1800735"/>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000"/>
            </a:p>
          </p:txBody>
        </p:sp>
        <p:sp>
          <p:nvSpPr>
            <p:cNvPr id="200" name="TextBox 199"/>
            <p:cNvSpPr txBox="1"/>
            <p:nvPr/>
          </p:nvSpPr>
          <p:spPr>
            <a:xfrm>
              <a:off x="2777283" y="136585"/>
              <a:ext cx="191120" cy="298420"/>
            </a:xfrm>
            <a:prstGeom prst="rect">
              <a:avLst/>
            </a:prstGeom>
            <a:noFill/>
          </p:spPr>
          <p:txBody>
            <a:bodyPr wrap="none" rtlCol="0">
              <a:spAutoFit/>
            </a:bodyPr>
            <a:lstStyle/>
            <a:p>
              <a:endParaRPr lang="en-US" sz="1000" dirty="0"/>
            </a:p>
          </p:txBody>
        </p:sp>
        <p:sp>
          <p:nvSpPr>
            <p:cNvPr id="201" name="TextBox 200"/>
            <p:cNvSpPr txBox="1"/>
            <p:nvPr/>
          </p:nvSpPr>
          <p:spPr>
            <a:xfrm>
              <a:off x="2617553" y="1956675"/>
              <a:ext cx="406248" cy="337538"/>
            </a:xfrm>
            <a:prstGeom prst="rect">
              <a:avLst/>
            </a:prstGeom>
            <a:solidFill>
              <a:schemeClr val="bg1">
                <a:lumMod val="50000"/>
              </a:schemeClr>
            </a:solidFill>
          </p:spPr>
          <p:txBody>
            <a:bodyPr wrap="none" rtlCol="0">
              <a:spAutoFit/>
            </a:bodyPr>
            <a:lstStyle/>
            <a:p>
              <a:r>
                <a:rPr lang="en-US" sz="1000" dirty="0" smtClean="0"/>
                <a:t>SV</a:t>
              </a:r>
              <a:endParaRPr lang="en-US" sz="1000" dirty="0"/>
            </a:p>
          </p:txBody>
        </p:sp>
        <p:sp>
          <p:nvSpPr>
            <p:cNvPr id="202" name="TextBox 201"/>
            <p:cNvSpPr txBox="1"/>
            <p:nvPr/>
          </p:nvSpPr>
          <p:spPr>
            <a:xfrm>
              <a:off x="3175922" y="1951263"/>
              <a:ext cx="461555" cy="298420"/>
            </a:xfrm>
            <a:prstGeom prst="rect">
              <a:avLst/>
            </a:prstGeom>
            <a:solidFill>
              <a:srgbClr val="7F7F7F"/>
            </a:solidFill>
          </p:spPr>
          <p:txBody>
            <a:bodyPr wrap="none" rtlCol="0">
              <a:spAutoFit/>
            </a:bodyPr>
            <a:lstStyle/>
            <a:p>
              <a:r>
                <a:rPr lang="en-US" sz="1000" dirty="0" smtClean="0"/>
                <a:t>state</a:t>
              </a:r>
              <a:endParaRPr lang="en-US" sz="1000" dirty="0"/>
            </a:p>
          </p:txBody>
        </p:sp>
        <p:sp>
          <p:nvSpPr>
            <p:cNvPr id="203" name="TextBox 202"/>
            <p:cNvSpPr txBox="1"/>
            <p:nvPr/>
          </p:nvSpPr>
          <p:spPr>
            <a:xfrm>
              <a:off x="2617553" y="1110433"/>
              <a:ext cx="406248" cy="337538"/>
            </a:xfrm>
            <a:prstGeom prst="rect">
              <a:avLst/>
            </a:prstGeom>
            <a:solidFill>
              <a:schemeClr val="bg1">
                <a:lumMod val="50000"/>
              </a:schemeClr>
            </a:solidFill>
          </p:spPr>
          <p:txBody>
            <a:bodyPr wrap="none" rtlCol="0">
              <a:spAutoFit/>
            </a:bodyPr>
            <a:lstStyle/>
            <a:p>
              <a:r>
                <a:rPr lang="en-US" sz="1000" dirty="0" smtClean="0"/>
                <a:t>SV</a:t>
              </a:r>
              <a:endParaRPr lang="en-US" sz="1000" dirty="0"/>
            </a:p>
          </p:txBody>
        </p:sp>
        <p:sp>
          <p:nvSpPr>
            <p:cNvPr id="204" name="TextBox 203"/>
            <p:cNvSpPr txBox="1"/>
            <p:nvPr/>
          </p:nvSpPr>
          <p:spPr>
            <a:xfrm>
              <a:off x="3147960" y="1106605"/>
              <a:ext cx="461555" cy="298420"/>
            </a:xfrm>
            <a:prstGeom prst="rect">
              <a:avLst/>
            </a:prstGeom>
            <a:solidFill>
              <a:srgbClr val="7F7F7F"/>
            </a:solidFill>
          </p:spPr>
          <p:txBody>
            <a:bodyPr wrap="none" rtlCol="0">
              <a:spAutoFit/>
            </a:bodyPr>
            <a:lstStyle/>
            <a:p>
              <a:r>
                <a:rPr lang="en-US" sz="1000" dirty="0" smtClean="0"/>
                <a:t>state</a:t>
              </a:r>
              <a:endParaRPr lang="en-US" sz="1000" dirty="0"/>
            </a:p>
          </p:txBody>
        </p:sp>
        <p:cxnSp>
          <p:nvCxnSpPr>
            <p:cNvPr id="205" name="Straight Connector 204"/>
            <p:cNvCxnSpPr>
              <a:stCxn id="199" idx="2"/>
            </p:cNvCxnSpPr>
            <p:nvPr/>
          </p:nvCxnSpPr>
          <p:spPr>
            <a:xfrm>
              <a:off x="3228312" y="2423420"/>
              <a:ext cx="0" cy="649738"/>
            </a:xfrm>
            <a:prstGeom prst="line">
              <a:avLst/>
            </a:prstGeom>
            <a:ln>
              <a:solidFill>
                <a:srgbClr val="000000"/>
              </a:solidFill>
            </a:ln>
            <a:effectLst/>
          </p:spPr>
          <p:style>
            <a:lnRef idx="2">
              <a:schemeClr val="accent1"/>
            </a:lnRef>
            <a:fillRef idx="0">
              <a:schemeClr val="accent1"/>
            </a:fillRef>
            <a:effectRef idx="1">
              <a:schemeClr val="accent1"/>
            </a:effectRef>
            <a:fontRef idx="minor">
              <a:schemeClr val="tx1"/>
            </a:fontRef>
          </p:style>
        </p:cxnSp>
        <p:sp>
          <p:nvSpPr>
            <p:cNvPr id="206" name="Rectangle 205"/>
            <p:cNvSpPr/>
            <p:nvPr/>
          </p:nvSpPr>
          <p:spPr>
            <a:xfrm>
              <a:off x="5415353" y="4221087"/>
              <a:ext cx="1414278" cy="1800736"/>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000"/>
            </a:p>
          </p:txBody>
        </p:sp>
        <p:sp>
          <p:nvSpPr>
            <p:cNvPr id="208" name="TextBox 207"/>
            <p:cNvSpPr txBox="1"/>
            <p:nvPr/>
          </p:nvSpPr>
          <p:spPr>
            <a:xfrm>
              <a:off x="5520931" y="5555081"/>
              <a:ext cx="406248" cy="337538"/>
            </a:xfrm>
            <a:prstGeom prst="rect">
              <a:avLst/>
            </a:prstGeom>
            <a:solidFill>
              <a:schemeClr val="bg1">
                <a:lumMod val="50000"/>
              </a:schemeClr>
            </a:solidFill>
          </p:spPr>
          <p:txBody>
            <a:bodyPr wrap="none" rtlCol="0">
              <a:spAutoFit/>
            </a:bodyPr>
            <a:lstStyle/>
            <a:p>
              <a:r>
                <a:rPr lang="en-US" sz="1000" dirty="0" smtClean="0"/>
                <a:t>SV</a:t>
              </a:r>
              <a:endParaRPr lang="en-US" sz="1000" dirty="0"/>
            </a:p>
          </p:txBody>
        </p:sp>
        <p:sp>
          <p:nvSpPr>
            <p:cNvPr id="209" name="TextBox 208"/>
            <p:cNvSpPr txBox="1"/>
            <p:nvPr/>
          </p:nvSpPr>
          <p:spPr>
            <a:xfrm>
              <a:off x="6079301" y="5544399"/>
              <a:ext cx="461555" cy="298420"/>
            </a:xfrm>
            <a:prstGeom prst="rect">
              <a:avLst/>
            </a:prstGeom>
            <a:solidFill>
              <a:srgbClr val="7F7F7F"/>
            </a:solidFill>
          </p:spPr>
          <p:txBody>
            <a:bodyPr wrap="none" rtlCol="0">
              <a:spAutoFit/>
            </a:bodyPr>
            <a:lstStyle/>
            <a:p>
              <a:r>
                <a:rPr lang="en-US" sz="1000" dirty="0" smtClean="0"/>
                <a:t>state</a:t>
              </a:r>
              <a:endParaRPr lang="en-US" sz="1000" dirty="0"/>
            </a:p>
          </p:txBody>
        </p:sp>
        <p:sp>
          <p:nvSpPr>
            <p:cNvPr id="210" name="TextBox 209"/>
            <p:cNvSpPr txBox="1"/>
            <p:nvPr/>
          </p:nvSpPr>
          <p:spPr>
            <a:xfrm>
              <a:off x="5520931" y="4708837"/>
              <a:ext cx="406248" cy="337538"/>
            </a:xfrm>
            <a:prstGeom prst="rect">
              <a:avLst/>
            </a:prstGeom>
            <a:solidFill>
              <a:schemeClr val="bg1">
                <a:lumMod val="50000"/>
              </a:schemeClr>
            </a:solidFill>
          </p:spPr>
          <p:txBody>
            <a:bodyPr wrap="none" rtlCol="0">
              <a:spAutoFit/>
            </a:bodyPr>
            <a:lstStyle/>
            <a:p>
              <a:r>
                <a:rPr lang="en-US" sz="1000" dirty="0" smtClean="0"/>
                <a:t>SV</a:t>
              </a:r>
              <a:endParaRPr lang="en-US" sz="1000" dirty="0"/>
            </a:p>
          </p:txBody>
        </p:sp>
        <p:sp>
          <p:nvSpPr>
            <p:cNvPr id="211" name="TextBox 210"/>
            <p:cNvSpPr txBox="1"/>
            <p:nvPr/>
          </p:nvSpPr>
          <p:spPr>
            <a:xfrm>
              <a:off x="6079301" y="4708838"/>
              <a:ext cx="461555" cy="298420"/>
            </a:xfrm>
            <a:prstGeom prst="rect">
              <a:avLst/>
            </a:prstGeom>
            <a:solidFill>
              <a:srgbClr val="7F7F7F"/>
            </a:solidFill>
          </p:spPr>
          <p:txBody>
            <a:bodyPr wrap="none" rtlCol="0">
              <a:spAutoFit/>
            </a:bodyPr>
            <a:lstStyle/>
            <a:p>
              <a:r>
                <a:rPr lang="en-US" sz="1000" dirty="0" smtClean="0"/>
                <a:t>state</a:t>
              </a:r>
              <a:endParaRPr lang="en-US" sz="1000" dirty="0"/>
            </a:p>
          </p:txBody>
        </p:sp>
        <p:cxnSp>
          <p:nvCxnSpPr>
            <p:cNvPr id="212" name="Straight Connector 211"/>
            <p:cNvCxnSpPr/>
            <p:nvPr/>
          </p:nvCxnSpPr>
          <p:spPr>
            <a:xfrm>
              <a:off x="6032917" y="3577332"/>
              <a:ext cx="0" cy="649738"/>
            </a:xfrm>
            <a:prstGeom prst="line">
              <a:avLst/>
            </a:prstGeom>
            <a:ln>
              <a:solidFill>
                <a:srgbClr val="000000"/>
              </a:solidFill>
            </a:ln>
            <a:effectLst/>
          </p:spPr>
          <p:style>
            <a:lnRef idx="2">
              <a:schemeClr val="accent1"/>
            </a:lnRef>
            <a:fillRef idx="0">
              <a:schemeClr val="accent1"/>
            </a:fillRef>
            <a:effectRef idx="1">
              <a:schemeClr val="accent1"/>
            </a:effectRef>
            <a:fontRef idx="minor">
              <a:schemeClr val="tx1"/>
            </a:fontRef>
          </p:style>
        </p:cxnSp>
        <p:sp>
          <p:nvSpPr>
            <p:cNvPr id="213" name="Rectangle 212"/>
            <p:cNvSpPr/>
            <p:nvPr/>
          </p:nvSpPr>
          <p:spPr>
            <a:xfrm>
              <a:off x="6979998" y="5260727"/>
              <a:ext cx="216023" cy="192821"/>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000"/>
            </a:p>
          </p:txBody>
        </p:sp>
        <p:sp>
          <p:nvSpPr>
            <p:cNvPr id="214" name="Rectangle 213"/>
            <p:cNvSpPr/>
            <p:nvPr/>
          </p:nvSpPr>
          <p:spPr>
            <a:xfrm>
              <a:off x="7200131" y="5260727"/>
              <a:ext cx="216023" cy="192821"/>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000"/>
            </a:p>
          </p:txBody>
        </p:sp>
        <p:sp>
          <p:nvSpPr>
            <p:cNvPr id="215" name="Rectangle 214"/>
            <p:cNvSpPr/>
            <p:nvPr/>
          </p:nvSpPr>
          <p:spPr>
            <a:xfrm>
              <a:off x="7418859" y="5262310"/>
              <a:ext cx="216023" cy="192821"/>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000"/>
            </a:p>
          </p:txBody>
        </p:sp>
        <p:sp>
          <p:nvSpPr>
            <p:cNvPr id="216" name="Rectangle 215"/>
            <p:cNvSpPr/>
            <p:nvPr/>
          </p:nvSpPr>
          <p:spPr>
            <a:xfrm>
              <a:off x="7634884" y="5262310"/>
              <a:ext cx="216023" cy="192821"/>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000"/>
            </a:p>
          </p:txBody>
        </p:sp>
        <p:sp>
          <p:nvSpPr>
            <p:cNvPr id="217" name="Rectangle 216"/>
            <p:cNvSpPr/>
            <p:nvPr/>
          </p:nvSpPr>
          <p:spPr>
            <a:xfrm>
              <a:off x="7850906" y="5262310"/>
              <a:ext cx="216023" cy="192821"/>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000"/>
            </a:p>
          </p:txBody>
        </p:sp>
        <p:sp>
          <p:nvSpPr>
            <p:cNvPr id="218" name="Rectangle 217"/>
            <p:cNvSpPr/>
            <p:nvPr/>
          </p:nvSpPr>
          <p:spPr>
            <a:xfrm>
              <a:off x="8388405" y="5260727"/>
              <a:ext cx="216023" cy="192821"/>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000"/>
            </a:p>
          </p:txBody>
        </p:sp>
        <p:sp>
          <p:nvSpPr>
            <p:cNvPr id="219" name="Rectangle 218"/>
            <p:cNvSpPr/>
            <p:nvPr/>
          </p:nvSpPr>
          <p:spPr>
            <a:xfrm>
              <a:off x="8604428" y="5262310"/>
              <a:ext cx="216023" cy="192821"/>
            </a:xfrm>
            <a:prstGeom prst="rect">
              <a:avLst/>
            </a:prstGeom>
            <a:solidFill>
              <a:srgbClr val="FAC09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000"/>
            </a:p>
          </p:txBody>
        </p:sp>
        <p:sp>
          <p:nvSpPr>
            <p:cNvPr id="220" name="Rectangle 219"/>
            <p:cNvSpPr/>
            <p:nvPr/>
          </p:nvSpPr>
          <p:spPr>
            <a:xfrm>
              <a:off x="8820451" y="5262310"/>
              <a:ext cx="216023" cy="192821"/>
            </a:xfrm>
            <a:prstGeom prst="rect">
              <a:avLst/>
            </a:prstGeom>
            <a:solidFill>
              <a:srgbClr val="00009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000"/>
            </a:p>
          </p:txBody>
        </p:sp>
        <p:sp>
          <p:nvSpPr>
            <p:cNvPr id="221" name="Rectangle 220"/>
            <p:cNvSpPr/>
            <p:nvPr/>
          </p:nvSpPr>
          <p:spPr>
            <a:xfrm>
              <a:off x="6979998" y="5733834"/>
              <a:ext cx="216023" cy="192821"/>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000"/>
            </a:p>
          </p:txBody>
        </p:sp>
        <p:sp>
          <p:nvSpPr>
            <p:cNvPr id="222" name="Rectangle 221"/>
            <p:cNvSpPr/>
            <p:nvPr/>
          </p:nvSpPr>
          <p:spPr>
            <a:xfrm>
              <a:off x="7200131" y="5733834"/>
              <a:ext cx="216023" cy="192821"/>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000"/>
            </a:p>
          </p:txBody>
        </p:sp>
        <p:sp>
          <p:nvSpPr>
            <p:cNvPr id="223" name="Rectangle 222"/>
            <p:cNvSpPr/>
            <p:nvPr/>
          </p:nvSpPr>
          <p:spPr>
            <a:xfrm>
              <a:off x="7418859" y="5735415"/>
              <a:ext cx="216023" cy="192821"/>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000"/>
            </a:p>
          </p:txBody>
        </p:sp>
        <p:sp>
          <p:nvSpPr>
            <p:cNvPr id="224" name="Rectangle 223"/>
            <p:cNvSpPr/>
            <p:nvPr/>
          </p:nvSpPr>
          <p:spPr>
            <a:xfrm>
              <a:off x="7634884" y="5735415"/>
              <a:ext cx="216023" cy="192821"/>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000"/>
            </a:p>
          </p:txBody>
        </p:sp>
        <p:sp>
          <p:nvSpPr>
            <p:cNvPr id="225" name="Rectangle 224"/>
            <p:cNvSpPr/>
            <p:nvPr/>
          </p:nvSpPr>
          <p:spPr>
            <a:xfrm>
              <a:off x="7850906" y="5735415"/>
              <a:ext cx="216023" cy="192821"/>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000"/>
            </a:p>
          </p:txBody>
        </p:sp>
        <p:sp>
          <p:nvSpPr>
            <p:cNvPr id="226" name="Rectangle 225"/>
            <p:cNvSpPr/>
            <p:nvPr/>
          </p:nvSpPr>
          <p:spPr>
            <a:xfrm>
              <a:off x="8388405" y="5733834"/>
              <a:ext cx="216023" cy="192821"/>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000"/>
            </a:p>
          </p:txBody>
        </p:sp>
        <p:sp>
          <p:nvSpPr>
            <p:cNvPr id="227" name="Rectangle 226"/>
            <p:cNvSpPr/>
            <p:nvPr/>
          </p:nvSpPr>
          <p:spPr>
            <a:xfrm>
              <a:off x="8604428" y="5735415"/>
              <a:ext cx="216023" cy="192821"/>
            </a:xfrm>
            <a:prstGeom prst="rect">
              <a:avLst/>
            </a:prstGeom>
            <a:solidFill>
              <a:srgbClr val="FAC09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000"/>
            </a:p>
          </p:txBody>
        </p:sp>
        <p:sp>
          <p:nvSpPr>
            <p:cNvPr id="228" name="Rectangle 227"/>
            <p:cNvSpPr/>
            <p:nvPr/>
          </p:nvSpPr>
          <p:spPr>
            <a:xfrm>
              <a:off x="8820451" y="5735415"/>
              <a:ext cx="216023" cy="192821"/>
            </a:xfrm>
            <a:prstGeom prst="rect">
              <a:avLst/>
            </a:prstGeom>
            <a:solidFill>
              <a:srgbClr val="00009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000"/>
            </a:p>
          </p:txBody>
        </p:sp>
        <p:sp>
          <p:nvSpPr>
            <p:cNvPr id="229" name="Rectangle 228"/>
            <p:cNvSpPr/>
            <p:nvPr/>
          </p:nvSpPr>
          <p:spPr>
            <a:xfrm>
              <a:off x="2316681" y="4221087"/>
              <a:ext cx="1391213" cy="1800736"/>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000"/>
            </a:p>
          </p:txBody>
        </p:sp>
        <p:sp>
          <p:nvSpPr>
            <p:cNvPr id="230" name="TextBox 229"/>
            <p:cNvSpPr txBox="1"/>
            <p:nvPr/>
          </p:nvSpPr>
          <p:spPr>
            <a:xfrm>
              <a:off x="2590817" y="6171682"/>
              <a:ext cx="191120" cy="298420"/>
            </a:xfrm>
            <a:prstGeom prst="rect">
              <a:avLst/>
            </a:prstGeom>
            <a:noFill/>
          </p:spPr>
          <p:txBody>
            <a:bodyPr wrap="none" rtlCol="0">
              <a:spAutoFit/>
            </a:bodyPr>
            <a:lstStyle/>
            <a:p>
              <a:endParaRPr lang="en-US" sz="1000" dirty="0"/>
            </a:p>
          </p:txBody>
        </p:sp>
        <p:sp>
          <p:nvSpPr>
            <p:cNvPr id="231" name="TextBox 230"/>
            <p:cNvSpPr txBox="1"/>
            <p:nvPr/>
          </p:nvSpPr>
          <p:spPr>
            <a:xfrm>
              <a:off x="2424595" y="5555079"/>
              <a:ext cx="406248" cy="337538"/>
            </a:xfrm>
            <a:prstGeom prst="rect">
              <a:avLst/>
            </a:prstGeom>
            <a:solidFill>
              <a:schemeClr val="bg1">
                <a:lumMod val="50000"/>
              </a:schemeClr>
            </a:solidFill>
          </p:spPr>
          <p:txBody>
            <a:bodyPr wrap="none" rtlCol="0">
              <a:spAutoFit/>
            </a:bodyPr>
            <a:lstStyle/>
            <a:p>
              <a:r>
                <a:rPr lang="en-US" sz="1000" dirty="0" smtClean="0"/>
                <a:t>SV</a:t>
              </a:r>
              <a:endParaRPr lang="en-US" sz="1000" dirty="0"/>
            </a:p>
          </p:txBody>
        </p:sp>
        <p:sp>
          <p:nvSpPr>
            <p:cNvPr id="232" name="TextBox 231"/>
            <p:cNvSpPr txBox="1"/>
            <p:nvPr/>
          </p:nvSpPr>
          <p:spPr>
            <a:xfrm>
              <a:off x="2954838" y="5558367"/>
              <a:ext cx="461555" cy="298420"/>
            </a:xfrm>
            <a:prstGeom prst="rect">
              <a:avLst/>
            </a:prstGeom>
            <a:solidFill>
              <a:srgbClr val="7F7F7F"/>
            </a:solidFill>
          </p:spPr>
          <p:txBody>
            <a:bodyPr wrap="none" rtlCol="0">
              <a:spAutoFit/>
            </a:bodyPr>
            <a:lstStyle/>
            <a:p>
              <a:r>
                <a:rPr lang="en-US" sz="1000" dirty="0" smtClean="0"/>
                <a:t>state</a:t>
              </a:r>
              <a:endParaRPr lang="en-US" sz="1000" dirty="0"/>
            </a:p>
          </p:txBody>
        </p:sp>
        <p:sp>
          <p:nvSpPr>
            <p:cNvPr id="233" name="TextBox 232"/>
            <p:cNvSpPr txBox="1"/>
            <p:nvPr/>
          </p:nvSpPr>
          <p:spPr>
            <a:xfrm>
              <a:off x="2424595" y="4708837"/>
              <a:ext cx="406248" cy="337538"/>
            </a:xfrm>
            <a:prstGeom prst="rect">
              <a:avLst/>
            </a:prstGeom>
            <a:solidFill>
              <a:schemeClr val="bg1">
                <a:lumMod val="50000"/>
              </a:schemeClr>
            </a:solidFill>
          </p:spPr>
          <p:txBody>
            <a:bodyPr wrap="none" rtlCol="0">
              <a:spAutoFit/>
            </a:bodyPr>
            <a:lstStyle/>
            <a:p>
              <a:r>
                <a:rPr lang="en-US" sz="1000" dirty="0" smtClean="0"/>
                <a:t>SV</a:t>
              </a:r>
              <a:endParaRPr lang="en-US" sz="1000" dirty="0"/>
            </a:p>
          </p:txBody>
        </p:sp>
        <p:sp>
          <p:nvSpPr>
            <p:cNvPr id="234" name="TextBox 233"/>
            <p:cNvSpPr txBox="1"/>
            <p:nvPr/>
          </p:nvSpPr>
          <p:spPr>
            <a:xfrm>
              <a:off x="2954838" y="4706837"/>
              <a:ext cx="461555" cy="298420"/>
            </a:xfrm>
            <a:prstGeom prst="rect">
              <a:avLst/>
            </a:prstGeom>
            <a:solidFill>
              <a:srgbClr val="7F7F7F"/>
            </a:solidFill>
          </p:spPr>
          <p:txBody>
            <a:bodyPr wrap="none" rtlCol="0">
              <a:spAutoFit/>
            </a:bodyPr>
            <a:lstStyle/>
            <a:p>
              <a:r>
                <a:rPr lang="en-US" sz="1000" dirty="0" smtClean="0"/>
                <a:t>state</a:t>
              </a:r>
              <a:endParaRPr lang="en-US" sz="1000" dirty="0"/>
            </a:p>
          </p:txBody>
        </p:sp>
        <p:cxnSp>
          <p:nvCxnSpPr>
            <p:cNvPr id="235" name="Straight Connector 234"/>
            <p:cNvCxnSpPr/>
            <p:nvPr/>
          </p:nvCxnSpPr>
          <p:spPr>
            <a:xfrm>
              <a:off x="2936578" y="3577331"/>
              <a:ext cx="0" cy="649738"/>
            </a:xfrm>
            <a:prstGeom prst="line">
              <a:avLst/>
            </a:prstGeom>
            <a:ln>
              <a:solidFill>
                <a:srgbClr val="000000"/>
              </a:solidFill>
            </a:ln>
            <a:effectLst/>
          </p:spPr>
          <p:style>
            <a:lnRef idx="2">
              <a:schemeClr val="accent1"/>
            </a:lnRef>
            <a:fillRef idx="0">
              <a:schemeClr val="accent1"/>
            </a:fillRef>
            <a:effectRef idx="1">
              <a:schemeClr val="accent1"/>
            </a:effectRef>
            <a:fontRef idx="minor">
              <a:schemeClr val="tx1"/>
            </a:fontRef>
          </p:style>
        </p:cxnSp>
        <p:sp>
          <p:nvSpPr>
            <p:cNvPr id="236" name="Rectangle 235"/>
            <p:cNvSpPr/>
            <p:nvPr/>
          </p:nvSpPr>
          <p:spPr>
            <a:xfrm>
              <a:off x="139696" y="5090149"/>
              <a:ext cx="216023" cy="192821"/>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000"/>
            </a:p>
          </p:txBody>
        </p:sp>
        <p:sp>
          <p:nvSpPr>
            <p:cNvPr id="237" name="Rectangle 236"/>
            <p:cNvSpPr/>
            <p:nvPr/>
          </p:nvSpPr>
          <p:spPr>
            <a:xfrm>
              <a:off x="359829" y="5090149"/>
              <a:ext cx="216023" cy="192821"/>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000"/>
            </a:p>
          </p:txBody>
        </p:sp>
        <p:sp>
          <p:nvSpPr>
            <p:cNvPr id="238" name="Rectangle 237"/>
            <p:cNvSpPr/>
            <p:nvPr/>
          </p:nvSpPr>
          <p:spPr>
            <a:xfrm>
              <a:off x="578557" y="5091732"/>
              <a:ext cx="216023" cy="192821"/>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000"/>
            </a:p>
          </p:txBody>
        </p:sp>
        <p:sp>
          <p:nvSpPr>
            <p:cNvPr id="239" name="Rectangle 238"/>
            <p:cNvSpPr/>
            <p:nvPr/>
          </p:nvSpPr>
          <p:spPr>
            <a:xfrm>
              <a:off x="794582" y="5091732"/>
              <a:ext cx="216023" cy="192821"/>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000"/>
            </a:p>
          </p:txBody>
        </p:sp>
        <p:sp>
          <p:nvSpPr>
            <p:cNvPr id="240" name="Rectangle 239"/>
            <p:cNvSpPr/>
            <p:nvPr/>
          </p:nvSpPr>
          <p:spPr>
            <a:xfrm>
              <a:off x="1010604" y="5091732"/>
              <a:ext cx="216023" cy="192821"/>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000"/>
            </a:p>
          </p:txBody>
        </p:sp>
        <p:sp>
          <p:nvSpPr>
            <p:cNvPr id="241" name="Rectangle 240"/>
            <p:cNvSpPr/>
            <p:nvPr/>
          </p:nvSpPr>
          <p:spPr>
            <a:xfrm>
              <a:off x="1548102" y="5090149"/>
              <a:ext cx="216023" cy="192821"/>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000"/>
            </a:p>
          </p:txBody>
        </p:sp>
        <p:sp>
          <p:nvSpPr>
            <p:cNvPr id="242" name="Rectangle 241"/>
            <p:cNvSpPr/>
            <p:nvPr/>
          </p:nvSpPr>
          <p:spPr>
            <a:xfrm>
              <a:off x="1764126" y="5091732"/>
              <a:ext cx="216023" cy="192821"/>
            </a:xfrm>
            <a:prstGeom prst="rect">
              <a:avLst/>
            </a:prstGeom>
            <a:solidFill>
              <a:srgbClr val="FAC09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000"/>
            </a:p>
          </p:txBody>
        </p:sp>
        <p:sp>
          <p:nvSpPr>
            <p:cNvPr id="243" name="Rectangle 242"/>
            <p:cNvSpPr/>
            <p:nvPr/>
          </p:nvSpPr>
          <p:spPr>
            <a:xfrm>
              <a:off x="1980149" y="5091732"/>
              <a:ext cx="216023" cy="192821"/>
            </a:xfrm>
            <a:prstGeom prst="rect">
              <a:avLst/>
            </a:prstGeom>
            <a:solidFill>
              <a:srgbClr val="00009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000"/>
            </a:p>
          </p:txBody>
        </p:sp>
        <p:sp>
          <p:nvSpPr>
            <p:cNvPr id="244" name="Rectangle 243"/>
            <p:cNvSpPr/>
            <p:nvPr/>
          </p:nvSpPr>
          <p:spPr>
            <a:xfrm>
              <a:off x="139696" y="5563255"/>
              <a:ext cx="216023" cy="192821"/>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000"/>
            </a:p>
          </p:txBody>
        </p:sp>
        <p:sp>
          <p:nvSpPr>
            <p:cNvPr id="245" name="Rectangle 244"/>
            <p:cNvSpPr/>
            <p:nvPr/>
          </p:nvSpPr>
          <p:spPr>
            <a:xfrm>
              <a:off x="359830" y="5563255"/>
              <a:ext cx="216023" cy="192821"/>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000"/>
            </a:p>
          </p:txBody>
        </p:sp>
        <p:sp>
          <p:nvSpPr>
            <p:cNvPr id="246" name="Rectangle 245"/>
            <p:cNvSpPr/>
            <p:nvPr/>
          </p:nvSpPr>
          <p:spPr>
            <a:xfrm>
              <a:off x="578558" y="5564837"/>
              <a:ext cx="216023" cy="192821"/>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000"/>
            </a:p>
          </p:txBody>
        </p:sp>
        <p:sp>
          <p:nvSpPr>
            <p:cNvPr id="247" name="Rectangle 246"/>
            <p:cNvSpPr/>
            <p:nvPr/>
          </p:nvSpPr>
          <p:spPr>
            <a:xfrm>
              <a:off x="794582" y="5564837"/>
              <a:ext cx="216023" cy="192821"/>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000"/>
            </a:p>
          </p:txBody>
        </p:sp>
        <p:sp>
          <p:nvSpPr>
            <p:cNvPr id="248" name="Rectangle 247"/>
            <p:cNvSpPr/>
            <p:nvPr/>
          </p:nvSpPr>
          <p:spPr>
            <a:xfrm>
              <a:off x="1010605" y="5564837"/>
              <a:ext cx="216023" cy="192821"/>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000"/>
            </a:p>
          </p:txBody>
        </p:sp>
        <p:sp>
          <p:nvSpPr>
            <p:cNvPr id="249" name="Rectangle 248"/>
            <p:cNvSpPr/>
            <p:nvPr/>
          </p:nvSpPr>
          <p:spPr>
            <a:xfrm>
              <a:off x="1548102" y="5563255"/>
              <a:ext cx="216023" cy="192821"/>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000"/>
            </a:p>
          </p:txBody>
        </p:sp>
        <p:sp>
          <p:nvSpPr>
            <p:cNvPr id="250" name="Rectangle 249"/>
            <p:cNvSpPr/>
            <p:nvPr/>
          </p:nvSpPr>
          <p:spPr>
            <a:xfrm>
              <a:off x="1764126" y="5564837"/>
              <a:ext cx="216023" cy="192821"/>
            </a:xfrm>
            <a:prstGeom prst="rect">
              <a:avLst/>
            </a:prstGeom>
            <a:solidFill>
              <a:srgbClr val="FAC09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000"/>
            </a:p>
          </p:txBody>
        </p:sp>
        <p:sp>
          <p:nvSpPr>
            <p:cNvPr id="251" name="Rectangle 250"/>
            <p:cNvSpPr/>
            <p:nvPr/>
          </p:nvSpPr>
          <p:spPr>
            <a:xfrm>
              <a:off x="1980149" y="5564837"/>
              <a:ext cx="216023" cy="192821"/>
            </a:xfrm>
            <a:prstGeom prst="rect">
              <a:avLst/>
            </a:prstGeom>
            <a:solidFill>
              <a:srgbClr val="00009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000"/>
            </a:p>
          </p:txBody>
        </p:sp>
        <p:sp>
          <p:nvSpPr>
            <p:cNvPr id="252" name="Rectangle 251"/>
            <p:cNvSpPr/>
            <p:nvPr/>
          </p:nvSpPr>
          <p:spPr>
            <a:xfrm>
              <a:off x="355278" y="656714"/>
              <a:ext cx="216023" cy="192821"/>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000"/>
            </a:p>
          </p:txBody>
        </p:sp>
        <p:sp>
          <p:nvSpPr>
            <p:cNvPr id="253" name="Rectangle 252"/>
            <p:cNvSpPr/>
            <p:nvPr/>
          </p:nvSpPr>
          <p:spPr>
            <a:xfrm>
              <a:off x="575411" y="656714"/>
              <a:ext cx="216023" cy="192821"/>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000"/>
            </a:p>
          </p:txBody>
        </p:sp>
        <p:sp>
          <p:nvSpPr>
            <p:cNvPr id="254" name="Rectangle 253"/>
            <p:cNvSpPr/>
            <p:nvPr/>
          </p:nvSpPr>
          <p:spPr>
            <a:xfrm>
              <a:off x="794139" y="658297"/>
              <a:ext cx="216023" cy="192821"/>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000"/>
            </a:p>
          </p:txBody>
        </p:sp>
        <p:sp>
          <p:nvSpPr>
            <p:cNvPr id="255" name="Rectangle 254"/>
            <p:cNvSpPr/>
            <p:nvPr/>
          </p:nvSpPr>
          <p:spPr>
            <a:xfrm>
              <a:off x="1010164" y="658297"/>
              <a:ext cx="216023" cy="192821"/>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000"/>
            </a:p>
          </p:txBody>
        </p:sp>
        <p:sp>
          <p:nvSpPr>
            <p:cNvPr id="256" name="Rectangle 255"/>
            <p:cNvSpPr/>
            <p:nvPr/>
          </p:nvSpPr>
          <p:spPr>
            <a:xfrm>
              <a:off x="1226186" y="658297"/>
              <a:ext cx="216023" cy="192821"/>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000"/>
            </a:p>
          </p:txBody>
        </p:sp>
        <p:sp>
          <p:nvSpPr>
            <p:cNvPr id="257" name="Rectangle 256"/>
            <p:cNvSpPr/>
            <p:nvPr/>
          </p:nvSpPr>
          <p:spPr>
            <a:xfrm>
              <a:off x="1763684" y="656714"/>
              <a:ext cx="216023" cy="192821"/>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000"/>
            </a:p>
          </p:txBody>
        </p:sp>
        <p:sp>
          <p:nvSpPr>
            <p:cNvPr id="258" name="Rectangle 257"/>
            <p:cNvSpPr/>
            <p:nvPr/>
          </p:nvSpPr>
          <p:spPr>
            <a:xfrm>
              <a:off x="1979708" y="658297"/>
              <a:ext cx="216023" cy="192821"/>
            </a:xfrm>
            <a:prstGeom prst="rect">
              <a:avLst/>
            </a:prstGeom>
            <a:solidFill>
              <a:srgbClr val="FAC09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000"/>
            </a:p>
          </p:txBody>
        </p:sp>
        <p:sp>
          <p:nvSpPr>
            <p:cNvPr id="259" name="Rectangle 258"/>
            <p:cNvSpPr/>
            <p:nvPr/>
          </p:nvSpPr>
          <p:spPr>
            <a:xfrm>
              <a:off x="2195731" y="658297"/>
              <a:ext cx="216023" cy="192821"/>
            </a:xfrm>
            <a:prstGeom prst="rect">
              <a:avLst/>
            </a:prstGeom>
            <a:solidFill>
              <a:srgbClr val="00009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000"/>
            </a:p>
          </p:txBody>
        </p:sp>
        <p:sp>
          <p:nvSpPr>
            <p:cNvPr id="260" name="Rectangle 259"/>
            <p:cNvSpPr/>
            <p:nvPr/>
          </p:nvSpPr>
          <p:spPr>
            <a:xfrm>
              <a:off x="355278" y="1129819"/>
              <a:ext cx="216023" cy="192821"/>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000"/>
            </a:p>
          </p:txBody>
        </p:sp>
        <p:sp>
          <p:nvSpPr>
            <p:cNvPr id="261" name="Rectangle 260"/>
            <p:cNvSpPr/>
            <p:nvPr/>
          </p:nvSpPr>
          <p:spPr>
            <a:xfrm>
              <a:off x="575411" y="1129817"/>
              <a:ext cx="216023" cy="192821"/>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000"/>
            </a:p>
          </p:txBody>
        </p:sp>
        <p:sp>
          <p:nvSpPr>
            <p:cNvPr id="262" name="Rectangle 261"/>
            <p:cNvSpPr/>
            <p:nvPr/>
          </p:nvSpPr>
          <p:spPr>
            <a:xfrm>
              <a:off x="794139" y="1131400"/>
              <a:ext cx="216023" cy="192821"/>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000"/>
            </a:p>
          </p:txBody>
        </p:sp>
        <p:sp>
          <p:nvSpPr>
            <p:cNvPr id="263" name="Rectangle 262"/>
            <p:cNvSpPr/>
            <p:nvPr/>
          </p:nvSpPr>
          <p:spPr>
            <a:xfrm>
              <a:off x="1010163" y="1131400"/>
              <a:ext cx="216023" cy="192821"/>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000"/>
            </a:p>
          </p:txBody>
        </p:sp>
        <p:sp>
          <p:nvSpPr>
            <p:cNvPr id="264" name="Rectangle 263"/>
            <p:cNvSpPr/>
            <p:nvPr/>
          </p:nvSpPr>
          <p:spPr>
            <a:xfrm>
              <a:off x="1226187" y="1131400"/>
              <a:ext cx="216023" cy="192821"/>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000"/>
            </a:p>
          </p:txBody>
        </p:sp>
        <p:sp>
          <p:nvSpPr>
            <p:cNvPr id="265" name="Rectangle 264"/>
            <p:cNvSpPr/>
            <p:nvPr/>
          </p:nvSpPr>
          <p:spPr>
            <a:xfrm>
              <a:off x="1763683" y="1129819"/>
              <a:ext cx="216023" cy="192821"/>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000"/>
            </a:p>
          </p:txBody>
        </p:sp>
        <p:sp>
          <p:nvSpPr>
            <p:cNvPr id="266" name="Rectangle 265"/>
            <p:cNvSpPr/>
            <p:nvPr/>
          </p:nvSpPr>
          <p:spPr>
            <a:xfrm>
              <a:off x="1979709" y="1131400"/>
              <a:ext cx="216023" cy="192821"/>
            </a:xfrm>
            <a:prstGeom prst="rect">
              <a:avLst/>
            </a:prstGeom>
            <a:solidFill>
              <a:srgbClr val="FAC09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000"/>
            </a:p>
          </p:txBody>
        </p:sp>
        <p:sp>
          <p:nvSpPr>
            <p:cNvPr id="267" name="Rectangle 266"/>
            <p:cNvSpPr/>
            <p:nvPr/>
          </p:nvSpPr>
          <p:spPr>
            <a:xfrm>
              <a:off x="2195736" y="1131402"/>
              <a:ext cx="216023" cy="192821"/>
            </a:xfrm>
            <a:prstGeom prst="rect">
              <a:avLst/>
            </a:prstGeom>
            <a:solidFill>
              <a:srgbClr val="00009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000"/>
            </a:p>
          </p:txBody>
        </p:sp>
      </p:grpSp>
      <p:cxnSp>
        <p:nvCxnSpPr>
          <p:cNvPr id="129" name="Straight Arrow Connector 128"/>
          <p:cNvCxnSpPr>
            <a:endCxn id="141" idx="5"/>
          </p:cNvCxnSpPr>
          <p:nvPr/>
        </p:nvCxnSpPr>
        <p:spPr>
          <a:xfrm flipH="1" flipV="1">
            <a:off x="3847839" y="936959"/>
            <a:ext cx="1041590" cy="885788"/>
          </a:xfrm>
          <a:prstGeom prst="straightConnector1">
            <a:avLst/>
          </a:prstGeom>
          <a:ln w="3175" cmpd="sng">
            <a:solidFill>
              <a:srgbClr val="000000"/>
            </a:solidFill>
            <a:headEnd type="none"/>
            <a:tailEnd type="triangle"/>
          </a:ln>
          <a:effectLst/>
        </p:spPr>
        <p:style>
          <a:lnRef idx="2">
            <a:schemeClr val="accent1"/>
          </a:lnRef>
          <a:fillRef idx="0">
            <a:schemeClr val="accent1"/>
          </a:fillRef>
          <a:effectRef idx="1">
            <a:schemeClr val="accent1"/>
          </a:effectRef>
          <a:fontRef idx="minor">
            <a:schemeClr val="tx1"/>
          </a:fontRef>
        </p:style>
      </p:cxnSp>
      <p:cxnSp>
        <p:nvCxnSpPr>
          <p:cNvPr id="131" name="Straight Arrow Connector 130"/>
          <p:cNvCxnSpPr/>
          <p:nvPr/>
        </p:nvCxnSpPr>
        <p:spPr>
          <a:xfrm flipH="1" flipV="1">
            <a:off x="3788729" y="976028"/>
            <a:ext cx="1024651" cy="1129698"/>
          </a:xfrm>
          <a:prstGeom prst="straightConnector1">
            <a:avLst/>
          </a:prstGeom>
          <a:ln w="3175" cmpd="sng">
            <a:solidFill>
              <a:srgbClr val="000000"/>
            </a:solidFill>
            <a:headEnd type="none"/>
            <a:tailEnd type="triangle"/>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292316736"/>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7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0362" y="4149080"/>
            <a:ext cx="8326437" cy="1143000"/>
          </a:xfrm>
        </p:spPr>
        <p:txBody>
          <a:bodyPr>
            <a:noAutofit/>
          </a:bodyPr>
          <a:lstStyle/>
          <a:p>
            <a:r>
              <a:rPr lang="en-US" sz="3600" dirty="0" smtClean="0">
                <a:solidFill>
                  <a:srgbClr val="000090"/>
                </a:solidFill>
              </a:rPr>
              <a:t>Coordinate Multiple Protocols for Different Access Patterns</a:t>
            </a:r>
            <a:endParaRPr lang="en-US" sz="3600" dirty="0">
              <a:solidFill>
                <a:srgbClr val="000090"/>
              </a:solidFill>
            </a:endParaRPr>
          </a:p>
        </p:txBody>
      </p:sp>
      <p:sp>
        <p:nvSpPr>
          <p:cNvPr id="3" name="Slide Number Placeholder 2"/>
          <p:cNvSpPr>
            <a:spLocks noGrp="1"/>
          </p:cNvSpPr>
          <p:nvPr>
            <p:ph type="sldNum" sz="quarter" idx="12"/>
          </p:nvPr>
        </p:nvSpPr>
        <p:spPr/>
        <p:txBody>
          <a:bodyPr/>
          <a:lstStyle/>
          <a:p>
            <a:fld id="{B9F9B84B-B900-714B-8536-1797C39898F6}" type="slidenum">
              <a:rPr lang="en-US" smtClean="0"/>
              <a:t>11</a:t>
            </a:fld>
            <a:endParaRPr lang="en-US"/>
          </a:p>
        </p:txBody>
      </p:sp>
      <p:sp>
        <p:nvSpPr>
          <p:cNvPr id="4" name="Title 1"/>
          <p:cNvSpPr txBox="1">
            <a:spLocks/>
          </p:cNvSpPr>
          <p:nvPr/>
        </p:nvSpPr>
        <p:spPr>
          <a:xfrm>
            <a:off x="360362" y="1412776"/>
            <a:ext cx="8326437" cy="1503040"/>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3600" dirty="0" smtClean="0">
                <a:solidFill>
                  <a:srgbClr val="000090"/>
                </a:solidFill>
              </a:rPr>
              <a:t>A static data management scheme may not yield performance improvements on varied data access patterns</a:t>
            </a:r>
          </a:p>
        </p:txBody>
      </p:sp>
    </p:spTree>
    <p:extLst>
      <p:ext uri="{BB962C8B-B14F-4D97-AF65-F5344CB8AC3E}">
        <p14:creationId xmlns:p14="http://schemas.microsoft.com/office/powerpoint/2010/main" val="3118246525"/>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 name="Rectangle 105"/>
          <p:cNvSpPr/>
          <p:nvPr/>
        </p:nvSpPr>
        <p:spPr>
          <a:xfrm>
            <a:off x="6836531" y="1957436"/>
            <a:ext cx="867612" cy="1111799"/>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000"/>
          </a:p>
        </p:txBody>
      </p:sp>
      <p:sp>
        <p:nvSpPr>
          <p:cNvPr id="107" name="TextBox 106"/>
          <p:cNvSpPr txBox="1"/>
          <p:nvPr/>
        </p:nvSpPr>
        <p:spPr>
          <a:xfrm>
            <a:off x="7064486" y="1657312"/>
            <a:ext cx="119189" cy="184249"/>
          </a:xfrm>
          <a:prstGeom prst="rect">
            <a:avLst/>
          </a:prstGeom>
          <a:noFill/>
        </p:spPr>
        <p:txBody>
          <a:bodyPr wrap="none" rtlCol="0">
            <a:spAutoFit/>
          </a:bodyPr>
          <a:lstStyle/>
          <a:p>
            <a:endParaRPr lang="en-US" sz="1000" dirty="0"/>
          </a:p>
        </p:txBody>
      </p:sp>
      <p:sp>
        <p:nvSpPr>
          <p:cNvPr id="108" name="TextBox 107"/>
          <p:cNvSpPr txBox="1"/>
          <p:nvPr/>
        </p:nvSpPr>
        <p:spPr>
          <a:xfrm>
            <a:off x="6889445" y="2781061"/>
            <a:ext cx="325730" cy="246221"/>
          </a:xfrm>
          <a:prstGeom prst="rect">
            <a:avLst/>
          </a:prstGeom>
          <a:solidFill>
            <a:schemeClr val="bg1">
              <a:lumMod val="50000"/>
            </a:schemeClr>
          </a:solidFill>
        </p:spPr>
        <p:txBody>
          <a:bodyPr wrap="none" rtlCol="0">
            <a:spAutoFit/>
          </a:bodyPr>
          <a:lstStyle/>
          <a:p>
            <a:r>
              <a:rPr lang="en-US" sz="1000" dirty="0" smtClean="0"/>
              <a:t>SV</a:t>
            </a:r>
            <a:endParaRPr lang="en-US" sz="1000" dirty="0"/>
          </a:p>
        </p:txBody>
      </p:sp>
      <p:sp>
        <p:nvSpPr>
          <p:cNvPr id="109" name="TextBox 108"/>
          <p:cNvSpPr txBox="1"/>
          <p:nvPr/>
        </p:nvSpPr>
        <p:spPr>
          <a:xfrm>
            <a:off x="7237665" y="2779102"/>
            <a:ext cx="287843" cy="184249"/>
          </a:xfrm>
          <a:prstGeom prst="rect">
            <a:avLst/>
          </a:prstGeom>
          <a:solidFill>
            <a:srgbClr val="7F7F7F"/>
          </a:solidFill>
        </p:spPr>
        <p:txBody>
          <a:bodyPr wrap="none" rtlCol="0">
            <a:spAutoFit/>
          </a:bodyPr>
          <a:lstStyle/>
          <a:p>
            <a:r>
              <a:rPr lang="en-US" sz="1000" dirty="0" smtClean="0"/>
              <a:t>state</a:t>
            </a:r>
            <a:endParaRPr lang="en-US" sz="1000" dirty="0"/>
          </a:p>
        </p:txBody>
      </p:sp>
      <p:sp>
        <p:nvSpPr>
          <p:cNvPr id="111" name="Rectangle 110"/>
          <p:cNvSpPr/>
          <p:nvPr/>
        </p:nvSpPr>
        <p:spPr>
          <a:xfrm>
            <a:off x="7799372" y="2040334"/>
            <a:ext cx="134720" cy="119050"/>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000"/>
          </a:p>
        </p:txBody>
      </p:sp>
      <p:sp>
        <p:nvSpPr>
          <p:cNvPr id="112" name="Rectangle 111"/>
          <p:cNvSpPr/>
          <p:nvPr/>
        </p:nvSpPr>
        <p:spPr>
          <a:xfrm>
            <a:off x="7936655" y="2040334"/>
            <a:ext cx="134720" cy="119050"/>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000"/>
          </a:p>
        </p:txBody>
      </p:sp>
      <p:sp>
        <p:nvSpPr>
          <p:cNvPr id="113" name="Rectangle 112"/>
          <p:cNvSpPr/>
          <p:nvPr/>
        </p:nvSpPr>
        <p:spPr>
          <a:xfrm>
            <a:off x="8073063" y="2041311"/>
            <a:ext cx="134720" cy="119050"/>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000"/>
          </a:p>
        </p:txBody>
      </p:sp>
      <p:sp>
        <p:nvSpPr>
          <p:cNvPr id="114" name="Rectangle 113"/>
          <p:cNvSpPr/>
          <p:nvPr/>
        </p:nvSpPr>
        <p:spPr>
          <a:xfrm>
            <a:off x="8207783" y="2041311"/>
            <a:ext cx="134720" cy="119050"/>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000"/>
          </a:p>
        </p:txBody>
      </p:sp>
      <p:sp>
        <p:nvSpPr>
          <p:cNvPr id="115" name="Rectangle 114"/>
          <p:cNvSpPr/>
          <p:nvPr/>
        </p:nvSpPr>
        <p:spPr>
          <a:xfrm>
            <a:off x="8342503" y="2041311"/>
            <a:ext cx="134720" cy="119050"/>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000"/>
          </a:p>
        </p:txBody>
      </p:sp>
      <p:sp>
        <p:nvSpPr>
          <p:cNvPr id="116" name="Rectangle 115"/>
          <p:cNvSpPr/>
          <p:nvPr/>
        </p:nvSpPr>
        <p:spPr>
          <a:xfrm>
            <a:off x="8677707" y="2040334"/>
            <a:ext cx="134720" cy="119050"/>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000"/>
          </a:p>
        </p:txBody>
      </p:sp>
      <p:sp>
        <p:nvSpPr>
          <p:cNvPr id="117" name="Rectangle 116"/>
          <p:cNvSpPr/>
          <p:nvPr/>
        </p:nvSpPr>
        <p:spPr>
          <a:xfrm>
            <a:off x="8812427" y="2041311"/>
            <a:ext cx="134720" cy="119050"/>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000"/>
          </a:p>
        </p:txBody>
      </p:sp>
      <p:sp>
        <p:nvSpPr>
          <p:cNvPr id="118" name="Rectangle 117"/>
          <p:cNvSpPr/>
          <p:nvPr/>
        </p:nvSpPr>
        <p:spPr>
          <a:xfrm>
            <a:off x="8947147" y="2041311"/>
            <a:ext cx="134720" cy="119050"/>
          </a:xfrm>
          <a:prstGeom prst="rect">
            <a:avLst/>
          </a:prstGeom>
          <a:solidFill>
            <a:srgbClr val="00009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000"/>
          </a:p>
        </p:txBody>
      </p:sp>
      <p:sp>
        <p:nvSpPr>
          <p:cNvPr id="119" name="TextBox 118"/>
          <p:cNvSpPr txBox="1"/>
          <p:nvPr/>
        </p:nvSpPr>
        <p:spPr>
          <a:xfrm>
            <a:off x="6889445" y="2258579"/>
            <a:ext cx="325730" cy="246221"/>
          </a:xfrm>
          <a:prstGeom prst="rect">
            <a:avLst/>
          </a:prstGeom>
          <a:solidFill>
            <a:schemeClr val="bg1">
              <a:lumMod val="50000"/>
            </a:schemeClr>
          </a:solidFill>
        </p:spPr>
        <p:txBody>
          <a:bodyPr wrap="none" rtlCol="0">
            <a:spAutoFit/>
          </a:bodyPr>
          <a:lstStyle/>
          <a:p>
            <a:r>
              <a:rPr lang="en-US" sz="1000" dirty="0" smtClean="0"/>
              <a:t>SV</a:t>
            </a:r>
            <a:endParaRPr lang="en-US" sz="1000" dirty="0"/>
          </a:p>
        </p:txBody>
      </p:sp>
      <p:sp>
        <p:nvSpPr>
          <p:cNvPr id="120" name="TextBox 119"/>
          <p:cNvSpPr txBox="1"/>
          <p:nvPr/>
        </p:nvSpPr>
        <p:spPr>
          <a:xfrm>
            <a:off x="7237665" y="2258579"/>
            <a:ext cx="287843" cy="184249"/>
          </a:xfrm>
          <a:prstGeom prst="rect">
            <a:avLst/>
          </a:prstGeom>
          <a:solidFill>
            <a:srgbClr val="7F7F7F"/>
          </a:solidFill>
        </p:spPr>
        <p:txBody>
          <a:bodyPr wrap="none" rtlCol="0">
            <a:spAutoFit/>
          </a:bodyPr>
          <a:lstStyle/>
          <a:p>
            <a:r>
              <a:rPr lang="en-US" sz="1000" dirty="0" smtClean="0"/>
              <a:t>state</a:t>
            </a:r>
            <a:endParaRPr lang="en-US" sz="1000" dirty="0"/>
          </a:p>
        </p:txBody>
      </p:sp>
      <p:sp>
        <p:nvSpPr>
          <p:cNvPr id="121" name="Rectangle 120"/>
          <p:cNvSpPr/>
          <p:nvPr/>
        </p:nvSpPr>
        <p:spPr>
          <a:xfrm>
            <a:off x="7799372" y="2332436"/>
            <a:ext cx="134720" cy="119050"/>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000"/>
          </a:p>
        </p:txBody>
      </p:sp>
      <p:sp>
        <p:nvSpPr>
          <p:cNvPr id="122" name="Rectangle 121"/>
          <p:cNvSpPr/>
          <p:nvPr/>
        </p:nvSpPr>
        <p:spPr>
          <a:xfrm>
            <a:off x="7936655" y="2332436"/>
            <a:ext cx="134720" cy="119050"/>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000"/>
          </a:p>
        </p:txBody>
      </p:sp>
      <p:sp>
        <p:nvSpPr>
          <p:cNvPr id="123" name="Rectangle 122"/>
          <p:cNvSpPr/>
          <p:nvPr/>
        </p:nvSpPr>
        <p:spPr>
          <a:xfrm>
            <a:off x="8073063" y="2333413"/>
            <a:ext cx="134720" cy="119050"/>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000"/>
          </a:p>
        </p:txBody>
      </p:sp>
      <p:sp>
        <p:nvSpPr>
          <p:cNvPr id="124" name="Rectangle 123"/>
          <p:cNvSpPr/>
          <p:nvPr/>
        </p:nvSpPr>
        <p:spPr>
          <a:xfrm>
            <a:off x="8207783" y="2333413"/>
            <a:ext cx="134720" cy="119050"/>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000"/>
          </a:p>
        </p:txBody>
      </p:sp>
      <p:sp>
        <p:nvSpPr>
          <p:cNvPr id="125" name="Rectangle 124"/>
          <p:cNvSpPr/>
          <p:nvPr/>
        </p:nvSpPr>
        <p:spPr>
          <a:xfrm>
            <a:off x="8342503" y="2333413"/>
            <a:ext cx="134720" cy="119050"/>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000"/>
          </a:p>
        </p:txBody>
      </p:sp>
      <p:sp>
        <p:nvSpPr>
          <p:cNvPr id="126" name="Rectangle 125"/>
          <p:cNvSpPr/>
          <p:nvPr/>
        </p:nvSpPr>
        <p:spPr>
          <a:xfrm>
            <a:off x="8677707" y="2332436"/>
            <a:ext cx="134720" cy="119050"/>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000"/>
          </a:p>
        </p:txBody>
      </p:sp>
      <p:sp>
        <p:nvSpPr>
          <p:cNvPr id="127" name="Rectangle 126"/>
          <p:cNvSpPr/>
          <p:nvPr/>
        </p:nvSpPr>
        <p:spPr>
          <a:xfrm>
            <a:off x="8812427" y="2333413"/>
            <a:ext cx="134720" cy="119050"/>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000"/>
          </a:p>
        </p:txBody>
      </p:sp>
      <p:sp>
        <p:nvSpPr>
          <p:cNvPr id="128" name="Rectangle 127"/>
          <p:cNvSpPr/>
          <p:nvPr/>
        </p:nvSpPr>
        <p:spPr>
          <a:xfrm>
            <a:off x="8947147" y="2333413"/>
            <a:ext cx="134720" cy="119050"/>
          </a:xfrm>
          <a:prstGeom prst="rect">
            <a:avLst/>
          </a:prstGeom>
          <a:solidFill>
            <a:srgbClr val="00009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000"/>
          </a:p>
        </p:txBody>
      </p:sp>
      <p:cxnSp>
        <p:nvCxnSpPr>
          <p:cNvPr id="129" name="Straight Connector 128"/>
          <p:cNvCxnSpPr>
            <a:stCxn id="106" idx="2"/>
          </p:cNvCxnSpPr>
          <p:nvPr/>
        </p:nvCxnSpPr>
        <p:spPr>
          <a:xfrm>
            <a:off x="7270337" y="3069235"/>
            <a:ext cx="0" cy="401157"/>
          </a:xfrm>
          <a:prstGeom prst="line">
            <a:avLst/>
          </a:prstGeom>
          <a:ln>
            <a:solidFill>
              <a:srgbClr val="000000"/>
            </a:solidFill>
          </a:ln>
          <a:effectLst/>
        </p:spPr>
        <p:style>
          <a:lnRef idx="2">
            <a:schemeClr val="accent1"/>
          </a:lnRef>
          <a:fillRef idx="0">
            <a:schemeClr val="accent1"/>
          </a:fillRef>
          <a:effectRef idx="1">
            <a:schemeClr val="accent1"/>
          </a:effectRef>
          <a:fontRef idx="minor">
            <a:schemeClr val="tx1"/>
          </a:fontRef>
        </p:style>
      </p:cxnSp>
      <p:sp>
        <p:nvSpPr>
          <p:cNvPr id="130" name="Rectangle 129"/>
          <p:cNvSpPr/>
          <p:nvPr/>
        </p:nvSpPr>
        <p:spPr>
          <a:xfrm>
            <a:off x="4031457" y="3470393"/>
            <a:ext cx="4266140" cy="313646"/>
          </a:xfrm>
          <a:prstGeom prst="rect">
            <a:avLst/>
          </a:prstGeom>
          <a:solidFill>
            <a:schemeClr val="bg1">
              <a:lumMod val="50000"/>
            </a:schemeClr>
          </a:solidFill>
          <a:ln>
            <a:solidFill>
              <a:schemeClr val="tx1"/>
            </a:solidFill>
          </a:ln>
          <a:effectLst/>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sz="1000" dirty="0">
              <a:solidFill>
                <a:schemeClr val="tx1"/>
              </a:solidFill>
            </a:endParaRPr>
          </a:p>
        </p:txBody>
      </p:sp>
      <p:sp>
        <p:nvSpPr>
          <p:cNvPr id="131" name="Rectangle 130"/>
          <p:cNvSpPr/>
          <p:nvPr/>
        </p:nvSpPr>
        <p:spPr>
          <a:xfrm>
            <a:off x="4980971" y="1959797"/>
            <a:ext cx="867612" cy="1111799"/>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000"/>
          </a:p>
        </p:txBody>
      </p:sp>
      <p:sp>
        <p:nvSpPr>
          <p:cNvPr id="132" name="TextBox 131"/>
          <p:cNvSpPr txBox="1"/>
          <p:nvPr/>
        </p:nvSpPr>
        <p:spPr>
          <a:xfrm>
            <a:off x="5133498" y="1659674"/>
            <a:ext cx="119189" cy="184249"/>
          </a:xfrm>
          <a:prstGeom prst="rect">
            <a:avLst/>
          </a:prstGeom>
          <a:noFill/>
        </p:spPr>
        <p:txBody>
          <a:bodyPr wrap="none" rtlCol="0">
            <a:spAutoFit/>
          </a:bodyPr>
          <a:lstStyle/>
          <a:p>
            <a:endParaRPr lang="en-US" sz="1000" dirty="0"/>
          </a:p>
        </p:txBody>
      </p:sp>
      <p:sp>
        <p:nvSpPr>
          <p:cNvPr id="133" name="TextBox 132"/>
          <p:cNvSpPr txBox="1"/>
          <p:nvPr/>
        </p:nvSpPr>
        <p:spPr>
          <a:xfrm>
            <a:off x="5033885" y="2783423"/>
            <a:ext cx="218514" cy="184249"/>
          </a:xfrm>
          <a:prstGeom prst="rect">
            <a:avLst/>
          </a:prstGeom>
          <a:solidFill>
            <a:schemeClr val="bg1">
              <a:lumMod val="50000"/>
            </a:schemeClr>
          </a:solidFill>
        </p:spPr>
        <p:txBody>
          <a:bodyPr wrap="none" rtlCol="0">
            <a:spAutoFit/>
          </a:bodyPr>
          <a:lstStyle/>
          <a:p>
            <a:r>
              <a:rPr lang="en-US" sz="1000" dirty="0" smtClean="0"/>
              <a:t>GR</a:t>
            </a:r>
            <a:endParaRPr lang="en-US" sz="1000" dirty="0"/>
          </a:p>
        </p:txBody>
      </p:sp>
      <p:sp>
        <p:nvSpPr>
          <p:cNvPr id="134" name="TextBox 133"/>
          <p:cNvSpPr txBox="1"/>
          <p:nvPr/>
        </p:nvSpPr>
        <p:spPr>
          <a:xfrm>
            <a:off x="5382104" y="2780081"/>
            <a:ext cx="287843" cy="184249"/>
          </a:xfrm>
          <a:prstGeom prst="rect">
            <a:avLst/>
          </a:prstGeom>
          <a:solidFill>
            <a:srgbClr val="7F7F7F"/>
          </a:solidFill>
        </p:spPr>
        <p:txBody>
          <a:bodyPr wrap="none" rtlCol="0">
            <a:spAutoFit/>
          </a:bodyPr>
          <a:lstStyle/>
          <a:p>
            <a:r>
              <a:rPr lang="en-US" sz="1000" dirty="0" smtClean="0"/>
              <a:t>state</a:t>
            </a:r>
            <a:endParaRPr lang="en-US" sz="1000" dirty="0"/>
          </a:p>
        </p:txBody>
      </p:sp>
      <p:sp>
        <p:nvSpPr>
          <p:cNvPr id="135" name="TextBox 134"/>
          <p:cNvSpPr txBox="1"/>
          <p:nvPr/>
        </p:nvSpPr>
        <p:spPr>
          <a:xfrm>
            <a:off x="5033885" y="2260941"/>
            <a:ext cx="325730" cy="246221"/>
          </a:xfrm>
          <a:prstGeom prst="rect">
            <a:avLst/>
          </a:prstGeom>
          <a:solidFill>
            <a:schemeClr val="bg1">
              <a:lumMod val="50000"/>
            </a:schemeClr>
          </a:solidFill>
        </p:spPr>
        <p:txBody>
          <a:bodyPr wrap="none" rtlCol="0">
            <a:spAutoFit/>
          </a:bodyPr>
          <a:lstStyle/>
          <a:p>
            <a:r>
              <a:rPr lang="en-US" sz="1000" dirty="0" smtClean="0"/>
              <a:t>SV</a:t>
            </a:r>
            <a:endParaRPr lang="en-US" sz="1000" dirty="0"/>
          </a:p>
        </p:txBody>
      </p:sp>
      <p:sp>
        <p:nvSpPr>
          <p:cNvPr id="136" name="TextBox 135"/>
          <p:cNvSpPr txBox="1"/>
          <p:nvPr/>
        </p:nvSpPr>
        <p:spPr>
          <a:xfrm>
            <a:off x="5364666" y="2258578"/>
            <a:ext cx="287843" cy="184249"/>
          </a:xfrm>
          <a:prstGeom prst="rect">
            <a:avLst/>
          </a:prstGeom>
          <a:solidFill>
            <a:srgbClr val="7F7F7F"/>
          </a:solidFill>
        </p:spPr>
        <p:txBody>
          <a:bodyPr wrap="none" rtlCol="0">
            <a:spAutoFit/>
          </a:bodyPr>
          <a:lstStyle/>
          <a:p>
            <a:r>
              <a:rPr lang="en-US" sz="1000" dirty="0" smtClean="0"/>
              <a:t>state</a:t>
            </a:r>
            <a:endParaRPr lang="en-US" sz="1000" dirty="0"/>
          </a:p>
        </p:txBody>
      </p:sp>
      <p:cxnSp>
        <p:nvCxnSpPr>
          <p:cNvPr id="137" name="Straight Connector 136"/>
          <p:cNvCxnSpPr>
            <a:stCxn id="131" idx="2"/>
          </p:cNvCxnSpPr>
          <p:nvPr/>
        </p:nvCxnSpPr>
        <p:spPr>
          <a:xfrm>
            <a:off x="5414776" y="3071598"/>
            <a:ext cx="0" cy="401157"/>
          </a:xfrm>
          <a:prstGeom prst="line">
            <a:avLst/>
          </a:prstGeom>
          <a:ln>
            <a:solidFill>
              <a:srgbClr val="000000"/>
            </a:solidFill>
          </a:ln>
          <a:effectLst/>
        </p:spPr>
        <p:style>
          <a:lnRef idx="2">
            <a:schemeClr val="accent1"/>
          </a:lnRef>
          <a:fillRef idx="0">
            <a:schemeClr val="accent1"/>
          </a:fillRef>
          <a:effectRef idx="1">
            <a:schemeClr val="accent1"/>
          </a:effectRef>
          <a:fontRef idx="minor">
            <a:schemeClr val="tx1"/>
          </a:fontRef>
        </p:style>
      </p:cxnSp>
      <p:sp>
        <p:nvSpPr>
          <p:cNvPr id="138" name="Rectangle 137"/>
          <p:cNvSpPr/>
          <p:nvPr/>
        </p:nvSpPr>
        <p:spPr>
          <a:xfrm>
            <a:off x="6778695" y="4181503"/>
            <a:ext cx="881996" cy="1111800"/>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000"/>
          </a:p>
        </p:txBody>
      </p:sp>
      <p:sp>
        <p:nvSpPr>
          <p:cNvPr id="139" name="TextBox 138"/>
          <p:cNvSpPr txBox="1"/>
          <p:nvPr/>
        </p:nvSpPr>
        <p:spPr>
          <a:xfrm>
            <a:off x="6844538" y="5005129"/>
            <a:ext cx="325730" cy="246221"/>
          </a:xfrm>
          <a:prstGeom prst="rect">
            <a:avLst/>
          </a:prstGeom>
          <a:solidFill>
            <a:schemeClr val="bg1">
              <a:lumMod val="50000"/>
            </a:schemeClr>
          </a:solidFill>
        </p:spPr>
        <p:txBody>
          <a:bodyPr wrap="none" rtlCol="0">
            <a:spAutoFit/>
          </a:bodyPr>
          <a:lstStyle/>
          <a:p>
            <a:r>
              <a:rPr lang="en-US" sz="1000" dirty="0" smtClean="0"/>
              <a:t>SV</a:t>
            </a:r>
            <a:endParaRPr lang="en-US" sz="1000" dirty="0"/>
          </a:p>
        </p:txBody>
      </p:sp>
      <p:sp>
        <p:nvSpPr>
          <p:cNvPr id="140" name="TextBox 139"/>
          <p:cNvSpPr txBox="1"/>
          <p:nvPr/>
        </p:nvSpPr>
        <p:spPr>
          <a:xfrm>
            <a:off x="7192758" y="4998534"/>
            <a:ext cx="287843" cy="184249"/>
          </a:xfrm>
          <a:prstGeom prst="rect">
            <a:avLst/>
          </a:prstGeom>
          <a:solidFill>
            <a:srgbClr val="7F7F7F"/>
          </a:solidFill>
        </p:spPr>
        <p:txBody>
          <a:bodyPr wrap="none" rtlCol="0">
            <a:spAutoFit/>
          </a:bodyPr>
          <a:lstStyle/>
          <a:p>
            <a:r>
              <a:rPr lang="en-US" sz="1000" dirty="0" smtClean="0"/>
              <a:t>state</a:t>
            </a:r>
            <a:endParaRPr lang="en-US" sz="1000" dirty="0"/>
          </a:p>
        </p:txBody>
      </p:sp>
      <p:sp>
        <p:nvSpPr>
          <p:cNvPr id="141" name="TextBox 140"/>
          <p:cNvSpPr txBox="1"/>
          <p:nvPr/>
        </p:nvSpPr>
        <p:spPr>
          <a:xfrm>
            <a:off x="6844538" y="4482647"/>
            <a:ext cx="325730" cy="246221"/>
          </a:xfrm>
          <a:prstGeom prst="rect">
            <a:avLst/>
          </a:prstGeom>
          <a:solidFill>
            <a:schemeClr val="bg1">
              <a:lumMod val="50000"/>
            </a:schemeClr>
          </a:solidFill>
        </p:spPr>
        <p:txBody>
          <a:bodyPr wrap="none" rtlCol="0">
            <a:spAutoFit/>
          </a:bodyPr>
          <a:lstStyle/>
          <a:p>
            <a:r>
              <a:rPr lang="en-US" sz="1000" dirty="0" smtClean="0"/>
              <a:t>SV</a:t>
            </a:r>
            <a:endParaRPr lang="en-US" sz="1000" dirty="0"/>
          </a:p>
        </p:txBody>
      </p:sp>
      <p:sp>
        <p:nvSpPr>
          <p:cNvPr id="142" name="TextBox 141"/>
          <p:cNvSpPr txBox="1"/>
          <p:nvPr/>
        </p:nvSpPr>
        <p:spPr>
          <a:xfrm>
            <a:off x="7192758" y="4482647"/>
            <a:ext cx="287843" cy="184249"/>
          </a:xfrm>
          <a:prstGeom prst="rect">
            <a:avLst/>
          </a:prstGeom>
          <a:solidFill>
            <a:srgbClr val="7F7F7F"/>
          </a:solidFill>
        </p:spPr>
        <p:txBody>
          <a:bodyPr wrap="none" rtlCol="0">
            <a:spAutoFit/>
          </a:bodyPr>
          <a:lstStyle/>
          <a:p>
            <a:r>
              <a:rPr lang="en-US" sz="1000" dirty="0" smtClean="0"/>
              <a:t>state</a:t>
            </a:r>
            <a:endParaRPr lang="en-US" sz="1000" dirty="0"/>
          </a:p>
        </p:txBody>
      </p:sp>
      <p:cxnSp>
        <p:nvCxnSpPr>
          <p:cNvPr id="143" name="Straight Connector 142"/>
          <p:cNvCxnSpPr/>
          <p:nvPr/>
        </p:nvCxnSpPr>
        <p:spPr>
          <a:xfrm>
            <a:off x="7163831" y="3784039"/>
            <a:ext cx="0" cy="401157"/>
          </a:xfrm>
          <a:prstGeom prst="line">
            <a:avLst/>
          </a:prstGeom>
          <a:ln>
            <a:solidFill>
              <a:srgbClr val="000000"/>
            </a:solidFill>
          </a:ln>
          <a:effectLst/>
        </p:spPr>
        <p:style>
          <a:lnRef idx="2">
            <a:schemeClr val="accent1"/>
          </a:lnRef>
          <a:fillRef idx="0">
            <a:schemeClr val="accent1"/>
          </a:fillRef>
          <a:effectRef idx="1">
            <a:schemeClr val="accent1"/>
          </a:effectRef>
          <a:fontRef idx="minor">
            <a:schemeClr val="tx1"/>
          </a:fontRef>
        </p:style>
      </p:cxnSp>
      <p:sp>
        <p:nvSpPr>
          <p:cNvPr id="144" name="Rectangle 143"/>
          <p:cNvSpPr/>
          <p:nvPr/>
        </p:nvSpPr>
        <p:spPr>
          <a:xfrm>
            <a:off x="7754466" y="4823391"/>
            <a:ext cx="134720" cy="119050"/>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000"/>
          </a:p>
        </p:txBody>
      </p:sp>
      <p:sp>
        <p:nvSpPr>
          <p:cNvPr id="145" name="Rectangle 144"/>
          <p:cNvSpPr/>
          <p:nvPr/>
        </p:nvSpPr>
        <p:spPr>
          <a:xfrm>
            <a:off x="7891749" y="4823391"/>
            <a:ext cx="134720" cy="119050"/>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000"/>
          </a:p>
        </p:txBody>
      </p:sp>
      <p:sp>
        <p:nvSpPr>
          <p:cNvPr id="146" name="Rectangle 145"/>
          <p:cNvSpPr/>
          <p:nvPr/>
        </p:nvSpPr>
        <p:spPr>
          <a:xfrm>
            <a:off x="8028155" y="4824368"/>
            <a:ext cx="134720" cy="119050"/>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000"/>
          </a:p>
        </p:txBody>
      </p:sp>
      <p:sp>
        <p:nvSpPr>
          <p:cNvPr id="147" name="Rectangle 146"/>
          <p:cNvSpPr/>
          <p:nvPr/>
        </p:nvSpPr>
        <p:spPr>
          <a:xfrm>
            <a:off x="8162877" y="4824368"/>
            <a:ext cx="134720" cy="119050"/>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000"/>
          </a:p>
        </p:txBody>
      </p:sp>
      <p:sp>
        <p:nvSpPr>
          <p:cNvPr id="148" name="Rectangle 147"/>
          <p:cNvSpPr/>
          <p:nvPr/>
        </p:nvSpPr>
        <p:spPr>
          <a:xfrm>
            <a:off x="8297596" y="4824368"/>
            <a:ext cx="134720" cy="119050"/>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000"/>
          </a:p>
        </p:txBody>
      </p:sp>
      <p:sp>
        <p:nvSpPr>
          <p:cNvPr id="149" name="Rectangle 148"/>
          <p:cNvSpPr/>
          <p:nvPr/>
        </p:nvSpPr>
        <p:spPr>
          <a:xfrm>
            <a:off x="8632800" y="4823391"/>
            <a:ext cx="134720" cy="119050"/>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000"/>
          </a:p>
        </p:txBody>
      </p:sp>
      <p:sp>
        <p:nvSpPr>
          <p:cNvPr id="150" name="Rectangle 149"/>
          <p:cNvSpPr/>
          <p:nvPr/>
        </p:nvSpPr>
        <p:spPr>
          <a:xfrm>
            <a:off x="8767520" y="4824368"/>
            <a:ext cx="134720" cy="119050"/>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000"/>
          </a:p>
        </p:txBody>
      </p:sp>
      <p:sp>
        <p:nvSpPr>
          <p:cNvPr id="151" name="Rectangle 150"/>
          <p:cNvSpPr/>
          <p:nvPr/>
        </p:nvSpPr>
        <p:spPr>
          <a:xfrm>
            <a:off x="8902240" y="4824368"/>
            <a:ext cx="134720" cy="119050"/>
          </a:xfrm>
          <a:prstGeom prst="rect">
            <a:avLst/>
          </a:prstGeom>
          <a:solidFill>
            <a:srgbClr val="00009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000"/>
          </a:p>
        </p:txBody>
      </p:sp>
      <p:sp>
        <p:nvSpPr>
          <p:cNvPr id="152" name="Rectangle 151"/>
          <p:cNvSpPr/>
          <p:nvPr/>
        </p:nvSpPr>
        <p:spPr>
          <a:xfrm>
            <a:off x="7754466" y="5115494"/>
            <a:ext cx="134720" cy="119050"/>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000"/>
          </a:p>
        </p:txBody>
      </p:sp>
      <p:sp>
        <p:nvSpPr>
          <p:cNvPr id="153" name="Rectangle 152"/>
          <p:cNvSpPr/>
          <p:nvPr/>
        </p:nvSpPr>
        <p:spPr>
          <a:xfrm>
            <a:off x="7891749" y="5115494"/>
            <a:ext cx="134720" cy="119050"/>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000"/>
          </a:p>
        </p:txBody>
      </p:sp>
      <p:sp>
        <p:nvSpPr>
          <p:cNvPr id="154" name="Rectangle 153"/>
          <p:cNvSpPr/>
          <p:nvPr/>
        </p:nvSpPr>
        <p:spPr>
          <a:xfrm>
            <a:off x="8028155" y="5116470"/>
            <a:ext cx="134720" cy="119050"/>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000"/>
          </a:p>
        </p:txBody>
      </p:sp>
      <p:sp>
        <p:nvSpPr>
          <p:cNvPr id="155" name="Rectangle 154"/>
          <p:cNvSpPr/>
          <p:nvPr/>
        </p:nvSpPr>
        <p:spPr>
          <a:xfrm>
            <a:off x="8162877" y="5116470"/>
            <a:ext cx="134720" cy="119050"/>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000"/>
          </a:p>
        </p:txBody>
      </p:sp>
      <p:sp>
        <p:nvSpPr>
          <p:cNvPr id="156" name="Rectangle 155"/>
          <p:cNvSpPr/>
          <p:nvPr/>
        </p:nvSpPr>
        <p:spPr>
          <a:xfrm>
            <a:off x="8297596" y="5116470"/>
            <a:ext cx="134720" cy="119050"/>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000"/>
          </a:p>
        </p:txBody>
      </p:sp>
      <p:sp>
        <p:nvSpPr>
          <p:cNvPr id="157" name="Rectangle 156"/>
          <p:cNvSpPr/>
          <p:nvPr/>
        </p:nvSpPr>
        <p:spPr>
          <a:xfrm>
            <a:off x="8632800" y="5115494"/>
            <a:ext cx="134720" cy="119050"/>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000"/>
          </a:p>
        </p:txBody>
      </p:sp>
      <p:sp>
        <p:nvSpPr>
          <p:cNvPr id="158" name="Rectangle 157"/>
          <p:cNvSpPr/>
          <p:nvPr/>
        </p:nvSpPr>
        <p:spPr>
          <a:xfrm>
            <a:off x="8767520" y="5116470"/>
            <a:ext cx="134720" cy="119050"/>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000"/>
          </a:p>
        </p:txBody>
      </p:sp>
      <p:sp>
        <p:nvSpPr>
          <p:cNvPr id="159" name="Rectangle 158"/>
          <p:cNvSpPr/>
          <p:nvPr/>
        </p:nvSpPr>
        <p:spPr>
          <a:xfrm>
            <a:off x="8902240" y="5116470"/>
            <a:ext cx="134720" cy="119050"/>
          </a:xfrm>
          <a:prstGeom prst="rect">
            <a:avLst/>
          </a:prstGeom>
          <a:solidFill>
            <a:srgbClr val="00009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000"/>
          </a:p>
        </p:txBody>
      </p:sp>
      <p:sp>
        <p:nvSpPr>
          <p:cNvPr id="160" name="Rectangle 159"/>
          <p:cNvSpPr/>
          <p:nvPr/>
        </p:nvSpPr>
        <p:spPr>
          <a:xfrm>
            <a:off x="4846250" y="4181503"/>
            <a:ext cx="867612" cy="1111800"/>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000"/>
          </a:p>
        </p:txBody>
      </p:sp>
      <p:sp>
        <p:nvSpPr>
          <p:cNvPr id="161" name="TextBox 160"/>
          <p:cNvSpPr txBox="1"/>
          <p:nvPr/>
        </p:nvSpPr>
        <p:spPr>
          <a:xfrm>
            <a:off x="5017211" y="5385827"/>
            <a:ext cx="119189" cy="184249"/>
          </a:xfrm>
          <a:prstGeom prst="rect">
            <a:avLst/>
          </a:prstGeom>
          <a:noFill/>
        </p:spPr>
        <p:txBody>
          <a:bodyPr wrap="none" rtlCol="0">
            <a:spAutoFit/>
          </a:bodyPr>
          <a:lstStyle/>
          <a:p>
            <a:endParaRPr lang="en-US" sz="1000" dirty="0"/>
          </a:p>
        </p:txBody>
      </p:sp>
      <p:sp>
        <p:nvSpPr>
          <p:cNvPr id="162" name="TextBox 161"/>
          <p:cNvSpPr txBox="1"/>
          <p:nvPr/>
        </p:nvSpPr>
        <p:spPr>
          <a:xfrm>
            <a:off x="4913549" y="5005128"/>
            <a:ext cx="325730" cy="246221"/>
          </a:xfrm>
          <a:prstGeom prst="rect">
            <a:avLst/>
          </a:prstGeom>
          <a:solidFill>
            <a:schemeClr val="bg1">
              <a:lumMod val="50000"/>
            </a:schemeClr>
          </a:solidFill>
        </p:spPr>
        <p:txBody>
          <a:bodyPr wrap="none" rtlCol="0">
            <a:spAutoFit/>
          </a:bodyPr>
          <a:lstStyle/>
          <a:p>
            <a:r>
              <a:rPr lang="en-US" sz="1000" dirty="0" smtClean="0"/>
              <a:t>SV</a:t>
            </a:r>
            <a:endParaRPr lang="en-US" sz="1000" dirty="0"/>
          </a:p>
        </p:txBody>
      </p:sp>
      <p:sp>
        <p:nvSpPr>
          <p:cNvPr id="163" name="TextBox 162"/>
          <p:cNvSpPr txBox="1"/>
          <p:nvPr/>
        </p:nvSpPr>
        <p:spPr>
          <a:xfrm>
            <a:off x="5244228" y="5007158"/>
            <a:ext cx="287843" cy="184249"/>
          </a:xfrm>
          <a:prstGeom prst="rect">
            <a:avLst/>
          </a:prstGeom>
          <a:solidFill>
            <a:srgbClr val="7F7F7F"/>
          </a:solidFill>
        </p:spPr>
        <p:txBody>
          <a:bodyPr wrap="none" rtlCol="0">
            <a:spAutoFit/>
          </a:bodyPr>
          <a:lstStyle/>
          <a:p>
            <a:r>
              <a:rPr lang="en-US" sz="1000" dirty="0" smtClean="0"/>
              <a:t>state</a:t>
            </a:r>
            <a:endParaRPr lang="en-US" sz="1000" dirty="0"/>
          </a:p>
        </p:txBody>
      </p:sp>
      <p:sp>
        <p:nvSpPr>
          <p:cNvPr id="164" name="TextBox 163"/>
          <p:cNvSpPr txBox="1"/>
          <p:nvPr/>
        </p:nvSpPr>
        <p:spPr>
          <a:xfrm>
            <a:off x="4913549" y="4475624"/>
            <a:ext cx="325730" cy="246221"/>
          </a:xfrm>
          <a:prstGeom prst="rect">
            <a:avLst/>
          </a:prstGeom>
          <a:solidFill>
            <a:schemeClr val="bg1">
              <a:lumMod val="50000"/>
            </a:schemeClr>
          </a:solidFill>
        </p:spPr>
        <p:txBody>
          <a:bodyPr wrap="none" rtlCol="0">
            <a:spAutoFit/>
          </a:bodyPr>
          <a:lstStyle/>
          <a:p>
            <a:r>
              <a:rPr lang="en-US" sz="1000" dirty="0" smtClean="0"/>
              <a:t>SV</a:t>
            </a:r>
            <a:endParaRPr lang="en-US" sz="1000" dirty="0"/>
          </a:p>
        </p:txBody>
      </p:sp>
      <p:sp>
        <p:nvSpPr>
          <p:cNvPr id="165" name="TextBox 164"/>
          <p:cNvSpPr txBox="1"/>
          <p:nvPr/>
        </p:nvSpPr>
        <p:spPr>
          <a:xfrm>
            <a:off x="5244228" y="4481411"/>
            <a:ext cx="287843" cy="184249"/>
          </a:xfrm>
          <a:prstGeom prst="rect">
            <a:avLst/>
          </a:prstGeom>
          <a:solidFill>
            <a:srgbClr val="7F7F7F"/>
          </a:solidFill>
        </p:spPr>
        <p:txBody>
          <a:bodyPr wrap="none" rtlCol="0">
            <a:spAutoFit/>
          </a:bodyPr>
          <a:lstStyle/>
          <a:p>
            <a:r>
              <a:rPr lang="en-US" sz="1000" dirty="0" smtClean="0"/>
              <a:t>state</a:t>
            </a:r>
            <a:endParaRPr lang="en-US" sz="1000" dirty="0"/>
          </a:p>
        </p:txBody>
      </p:sp>
      <p:cxnSp>
        <p:nvCxnSpPr>
          <p:cNvPr id="166" name="Straight Connector 165"/>
          <p:cNvCxnSpPr/>
          <p:nvPr/>
        </p:nvCxnSpPr>
        <p:spPr>
          <a:xfrm>
            <a:off x="5232840" y="3784039"/>
            <a:ext cx="0" cy="401157"/>
          </a:xfrm>
          <a:prstGeom prst="line">
            <a:avLst/>
          </a:prstGeom>
          <a:ln>
            <a:solidFill>
              <a:srgbClr val="000000"/>
            </a:solidFill>
          </a:ln>
          <a:effectLst/>
        </p:spPr>
        <p:style>
          <a:lnRef idx="2">
            <a:schemeClr val="accent1"/>
          </a:lnRef>
          <a:fillRef idx="0">
            <a:schemeClr val="accent1"/>
          </a:fillRef>
          <a:effectRef idx="1">
            <a:schemeClr val="accent1"/>
          </a:effectRef>
          <a:fontRef idx="minor">
            <a:schemeClr val="tx1"/>
          </a:fontRef>
        </p:style>
      </p:cxnSp>
      <p:sp>
        <p:nvSpPr>
          <p:cNvPr id="167" name="Rectangle 166"/>
          <p:cNvSpPr/>
          <p:nvPr/>
        </p:nvSpPr>
        <p:spPr>
          <a:xfrm>
            <a:off x="3488602" y="4718074"/>
            <a:ext cx="134720" cy="119050"/>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000"/>
          </a:p>
        </p:txBody>
      </p:sp>
      <p:sp>
        <p:nvSpPr>
          <p:cNvPr id="168" name="Rectangle 167"/>
          <p:cNvSpPr/>
          <p:nvPr/>
        </p:nvSpPr>
        <p:spPr>
          <a:xfrm>
            <a:off x="3625885" y="4718074"/>
            <a:ext cx="134720" cy="119050"/>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000"/>
          </a:p>
        </p:txBody>
      </p:sp>
      <p:sp>
        <p:nvSpPr>
          <p:cNvPr id="169" name="Rectangle 168"/>
          <p:cNvSpPr/>
          <p:nvPr/>
        </p:nvSpPr>
        <p:spPr>
          <a:xfrm>
            <a:off x="3762292" y="4719051"/>
            <a:ext cx="134720" cy="119050"/>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000"/>
          </a:p>
        </p:txBody>
      </p:sp>
      <p:sp>
        <p:nvSpPr>
          <p:cNvPr id="170" name="Rectangle 169"/>
          <p:cNvSpPr/>
          <p:nvPr/>
        </p:nvSpPr>
        <p:spPr>
          <a:xfrm>
            <a:off x="3897013" y="4719051"/>
            <a:ext cx="134720" cy="119050"/>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000"/>
          </a:p>
        </p:txBody>
      </p:sp>
      <p:sp>
        <p:nvSpPr>
          <p:cNvPr id="171" name="Rectangle 170"/>
          <p:cNvSpPr/>
          <p:nvPr/>
        </p:nvSpPr>
        <p:spPr>
          <a:xfrm>
            <a:off x="4031732" y="4719051"/>
            <a:ext cx="134720" cy="119050"/>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000"/>
          </a:p>
        </p:txBody>
      </p:sp>
      <p:sp>
        <p:nvSpPr>
          <p:cNvPr id="172" name="Rectangle 171"/>
          <p:cNvSpPr/>
          <p:nvPr/>
        </p:nvSpPr>
        <p:spPr>
          <a:xfrm>
            <a:off x="4366936" y="4718074"/>
            <a:ext cx="134720" cy="119050"/>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000"/>
          </a:p>
        </p:txBody>
      </p:sp>
      <p:sp>
        <p:nvSpPr>
          <p:cNvPr id="173" name="Rectangle 172"/>
          <p:cNvSpPr/>
          <p:nvPr/>
        </p:nvSpPr>
        <p:spPr>
          <a:xfrm>
            <a:off x="4501656" y="4719051"/>
            <a:ext cx="134720" cy="119050"/>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000"/>
          </a:p>
        </p:txBody>
      </p:sp>
      <p:sp>
        <p:nvSpPr>
          <p:cNvPr id="174" name="Rectangle 173"/>
          <p:cNvSpPr/>
          <p:nvPr/>
        </p:nvSpPr>
        <p:spPr>
          <a:xfrm>
            <a:off x="4636376" y="4719051"/>
            <a:ext cx="134720" cy="119050"/>
          </a:xfrm>
          <a:prstGeom prst="rect">
            <a:avLst/>
          </a:prstGeom>
          <a:solidFill>
            <a:srgbClr val="00009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000"/>
          </a:p>
        </p:txBody>
      </p:sp>
      <p:sp>
        <p:nvSpPr>
          <p:cNvPr id="175" name="Rectangle 174"/>
          <p:cNvSpPr/>
          <p:nvPr/>
        </p:nvSpPr>
        <p:spPr>
          <a:xfrm>
            <a:off x="3488602" y="5010176"/>
            <a:ext cx="134720" cy="119050"/>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000"/>
          </a:p>
        </p:txBody>
      </p:sp>
      <p:sp>
        <p:nvSpPr>
          <p:cNvPr id="176" name="Rectangle 175"/>
          <p:cNvSpPr/>
          <p:nvPr/>
        </p:nvSpPr>
        <p:spPr>
          <a:xfrm>
            <a:off x="3625886" y="5010176"/>
            <a:ext cx="134720" cy="119050"/>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000"/>
          </a:p>
        </p:txBody>
      </p:sp>
      <p:sp>
        <p:nvSpPr>
          <p:cNvPr id="177" name="Rectangle 176"/>
          <p:cNvSpPr/>
          <p:nvPr/>
        </p:nvSpPr>
        <p:spPr>
          <a:xfrm>
            <a:off x="3762292" y="5011153"/>
            <a:ext cx="134720" cy="119050"/>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000"/>
          </a:p>
        </p:txBody>
      </p:sp>
      <p:sp>
        <p:nvSpPr>
          <p:cNvPr id="178" name="Rectangle 177"/>
          <p:cNvSpPr/>
          <p:nvPr/>
        </p:nvSpPr>
        <p:spPr>
          <a:xfrm>
            <a:off x="3897013" y="5011153"/>
            <a:ext cx="134720" cy="119050"/>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000"/>
          </a:p>
        </p:txBody>
      </p:sp>
      <p:sp>
        <p:nvSpPr>
          <p:cNvPr id="179" name="Rectangle 178"/>
          <p:cNvSpPr/>
          <p:nvPr/>
        </p:nvSpPr>
        <p:spPr>
          <a:xfrm>
            <a:off x="4031733" y="5011153"/>
            <a:ext cx="134720" cy="119050"/>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000"/>
          </a:p>
        </p:txBody>
      </p:sp>
      <p:sp>
        <p:nvSpPr>
          <p:cNvPr id="180" name="Rectangle 179"/>
          <p:cNvSpPr/>
          <p:nvPr/>
        </p:nvSpPr>
        <p:spPr>
          <a:xfrm>
            <a:off x="4366936" y="5010176"/>
            <a:ext cx="134720" cy="119050"/>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000"/>
          </a:p>
        </p:txBody>
      </p:sp>
      <p:sp>
        <p:nvSpPr>
          <p:cNvPr id="181" name="Rectangle 180"/>
          <p:cNvSpPr/>
          <p:nvPr/>
        </p:nvSpPr>
        <p:spPr>
          <a:xfrm>
            <a:off x="4501656" y="5011153"/>
            <a:ext cx="134720" cy="119050"/>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000"/>
          </a:p>
        </p:txBody>
      </p:sp>
      <p:sp>
        <p:nvSpPr>
          <p:cNvPr id="182" name="Rectangle 181"/>
          <p:cNvSpPr/>
          <p:nvPr/>
        </p:nvSpPr>
        <p:spPr>
          <a:xfrm>
            <a:off x="4636376" y="5011153"/>
            <a:ext cx="134720" cy="119050"/>
          </a:xfrm>
          <a:prstGeom prst="rect">
            <a:avLst/>
          </a:prstGeom>
          <a:solidFill>
            <a:srgbClr val="00009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000"/>
          </a:p>
        </p:txBody>
      </p:sp>
      <p:sp>
        <p:nvSpPr>
          <p:cNvPr id="183" name="Rectangle 182"/>
          <p:cNvSpPr/>
          <p:nvPr/>
        </p:nvSpPr>
        <p:spPr>
          <a:xfrm>
            <a:off x="3623047" y="1980809"/>
            <a:ext cx="134720" cy="119050"/>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000"/>
          </a:p>
        </p:txBody>
      </p:sp>
      <p:sp>
        <p:nvSpPr>
          <p:cNvPr id="184" name="Rectangle 183"/>
          <p:cNvSpPr/>
          <p:nvPr/>
        </p:nvSpPr>
        <p:spPr>
          <a:xfrm>
            <a:off x="3760330" y="1980809"/>
            <a:ext cx="134720" cy="119050"/>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000"/>
          </a:p>
        </p:txBody>
      </p:sp>
      <p:sp>
        <p:nvSpPr>
          <p:cNvPr id="185" name="Rectangle 184"/>
          <p:cNvSpPr/>
          <p:nvPr/>
        </p:nvSpPr>
        <p:spPr>
          <a:xfrm>
            <a:off x="3896737" y="1981786"/>
            <a:ext cx="134720" cy="119050"/>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000"/>
          </a:p>
        </p:txBody>
      </p:sp>
      <p:sp>
        <p:nvSpPr>
          <p:cNvPr id="186" name="Rectangle 185"/>
          <p:cNvSpPr/>
          <p:nvPr/>
        </p:nvSpPr>
        <p:spPr>
          <a:xfrm>
            <a:off x="4031458" y="1981786"/>
            <a:ext cx="134720" cy="119050"/>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000"/>
          </a:p>
        </p:txBody>
      </p:sp>
      <p:sp>
        <p:nvSpPr>
          <p:cNvPr id="187" name="Rectangle 186"/>
          <p:cNvSpPr/>
          <p:nvPr/>
        </p:nvSpPr>
        <p:spPr>
          <a:xfrm>
            <a:off x="4166177" y="1981786"/>
            <a:ext cx="134720" cy="119050"/>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000"/>
          </a:p>
        </p:txBody>
      </p:sp>
      <p:sp>
        <p:nvSpPr>
          <p:cNvPr id="188" name="Rectangle 187"/>
          <p:cNvSpPr/>
          <p:nvPr/>
        </p:nvSpPr>
        <p:spPr>
          <a:xfrm>
            <a:off x="4501381" y="1980809"/>
            <a:ext cx="134720" cy="119050"/>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000"/>
          </a:p>
        </p:txBody>
      </p:sp>
      <p:sp>
        <p:nvSpPr>
          <p:cNvPr id="189" name="Rectangle 188"/>
          <p:cNvSpPr/>
          <p:nvPr/>
        </p:nvSpPr>
        <p:spPr>
          <a:xfrm>
            <a:off x="4636101" y="1981786"/>
            <a:ext cx="134720" cy="119050"/>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000"/>
          </a:p>
        </p:txBody>
      </p:sp>
      <p:sp>
        <p:nvSpPr>
          <p:cNvPr id="190" name="Rectangle 189"/>
          <p:cNvSpPr/>
          <p:nvPr/>
        </p:nvSpPr>
        <p:spPr>
          <a:xfrm>
            <a:off x="4770821" y="1981786"/>
            <a:ext cx="134720" cy="119050"/>
          </a:xfrm>
          <a:prstGeom prst="rect">
            <a:avLst/>
          </a:prstGeom>
          <a:solidFill>
            <a:srgbClr val="00009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000"/>
          </a:p>
        </p:txBody>
      </p:sp>
      <p:sp>
        <p:nvSpPr>
          <p:cNvPr id="191" name="Rectangle 190"/>
          <p:cNvSpPr/>
          <p:nvPr/>
        </p:nvSpPr>
        <p:spPr>
          <a:xfrm>
            <a:off x="3623047" y="2272910"/>
            <a:ext cx="134720" cy="119050"/>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000"/>
          </a:p>
        </p:txBody>
      </p:sp>
      <p:sp>
        <p:nvSpPr>
          <p:cNvPr id="192" name="Rectangle 191"/>
          <p:cNvSpPr/>
          <p:nvPr/>
        </p:nvSpPr>
        <p:spPr>
          <a:xfrm>
            <a:off x="3760330" y="2272909"/>
            <a:ext cx="134720" cy="119050"/>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000"/>
          </a:p>
        </p:txBody>
      </p:sp>
      <p:sp>
        <p:nvSpPr>
          <p:cNvPr id="193" name="Rectangle 192"/>
          <p:cNvSpPr/>
          <p:nvPr/>
        </p:nvSpPr>
        <p:spPr>
          <a:xfrm>
            <a:off x="3896737" y="2273886"/>
            <a:ext cx="134720" cy="119050"/>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000"/>
          </a:p>
        </p:txBody>
      </p:sp>
      <p:sp>
        <p:nvSpPr>
          <p:cNvPr id="194" name="Rectangle 193"/>
          <p:cNvSpPr/>
          <p:nvPr/>
        </p:nvSpPr>
        <p:spPr>
          <a:xfrm>
            <a:off x="4031457" y="2273886"/>
            <a:ext cx="134720" cy="119050"/>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000"/>
          </a:p>
        </p:txBody>
      </p:sp>
      <p:sp>
        <p:nvSpPr>
          <p:cNvPr id="195" name="Rectangle 194"/>
          <p:cNvSpPr/>
          <p:nvPr/>
        </p:nvSpPr>
        <p:spPr>
          <a:xfrm>
            <a:off x="4166178" y="2273886"/>
            <a:ext cx="134720" cy="119050"/>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000"/>
          </a:p>
        </p:txBody>
      </p:sp>
      <p:sp>
        <p:nvSpPr>
          <p:cNvPr id="196" name="Rectangle 195"/>
          <p:cNvSpPr/>
          <p:nvPr/>
        </p:nvSpPr>
        <p:spPr>
          <a:xfrm>
            <a:off x="4501380" y="2272910"/>
            <a:ext cx="134720" cy="119050"/>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000"/>
          </a:p>
        </p:txBody>
      </p:sp>
      <p:sp>
        <p:nvSpPr>
          <p:cNvPr id="197" name="Rectangle 196"/>
          <p:cNvSpPr/>
          <p:nvPr/>
        </p:nvSpPr>
        <p:spPr>
          <a:xfrm>
            <a:off x="4636102" y="2273886"/>
            <a:ext cx="134720" cy="119050"/>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000"/>
          </a:p>
        </p:txBody>
      </p:sp>
      <p:sp>
        <p:nvSpPr>
          <p:cNvPr id="198" name="Rectangle 197"/>
          <p:cNvSpPr/>
          <p:nvPr/>
        </p:nvSpPr>
        <p:spPr>
          <a:xfrm>
            <a:off x="4770824" y="2273888"/>
            <a:ext cx="134720" cy="119050"/>
          </a:xfrm>
          <a:prstGeom prst="rect">
            <a:avLst/>
          </a:prstGeom>
          <a:solidFill>
            <a:srgbClr val="00009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000"/>
          </a:p>
        </p:txBody>
      </p:sp>
      <p:sp>
        <p:nvSpPr>
          <p:cNvPr id="4" name="TextBox 3"/>
          <p:cNvSpPr txBox="1"/>
          <p:nvPr/>
        </p:nvSpPr>
        <p:spPr>
          <a:xfrm>
            <a:off x="6498" y="1563280"/>
            <a:ext cx="3419827" cy="954107"/>
          </a:xfrm>
          <a:prstGeom prst="rect">
            <a:avLst/>
          </a:prstGeom>
          <a:noFill/>
        </p:spPr>
        <p:txBody>
          <a:bodyPr wrap="none" rtlCol="0">
            <a:spAutoFit/>
          </a:bodyPr>
          <a:lstStyle/>
          <a:p>
            <a:r>
              <a:rPr lang="en-US" sz="2800" dirty="0" smtClean="0"/>
              <a:t>1. One-sided PUT/GET </a:t>
            </a:r>
          </a:p>
          <a:p>
            <a:r>
              <a:rPr lang="en-US" sz="2800" dirty="0" smtClean="0"/>
              <a:t>    to SV home</a:t>
            </a:r>
            <a:endParaRPr lang="en-US" sz="2800" dirty="0"/>
          </a:p>
        </p:txBody>
      </p:sp>
      <p:sp>
        <p:nvSpPr>
          <p:cNvPr id="5" name="TextBox 4"/>
          <p:cNvSpPr txBox="1"/>
          <p:nvPr/>
        </p:nvSpPr>
        <p:spPr>
          <a:xfrm>
            <a:off x="6498" y="4998534"/>
            <a:ext cx="3520465" cy="954107"/>
          </a:xfrm>
          <a:prstGeom prst="rect">
            <a:avLst/>
          </a:prstGeom>
          <a:noFill/>
        </p:spPr>
        <p:txBody>
          <a:bodyPr wrap="none" rtlCol="0">
            <a:spAutoFit/>
          </a:bodyPr>
          <a:lstStyle/>
          <a:p>
            <a:r>
              <a:rPr lang="en-US" sz="2800" dirty="0" smtClean="0"/>
              <a:t>2. Migrate Referencing </a:t>
            </a:r>
          </a:p>
          <a:p>
            <a:r>
              <a:rPr lang="en-US" sz="2800" dirty="0" smtClean="0"/>
              <a:t>    Task to SV home</a:t>
            </a:r>
            <a:endParaRPr lang="en-US" sz="2800" dirty="0"/>
          </a:p>
        </p:txBody>
      </p:sp>
      <p:sp>
        <p:nvSpPr>
          <p:cNvPr id="199" name="TextBox 198"/>
          <p:cNvSpPr txBox="1"/>
          <p:nvPr/>
        </p:nvSpPr>
        <p:spPr>
          <a:xfrm>
            <a:off x="4482563" y="5570076"/>
            <a:ext cx="4187590" cy="523220"/>
          </a:xfrm>
          <a:prstGeom prst="rect">
            <a:avLst/>
          </a:prstGeom>
          <a:noFill/>
        </p:spPr>
        <p:txBody>
          <a:bodyPr wrap="none" rtlCol="0">
            <a:spAutoFit/>
          </a:bodyPr>
          <a:lstStyle/>
          <a:p>
            <a:r>
              <a:rPr lang="en-US" sz="2800" dirty="0"/>
              <a:t>3</a:t>
            </a:r>
            <a:r>
              <a:rPr lang="en-US" sz="2800" dirty="0" smtClean="0"/>
              <a:t>. Directory-based Protocol</a:t>
            </a:r>
            <a:endParaRPr lang="en-US" sz="2800" dirty="0"/>
          </a:p>
        </p:txBody>
      </p:sp>
      <p:sp>
        <p:nvSpPr>
          <p:cNvPr id="98" name="Rectangle 3"/>
          <p:cNvSpPr>
            <a:spLocks noGrp="1" noChangeArrowheads="1"/>
          </p:cNvSpPr>
          <p:nvPr>
            <p:ph type="title"/>
          </p:nvPr>
        </p:nvSpPr>
        <p:spPr>
          <a:xfrm>
            <a:off x="0" y="3705"/>
            <a:ext cx="8686800" cy="1143000"/>
          </a:xfrm>
        </p:spPr>
        <p:txBody>
          <a:bodyPr>
            <a:normAutofit/>
          </a:bodyPr>
          <a:lstStyle/>
          <a:p>
            <a:r>
              <a:rPr kumimoji="1" lang="en-US" dirty="0" smtClean="0">
                <a:solidFill>
                  <a:srgbClr val="000090"/>
                </a:solidFill>
              </a:rPr>
              <a:t>Composite Protocols</a:t>
            </a:r>
            <a:endParaRPr kumimoji="1" lang="en-US" dirty="0">
              <a:solidFill>
                <a:srgbClr val="000090"/>
              </a:solidFill>
            </a:endParaRPr>
          </a:p>
        </p:txBody>
      </p:sp>
    </p:spTree>
    <p:extLst>
      <p:ext uri="{BB962C8B-B14F-4D97-AF65-F5344CB8AC3E}">
        <p14:creationId xmlns:p14="http://schemas.microsoft.com/office/powerpoint/2010/main" val="2457106074"/>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111202" y="2834099"/>
            <a:ext cx="340658" cy="461665"/>
          </a:xfrm>
          <a:prstGeom prst="rect">
            <a:avLst/>
          </a:prstGeom>
          <a:solidFill>
            <a:schemeClr val="bg1">
              <a:lumMod val="85000"/>
            </a:schemeClr>
          </a:solidFill>
          <a:ln>
            <a:solidFill>
              <a:schemeClr val="tx1"/>
            </a:solidFill>
          </a:ln>
        </p:spPr>
        <p:txBody>
          <a:bodyPr wrap="none" rtlCol="0">
            <a:spAutoFit/>
          </a:bodyPr>
          <a:lstStyle/>
          <a:p>
            <a:r>
              <a:rPr lang="en-US" sz="2400" dirty="0" smtClean="0"/>
              <a:t>0</a:t>
            </a:r>
            <a:endParaRPr lang="en-US" sz="2400" dirty="0"/>
          </a:p>
        </p:txBody>
      </p:sp>
      <p:sp>
        <p:nvSpPr>
          <p:cNvPr id="5" name="TextBox 4"/>
          <p:cNvSpPr txBox="1"/>
          <p:nvPr/>
        </p:nvSpPr>
        <p:spPr>
          <a:xfrm>
            <a:off x="1451860" y="2834099"/>
            <a:ext cx="340658" cy="461665"/>
          </a:xfrm>
          <a:prstGeom prst="rect">
            <a:avLst/>
          </a:prstGeom>
          <a:solidFill>
            <a:schemeClr val="bg1">
              <a:lumMod val="85000"/>
            </a:schemeClr>
          </a:solidFill>
          <a:ln>
            <a:solidFill>
              <a:schemeClr val="tx1"/>
            </a:solidFill>
          </a:ln>
        </p:spPr>
        <p:txBody>
          <a:bodyPr wrap="none" rtlCol="0">
            <a:spAutoFit/>
          </a:bodyPr>
          <a:lstStyle/>
          <a:p>
            <a:r>
              <a:rPr lang="en-US" sz="2400" dirty="0" smtClean="0"/>
              <a:t>0</a:t>
            </a:r>
            <a:endParaRPr lang="en-US" sz="2400" dirty="0"/>
          </a:p>
        </p:txBody>
      </p:sp>
      <p:sp>
        <p:nvSpPr>
          <p:cNvPr id="6" name="TextBox 5"/>
          <p:cNvSpPr txBox="1"/>
          <p:nvPr/>
        </p:nvSpPr>
        <p:spPr>
          <a:xfrm>
            <a:off x="1792518" y="2834099"/>
            <a:ext cx="340658" cy="461665"/>
          </a:xfrm>
          <a:prstGeom prst="rect">
            <a:avLst/>
          </a:prstGeom>
          <a:solidFill>
            <a:schemeClr val="bg1">
              <a:lumMod val="85000"/>
            </a:schemeClr>
          </a:solidFill>
          <a:ln>
            <a:solidFill>
              <a:schemeClr val="tx1"/>
            </a:solidFill>
          </a:ln>
        </p:spPr>
        <p:txBody>
          <a:bodyPr wrap="none" rtlCol="0">
            <a:spAutoFit/>
          </a:bodyPr>
          <a:lstStyle/>
          <a:p>
            <a:r>
              <a:rPr lang="en-US" sz="2400" dirty="0" smtClean="0"/>
              <a:t>0</a:t>
            </a:r>
            <a:endParaRPr lang="en-US" sz="2400" dirty="0"/>
          </a:p>
        </p:txBody>
      </p:sp>
      <p:sp>
        <p:nvSpPr>
          <p:cNvPr id="7" name="TextBox 6"/>
          <p:cNvSpPr txBox="1"/>
          <p:nvPr/>
        </p:nvSpPr>
        <p:spPr>
          <a:xfrm>
            <a:off x="2131181" y="2834099"/>
            <a:ext cx="340658" cy="461665"/>
          </a:xfrm>
          <a:prstGeom prst="rect">
            <a:avLst/>
          </a:prstGeom>
          <a:solidFill>
            <a:schemeClr val="bg1">
              <a:lumMod val="85000"/>
            </a:schemeClr>
          </a:solidFill>
          <a:ln>
            <a:solidFill>
              <a:schemeClr val="tx1"/>
            </a:solidFill>
          </a:ln>
        </p:spPr>
        <p:txBody>
          <a:bodyPr wrap="none" rtlCol="0">
            <a:spAutoFit/>
          </a:bodyPr>
          <a:lstStyle/>
          <a:p>
            <a:r>
              <a:rPr lang="en-US" sz="2400" dirty="0" smtClean="0"/>
              <a:t>0</a:t>
            </a:r>
            <a:endParaRPr lang="en-US" sz="2400" dirty="0"/>
          </a:p>
        </p:txBody>
      </p:sp>
      <p:sp>
        <p:nvSpPr>
          <p:cNvPr id="8" name="TextBox 7"/>
          <p:cNvSpPr txBox="1"/>
          <p:nvPr/>
        </p:nvSpPr>
        <p:spPr>
          <a:xfrm>
            <a:off x="2471839" y="2834099"/>
            <a:ext cx="646331" cy="461665"/>
          </a:xfrm>
          <a:prstGeom prst="rect">
            <a:avLst/>
          </a:prstGeom>
          <a:solidFill>
            <a:schemeClr val="bg1">
              <a:lumMod val="85000"/>
            </a:schemeClr>
          </a:solidFill>
          <a:ln>
            <a:solidFill>
              <a:schemeClr val="tx1"/>
            </a:solidFill>
          </a:ln>
        </p:spPr>
        <p:txBody>
          <a:bodyPr wrap="none" rtlCol="0">
            <a:spAutoFit/>
          </a:bodyPr>
          <a:lstStyle/>
          <a:p>
            <a:r>
              <a:rPr lang="en-US" sz="2400" dirty="0" smtClean="0"/>
              <a:t>⋅⋅⋅</a:t>
            </a:r>
            <a:endParaRPr lang="en-US" sz="2400" dirty="0"/>
          </a:p>
        </p:txBody>
      </p:sp>
      <p:sp>
        <p:nvSpPr>
          <p:cNvPr id="9" name="TextBox 8"/>
          <p:cNvSpPr txBox="1"/>
          <p:nvPr/>
        </p:nvSpPr>
        <p:spPr>
          <a:xfrm>
            <a:off x="3118170" y="2834099"/>
            <a:ext cx="340658" cy="461665"/>
          </a:xfrm>
          <a:prstGeom prst="rect">
            <a:avLst/>
          </a:prstGeom>
          <a:solidFill>
            <a:schemeClr val="bg1">
              <a:lumMod val="85000"/>
            </a:schemeClr>
          </a:solidFill>
          <a:ln>
            <a:solidFill>
              <a:schemeClr val="tx1"/>
            </a:solidFill>
          </a:ln>
        </p:spPr>
        <p:txBody>
          <a:bodyPr wrap="none" rtlCol="0">
            <a:spAutoFit/>
          </a:bodyPr>
          <a:lstStyle/>
          <a:p>
            <a:r>
              <a:rPr lang="en-US" sz="2400" dirty="0" smtClean="0"/>
              <a:t>0</a:t>
            </a:r>
            <a:endParaRPr lang="en-US" sz="2400" dirty="0"/>
          </a:p>
        </p:txBody>
      </p:sp>
      <p:sp>
        <p:nvSpPr>
          <p:cNvPr id="11" name="TextBox 10"/>
          <p:cNvSpPr txBox="1"/>
          <p:nvPr/>
        </p:nvSpPr>
        <p:spPr>
          <a:xfrm>
            <a:off x="4495530" y="2834099"/>
            <a:ext cx="3039865" cy="461665"/>
          </a:xfrm>
          <a:prstGeom prst="rect">
            <a:avLst/>
          </a:prstGeom>
          <a:solidFill>
            <a:srgbClr val="D9D9D9"/>
          </a:solidFill>
          <a:ln>
            <a:solidFill>
              <a:schemeClr val="tx1"/>
            </a:solidFill>
          </a:ln>
        </p:spPr>
        <p:txBody>
          <a:bodyPr wrap="none" rtlCol="0">
            <a:spAutoFit/>
          </a:bodyPr>
          <a:lstStyle/>
          <a:p>
            <a:r>
              <a:rPr lang="en-US" sz="2400" dirty="0" smtClean="0"/>
              <a:t>〈Shared Variable (SV)〉</a:t>
            </a:r>
            <a:endParaRPr lang="en-US" sz="2400" dirty="0"/>
          </a:p>
        </p:txBody>
      </p:sp>
      <p:sp>
        <p:nvSpPr>
          <p:cNvPr id="12" name="TextBox 11"/>
          <p:cNvSpPr txBox="1"/>
          <p:nvPr/>
        </p:nvSpPr>
        <p:spPr>
          <a:xfrm>
            <a:off x="3744936" y="2834099"/>
            <a:ext cx="481998" cy="369332"/>
          </a:xfrm>
          <a:prstGeom prst="rect">
            <a:avLst/>
          </a:prstGeom>
          <a:noFill/>
        </p:spPr>
        <p:txBody>
          <a:bodyPr wrap="none" rtlCol="0">
            <a:spAutoFit/>
          </a:bodyPr>
          <a:lstStyle/>
          <a:p>
            <a:r>
              <a:rPr lang="en-US" dirty="0" smtClean="0"/>
              <a:t>↔</a:t>
            </a:r>
            <a:endParaRPr lang="en-US" dirty="0"/>
          </a:p>
        </p:txBody>
      </p:sp>
      <p:grpSp>
        <p:nvGrpSpPr>
          <p:cNvPr id="47" name="Group 46"/>
          <p:cNvGrpSpPr/>
          <p:nvPr/>
        </p:nvGrpSpPr>
        <p:grpSpPr>
          <a:xfrm>
            <a:off x="1429085" y="2033766"/>
            <a:ext cx="2926891" cy="800334"/>
            <a:chOff x="1373591" y="2033766"/>
            <a:chExt cx="2926891" cy="800334"/>
          </a:xfrm>
        </p:grpSpPr>
        <p:sp>
          <p:nvSpPr>
            <p:cNvPr id="10" name="Left Brace 9"/>
            <p:cNvSpPr/>
            <p:nvPr/>
          </p:nvSpPr>
          <p:spPr>
            <a:xfrm rot="5400000">
              <a:off x="2207740" y="1661282"/>
              <a:ext cx="338669" cy="2006968"/>
            </a:xfrm>
            <a:prstGeom prst="leftBrace">
              <a:avLst/>
            </a:prstGeom>
            <a:ln>
              <a:solidFill>
                <a:srgbClr val="000000"/>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14" name="TextBox 13"/>
            <p:cNvSpPr txBox="1"/>
            <p:nvPr/>
          </p:nvSpPr>
          <p:spPr>
            <a:xfrm>
              <a:off x="1591613" y="2033766"/>
              <a:ext cx="2708869" cy="461665"/>
            </a:xfrm>
            <a:prstGeom prst="rect">
              <a:avLst/>
            </a:prstGeom>
            <a:noFill/>
          </p:spPr>
          <p:txBody>
            <a:bodyPr wrap="none" rtlCol="0">
              <a:spAutoFit/>
            </a:bodyPr>
            <a:lstStyle/>
            <a:p>
              <a:r>
                <a:rPr lang="en-US" sz="2400" i="1" dirty="0" smtClean="0"/>
                <a:t>n </a:t>
              </a:r>
              <a:r>
                <a:rPr lang="en-US" sz="2400" dirty="0" smtClean="0"/>
                <a:t>bits: one per node</a:t>
              </a:r>
              <a:endParaRPr lang="en-US" sz="2400" dirty="0"/>
            </a:p>
          </p:txBody>
        </p:sp>
      </p:grpSp>
      <p:grpSp>
        <p:nvGrpSpPr>
          <p:cNvPr id="46" name="Group 45"/>
          <p:cNvGrpSpPr/>
          <p:nvPr/>
        </p:nvGrpSpPr>
        <p:grpSpPr>
          <a:xfrm>
            <a:off x="323528" y="2031231"/>
            <a:ext cx="1171715" cy="802868"/>
            <a:chOff x="373609" y="2031231"/>
            <a:chExt cx="1171715" cy="802868"/>
          </a:xfrm>
        </p:grpSpPr>
        <p:sp>
          <p:nvSpPr>
            <p:cNvPr id="13" name="TextBox 12"/>
            <p:cNvSpPr txBox="1"/>
            <p:nvPr/>
          </p:nvSpPr>
          <p:spPr>
            <a:xfrm>
              <a:off x="373609" y="2031231"/>
              <a:ext cx="1171715" cy="461665"/>
            </a:xfrm>
            <a:prstGeom prst="rect">
              <a:avLst/>
            </a:prstGeom>
            <a:noFill/>
          </p:spPr>
          <p:txBody>
            <a:bodyPr wrap="none" rtlCol="0">
              <a:spAutoFit/>
            </a:bodyPr>
            <a:lstStyle/>
            <a:p>
              <a:r>
                <a:rPr lang="en-US" sz="2400" dirty="0" smtClean="0"/>
                <a:t>dirty bit</a:t>
              </a:r>
              <a:endParaRPr lang="en-US" sz="2400" dirty="0"/>
            </a:p>
          </p:txBody>
        </p:sp>
        <p:cxnSp>
          <p:nvCxnSpPr>
            <p:cNvPr id="18" name="Straight Arrow Connector 17"/>
            <p:cNvCxnSpPr>
              <a:endCxn id="4" idx="0"/>
            </p:cNvCxnSpPr>
            <p:nvPr/>
          </p:nvCxnSpPr>
          <p:spPr>
            <a:xfrm>
              <a:off x="1207183" y="2492896"/>
              <a:ext cx="0" cy="341203"/>
            </a:xfrm>
            <a:prstGeom prst="straightConnector1">
              <a:avLst/>
            </a:prstGeom>
            <a:ln>
              <a:solidFill>
                <a:srgbClr val="000000"/>
              </a:solidFill>
              <a:tailEnd type="arrow"/>
            </a:ln>
            <a:effectLst/>
          </p:spPr>
          <p:style>
            <a:lnRef idx="2">
              <a:schemeClr val="accent1"/>
            </a:lnRef>
            <a:fillRef idx="0">
              <a:schemeClr val="accent1"/>
            </a:fillRef>
            <a:effectRef idx="1">
              <a:schemeClr val="accent1"/>
            </a:effectRef>
            <a:fontRef idx="minor">
              <a:schemeClr val="tx1"/>
            </a:fontRef>
          </p:style>
        </p:cxnSp>
      </p:grpSp>
      <p:grpSp>
        <p:nvGrpSpPr>
          <p:cNvPr id="48" name="Group 47"/>
          <p:cNvGrpSpPr/>
          <p:nvPr/>
        </p:nvGrpSpPr>
        <p:grpSpPr>
          <a:xfrm>
            <a:off x="1077336" y="4114800"/>
            <a:ext cx="6945537" cy="461665"/>
            <a:chOff x="999067" y="4114800"/>
            <a:chExt cx="6945537" cy="461665"/>
          </a:xfrm>
        </p:grpSpPr>
        <p:sp>
          <p:nvSpPr>
            <p:cNvPr id="19" name="TextBox 18"/>
            <p:cNvSpPr txBox="1"/>
            <p:nvPr/>
          </p:nvSpPr>
          <p:spPr>
            <a:xfrm>
              <a:off x="999067" y="4114800"/>
              <a:ext cx="340658" cy="461665"/>
            </a:xfrm>
            <a:prstGeom prst="rect">
              <a:avLst/>
            </a:prstGeom>
            <a:solidFill>
              <a:srgbClr val="D9D9D9"/>
            </a:solidFill>
            <a:ln>
              <a:solidFill>
                <a:schemeClr val="tx1"/>
              </a:solidFill>
            </a:ln>
          </p:spPr>
          <p:txBody>
            <a:bodyPr wrap="none" rtlCol="0">
              <a:spAutoFit/>
            </a:bodyPr>
            <a:lstStyle/>
            <a:p>
              <a:r>
                <a:rPr lang="en-US" sz="2400" dirty="0" smtClean="0"/>
                <a:t>0</a:t>
              </a:r>
              <a:endParaRPr lang="en-US" sz="2400" dirty="0"/>
            </a:p>
          </p:txBody>
        </p:sp>
        <p:sp>
          <p:nvSpPr>
            <p:cNvPr id="20" name="TextBox 19"/>
            <p:cNvSpPr txBox="1"/>
            <p:nvPr/>
          </p:nvSpPr>
          <p:spPr>
            <a:xfrm>
              <a:off x="1339725" y="4114800"/>
              <a:ext cx="340658" cy="461665"/>
            </a:xfrm>
            <a:prstGeom prst="rect">
              <a:avLst/>
            </a:prstGeom>
            <a:solidFill>
              <a:srgbClr val="D9D9D9"/>
            </a:solidFill>
            <a:ln>
              <a:solidFill>
                <a:schemeClr val="tx1"/>
              </a:solidFill>
            </a:ln>
          </p:spPr>
          <p:txBody>
            <a:bodyPr wrap="none" rtlCol="0">
              <a:spAutoFit/>
            </a:bodyPr>
            <a:lstStyle/>
            <a:p>
              <a:r>
                <a:rPr lang="en-US" sz="2400" dirty="0"/>
                <a:t>1</a:t>
              </a:r>
            </a:p>
          </p:txBody>
        </p:sp>
        <p:sp>
          <p:nvSpPr>
            <p:cNvPr id="21" name="TextBox 20"/>
            <p:cNvSpPr txBox="1"/>
            <p:nvPr/>
          </p:nvSpPr>
          <p:spPr>
            <a:xfrm>
              <a:off x="1680383" y="4114800"/>
              <a:ext cx="340658" cy="461665"/>
            </a:xfrm>
            <a:prstGeom prst="rect">
              <a:avLst/>
            </a:prstGeom>
            <a:solidFill>
              <a:srgbClr val="D9D9D9"/>
            </a:solidFill>
            <a:ln>
              <a:solidFill>
                <a:schemeClr val="tx1"/>
              </a:solidFill>
            </a:ln>
          </p:spPr>
          <p:txBody>
            <a:bodyPr wrap="none" rtlCol="0">
              <a:spAutoFit/>
            </a:bodyPr>
            <a:lstStyle/>
            <a:p>
              <a:r>
                <a:rPr lang="en-US" sz="2400" dirty="0" smtClean="0"/>
                <a:t>0</a:t>
              </a:r>
              <a:endParaRPr lang="en-US" sz="2400" dirty="0"/>
            </a:p>
          </p:txBody>
        </p:sp>
        <p:sp>
          <p:nvSpPr>
            <p:cNvPr id="22" name="TextBox 21"/>
            <p:cNvSpPr txBox="1"/>
            <p:nvPr/>
          </p:nvSpPr>
          <p:spPr>
            <a:xfrm>
              <a:off x="2019046" y="4114800"/>
              <a:ext cx="340658" cy="461665"/>
            </a:xfrm>
            <a:prstGeom prst="rect">
              <a:avLst/>
            </a:prstGeom>
            <a:solidFill>
              <a:srgbClr val="D9D9D9"/>
            </a:solidFill>
            <a:ln>
              <a:solidFill>
                <a:schemeClr val="tx1"/>
              </a:solidFill>
            </a:ln>
          </p:spPr>
          <p:txBody>
            <a:bodyPr wrap="none" rtlCol="0">
              <a:spAutoFit/>
            </a:bodyPr>
            <a:lstStyle/>
            <a:p>
              <a:r>
                <a:rPr lang="en-US" sz="2400" dirty="0" smtClean="0"/>
                <a:t>0</a:t>
              </a:r>
              <a:endParaRPr lang="en-US" sz="2400" dirty="0"/>
            </a:p>
          </p:txBody>
        </p:sp>
        <p:sp>
          <p:nvSpPr>
            <p:cNvPr id="23" name="TextBox 22"/>
            <p:cNvSpPr txBox="1"/>
            <p:nvPr/>
          </p:nvSpPr>
          <p:spPr>
            <a:xfrm>
              <a:off x="2359704" y="4114800"/>
              <a:ext cx="646331" cy="461665"/>
            </a:xfrm>
            <a:prstGeom prst="rect">
              <a:avLst/>
            </a:prstGeom>
            <a:solidFill>
              <a:srgbClr val="D9D9D9"/>
            </a:solidFill>
            <a:ln>
              <a:solidFill>
                <a:schemeClr val="tx1"/>
              </a:solidFill>
            </a:ln>
          </p:spPr>
          <p:txBody>
            <a:bodyPr wrap="none" rtlCol="0">
              <a:spAutoFit/>
            </a:bodyPr>
            <a:lstStyle/>
            <a:p>
              <a:r>
                <a:rPr lang="en-US" sz="2400" dirty="0" smtClean="0"/>
                <a:t>⋅⋅⋅</a:t>
              </a:r>
              <a:endParaRPr lang="en-US" sz="2400" dirty="0"/>
            </a:p>
          </p:txBody>
        </p:sp>
        <p:sp>
          <p:nvSpPr>
            <p:cNvPr id="24" name="TextBox 23"/>
            <p:cNvSpPr txBox="1"/>
            <p:nvPr/>
          </p:nvSpPr>
          <p:spPr>
            <a:xfrm>
              <a:off x="3006035" y="4114800"/>
              <a:ext cx="340658" cy="461665"/>
            </a:xfrm>
            <a:prstGeom prst="rect">
              <a:avLst/>
            </a:prstGeom>
            <a:solidFill>
              <a:srgbClr val="D9D9D9"/>
            </a:solidFill>
            <a:ln>
              <a:solidFill>
                <a:schemeClr val="tx1"/>
              </a:solidFill>
            </a:ln>
          </p:spPr>
          <p:txBody>
            <a:bodyPr wrap="none" rtlCol="0">
              <a:spAutoFit/>
            </a:bodyPr>
            <a:lstStyle/>
            <a:p>
              <a:r>
                <a:rPr lang="en-US" sz="2400" dirty="0" smtClean="0"/>
                <a:t>0</a:t>
              </a:r>
              <a:endParaRPr lang="en-US" sz="2400" dirty="0"/>
            </a:p>
          </p:txBody>
        </p:sp>
        <p:sp>
          <p:nvSpPr>
            <p:cNvPr id="25" name="TextBox 24"/>
            <p:cNvSpPr txBox="1"/>
            <p:nvPr/>
          </p:nvSpPr>
          <p:spPr>
            <a:xfrm>
              <a:off x="3989675" y="4114800"/>
              <a:ext cx="3954929" cy="461665"/>
            </a:xfrm>
            <a:prstGeom prst="rect">
              <a:avLst/>
            </a:prstGeom>
            <a:noFill/>
          </p:spPr>
          <p:txBody>
            <a:bodyPr wrap="none" rtlCol="0">
              <a:spAutoFit/>
            </a:bodyPr>
            <a:lstStyle/>
            <a:p>
              <a:r>
                <a:rPr lang="en-US" sz="2400" dirty="0" smtClean="0"/>
                <a:t>SV is only in its allocated node</a:t>
              </a:r>
              <a:endParaRPr lang="en-US" sz="2400" dirty="0"/>
            </a:p>
          </p:txBody>
        </p:sp>
      </p:grpSp>
      <p:grpSp>
        <p:nvGrpSpPr>
          <p:cNvPr id="49" name="Group 48"/>
          <p:cNvGrpSpPr/>
          <p:nvPr/>
        </p:nvGrpSpPr>
        <p:grpSpPr>
          <a:xfrm>
            <a:off x="1077339" y="5046118"/>
            <a:ext cx="7445671" cy="461665"/>
            <a:chOff x="999070" y="5046118"/>
            <a:chExt cx="7445671" cy="461665"/>
          </a:xfrm>
        </p:grpSpPr>
        <p:sp>
          <p:nvSpPr>
            <p:cNvPr id="26" name="TextBox 25"/>
            <p:cNvSpPr txBox="1"/>
            <p:nvPr/>
          </p:nvSpPr>
          <p:spPr>
            <a:xfrm>
              <a:off x="999070" y="5046118"/>
              <a:ext cx="340658" cy="461665"/>
            </a:xfrm>
            <a:prstGeom prst="rect">
              <a:avLst/>
            </a:prstGeom>
            <a:solidFill>
              <a:srgbClr val="D9D9D9"/>
            </a:solidFill>
            <a:ln>
              <a:solidFill>
                <a:schemeClr val="tx1"/>
              </a:solidFill>
            </a:ln>
          </p:spPr>
          <p:txBody>
            <a:bodyPr wrap="none" rtlCol="0">
              <a:spAutoFit/>
            </a:bodyPr>
            <a:lstStyle/>
            <a:p>
              <a:r>
                <a:rPr lang="en-US" sz="2400" dirty="0" smtClean="0"/>
                <a:t>1</a:t>
              </a:r>
              <a:endParaRPr lang="en-US" sz="2400" dirty="0"/>
            </a:p>
          </p:txBody>
        </p:sp>
        <p:sp>
          <p:nvSpPr>
            <p:cNvPr id="27" name="TextBox 26"/>
            <p:cNvSpPr txBox="1"/>
            <p:nvPr/>
          </p:nvSpPr>
          <p:spPr>
            <a:xfrm>
              <a:off x="1339728" y="5046118"/>
              <a:ext cx="340658" cy="461665"/>
            </a:xfrm>
            <a:prstGeom prst="rect">
              <a:avLst/>
            </a:prstGeom>
            <a:solidFill>
              <a:srgbClr val="D9D9D9"/>
            </a:solidFill>
            <a:ln>
              <a:solidFill>
                <a:schemeClr val="tx1"/>
              </a:solidFill>
            </a:ln>
          </p:spPr>
          <p:txBody>
            <a:bodyPr wrap="none" rtlCol="0">
              <a:spAutoFit/>
            </a:bodyPr>
            <a:lstStyle/>
            <a:p>
              <a:r>
                <a:rPr lang="en-US" sz="2400" dirty="0" smtClean="0"/>
                <a:t>0</a:t>
              </a:r>
              <a:endParaRPr lang="en-US" sz="2400" dirty="0"/>
            </a:p>
          </p:txBody>
        </p:sp>
        <p:sp>
          <p:nvSpPr>
            <p:cNvPr id="28" name="TextBox 27"/>
            <p:cNvSpPr txBox="1"/>
            <p:nvPr/>
          </p:nvSpPr>
          <p:spPr>
            <a:xfrm>
              <a:off x="1680386" y="5046118"/>
              <a:ext cx="340658" cy="461665"/>
            </a:xfrm>
            <a:prstGeom prst="rect">
              <a:avLst/>
            </a:prstGeom>
            <a:solidFill>
              <a:srgbClr val="D9D9D9"/>
            </a:solidFill>
            <a:ln>
              <a:solidFill>
                <a:schemeClr val="tx1"/>
              </a:solidFill>
            </a:ln>
          </p:spPr>
          <p:txBody>
            <a:bodyPr wrap="none" rtlCol="0">
              <a:spAutoFit/>
            </a:bodyPr>
            <a:lstStyle/>
            <a:p>
              <a:r>
                <a:rPr lang="en-US" sz="2400" dirty="0" smtClean="0"/>
                <a:t>0</a:t>
              </a:r>
              <a:endParaRPr lang="en-US" sz="2400" dirty="0"/>
            </a:p>
          </p:txBody>
        </p:sp>
        <p:sp>
          <p:nvSpPr>
            <p:cNvPr id="29" name="TextBox 28"/>
            <p:cNvSpPr txBox="1"/>
            <p:nvPr/>
          </p:nvSpPr>
          <p:spPr>
            <a:xfrm>
              <a:off x="2019049" y="5046118"/>
              <a:ext cx="340658" cy="461665"/>
            </a:xfrm>
            <a:prstGeom prst="rect">
              <a:avLst/>
            </a:prstGeom>
            <a:solidFill>
              <a:srgbClr val="D9D9D9"/>
            </a:solidFill>
            <a:ln>
              <a:solidFill>
                <a:schemeClr val="tx1"/>
              </a:solidFill>
            </a:ln>
          </p:spPr>
          <p:txBody>
            <a:bodyPr wrap="none" rtlCol="0">
              <a:spAutoFit/>
            </a:bodyPr>
            <a:lstStyle/>
            <a:p>
              <a:r>
                <a:rPr lang="en-US" sz="2400" dirty="0" smtClean="0"/>
                <a:t>1</a:t>
              </a:r>
              <a:endParaRPr lang="en-US" sz="2400" dirty="0"/>
            </a:p>
          </p:txBody>
        </p:sp>
        <p:sp>
          <p:nvSpPr>
            <p:cNvPr id="30" name="TextBox 29"/>
            <p:cNvSpPr txBox="1"/>
            <p:nvPr/>
          </p:nvSpPr>
          <p:spPr>
            <a:xfrm>
              <a:off x="2359707" y="5046118"/>
              <a:ext cx="646331" cy="461665"/>
            </a:xfrm>
            <a:prstGeom prst="rect">
              <a:avLst/>
            </a:prstGeom>
            <a:solidFill>
              <a:srgbClr val="D9D9D9"/>
            </a:solidFill>
            <a:ln>
              <a:solidFill>
                <a:schemeClr val="tx1"/>
              </a:solidFill>
            </a:ln>
          </p:spPr>
          <p:txBody>
            <a:bodyPr wrap="none" rtlCol="0">
              <a:spAutoFit/>
            </a:bodyPr>
            <a:lstStyle/>
            <a:p>
              <a:r>
                <a:rPr lang="en-US" sz="2400" dirty="0" smtClean="0"/>
                <a:t>⋅⋅⋅</a:t>
              </a:r>
              <a:endParaRPr lang="en-US" sz="2400" dirty="0"/>
            </a:p>
          </p:txBody>
        </p:sp>
        <p:sp>
          <p:nvSpPr>
            <p:cNvPr id="31" name="TextBox 30"/>
            <p:cNvSpPr txBox="1"/>
            <p:nvPr/>
          </p:nvSpPr>
          <p:spPr>
            <a:xfrm>
              <a:off x="3006038" y="5046118"/>
              <a:ext cx="340658" cy="461665"/>
            </a:xfrm>
            <a:prstGeom prst="rect">
              <a:avLst/>
            </a:prstGeom>
            <a:solidFill>
              <a:srgbClr val="D9D9D9"/>
            </a:solidFill>
            <a:ln>
              <a:solidFill>
                <a:schemeClr val="tx1"/>
              </a:solidFill>
            </a:ln>
          </p:spPr>
          <p:txBody>
            <a:bodyPr wrap="none" rtlCol="0">
              <a:spAutoFit/>
            </a:bodyPr>
            <a:lstStyle/>
            <a:p>
              <a:r>
                <a:rPr lang="en-US" sz="2400" dirty="0" smtClean="0"/>
                <a:t>0</a:t>
              </a:r>
              <a:endParaRPr lang="en-US" sz="2400" dirty="0"/>
            </a:p>
          </p:txBody>
        </p:sp>
        <p:sp>
          <p:nvSpPr>
            <p:cNvPr id="32" name="TextBox 31"/>
            <p:cNvSpPr txBox="1"/>
            <p:nvPr/>
          </p:nvSpPr>
          <p:spPr>
            <a:xfrm>
              <a:off x="3989675" y="5046118"/>
              <a:ext cx="4455066" cy="461665"/>
            </a:xfrm>
            <a:prstGeom prst="rect">
              <a:avLst/>
            </a:prstGeom>
            <a:noFill/>
          </p:spPr>
          <p:txBody>
            <a:bodyPr wrap="none" rtlCol="0">
              <a:spAutoFit/>
            </a:bodyPr>
            <a:lstStyle/>
            <a:p>
              <a:r>
                <a:rPr lang="en-US" sz="2400" dirty="0" smtClean="0"/>
                <a:t>Only one node can have a dirty SV</a:t>
              </a:r>
              <a:endParaRPr lang="en-US" sz="2400" dirty="0"/>
            </a:p>
          </p:txBody>
        </p:sp>
      </p:grpSp>
      <p:grpSp>
        <p:nvGrpSpPr>
          <p:cNvPr id="50" name="Group 49"/>
          <p:cNvGrpSpPr/>
          <p:nvPr/>
        </p:nvGrpSpPr>
        <p:grpSpPr>
          <a:xfrm>
            <a:off x="1077342" y="5977436"/>
            <a:ext cx="7568147" cy="461665"/>
            <a:chOff x="999073" y="5977436"/>
            <a:chExt cx="7568147" cy="461665"/>
          </a:xfrm>
        </p:grpSpPr>
        <p:sp>
          <p:nvSpPr>
            <p:cNvPr id="39" name="TextBox 38"/>
            <p:cNvSpPr txBox="1"/>
            <p:nvPr/>
          </p:nvSpPr>
          <p:spPr>
            <a:xfrm>
              <a:off x="999073" y="5977436"/>
              <a:ext cx="340658" cy="461665"/>
            </a:xfrm>
            <a:prstGeom prst="rect">
              <a:avLst/>
            </a:prstGeom>
            <a:solidFill>
              <a:srgbClr val="D9D9D9"/>
            </a:solidFill>
            <a:ln>
              <a:solidFill>
                <a:schemeClr val="tx1"/>
              </a:solidFill>
            </a:ln>
          </p:spPr>
          <p:txBody>
            <a:bodyPr wrap="none" rtlCol="0">
              <a:spAutoFit/>
            </a:bodyPr>
            <a:lstStyle/>
            <a:p>
              <a:r>
                <a:rPr lang="en-US" sz="2400" dirty="0" smtClean="0"/>
                <a:t>0</a:t>
              </a:r>
              <a:endParaRPr lang="en-US" sz="2400" dirty="0"/>
            </a:p>
          </p:txBody>
        </p:sp>
        <p:sp>
          <p:nvSpPr>
            <p:cNvPr id="40" name="TextBox 39"/>
            <p:cNvSpPr txBox="1"/>
            <p:nvPr/>
          </p:nvSpPr>
          <p:spPr>
            <a:xfrm>
              <a:off x="1339731" y="5977436"/>
              <a:ext cx="340658" cy="461665"/>
            </a:xfrm>
            <a:prstGeom prst="rect">
              <a:avLst/>
            </a:prstGeom>
            <a:solidFill>
              <a:srgbClr val="D9D9D9"/>
            </a:solidFill>
            <a:ln>
              <a:solidFill>
                <a:schemeClr val="tx1"/>
              </a:solidFill>
            </a:ln>
          </p:spPr>
          <p:txBody>
            <a:bodyPr wrap="none" rtlCol="0">
              <a:spAutoFit/>
            </a:bodyPr>
            <a:lstStyle/>
            <a:p>
              <a:r>
                <a:rPr lang="en-US" sz="2400" dirty="0" smtClean="0"/>
                <a:t>0</a:t>
              </a:r>
              <a:endParaRPr lang="en-US" sz="2400" dirty="0"/>
            </a:p>
          </p:txBody>
        </p:sp>
        <p:sp>
          <p:nvSpPr>
            <p:cNvPr id="41" name="TextBox 40"/>
            <p:cNvSpPr txBox="1"/>
            <p:nvPr/>
          </p:nvSpPr>
          <p:spPr>
            <a:xfrm>
              <a:off x="1680389" y="5977436"/>
              <a:ext cx="340658" cy="461665"/>
            </a:xfrm>
            <a:prstGeom prst="rect">
              <a:avLst/>
            </a:prstGeom>
            <a:solidFill>
              <a:srgbClr val="D9D9D9"/>
            </a:solidFill>
            <a:ln>
              <a:solidFill>
                <a:schemeClr val="tx1"/>
              </a:solidFill>
            </a:ln>
          </p:spPr>
          <p:txBody>
            <a:bodyPr wrap="none" rtlCol="0">
              <a:spAutoFit/>
            </a:bodyPr>
            <a:lstStyle/>
            <a:p>
              <a:r>
                <a:rPr lang="en-US" sz="2400" dirty="0" smtClean="0"/>
                <a:t>1</a:t>
              </a:r>
              <a:endParaRPr lang="en-US" sz="2400" dirty="0"/>
            </a:p>
          </p:txBody>
        </p:sp>
        <p:sp>
          <p:nvSpPr>
            <p:cNvPr id="42" name="TextBox 41"/>
            <p:cNvSpPr txBox="1"/>
            <p:nvPr/>
          </p:nvSpPr>
          <p:spPr>
            <a:xfrm>
              <a:off x="2019052" y="5977436"/>
              <a:ext cx="340658" cy="461665"/>
            </a:xfrm>
            <a:prstGeom prst="rect">
              <a:avLst/>
            </a:prstGeom>
            <a:solidFill>
              <a:srgbClr val="D9D9D9"/>
            </a:solidFill>
            <a:ln>
              <a:solidFill>
                <a:schemeClr val="tx1"/>
              </a:solidFill>
            </a:ln>
          </p:spPr>
          <p:txBody>
            <a:bodyPr wrap="none" rtlCol="0">
              <a:spAutoFit/>
            </a:bodyPr>
            <a:lstStyle/>
            <a:p>
              <a:r>
                <a:rPr lang="en-US" sz="2400" dirty="0" smtClean="0"/>
                <a:t>1</a:t>
              </a:r>
              <a:endParaRPr lang="en-US" sz="2400" dirty="0"/>
            </a:p>
          </p:txBody>
        </p:sp>
        <p:sp>
          <p:nvSpPr>
            <p:cNvPr id="43" name="TextBox 42"/>
            <p:cNvSpPr txBox="1"/>
            <p:nvPr/>
          </p:nvSpPr>
          <p:spPr>
            <a:xfrm>
              <a:off x="2359710" y="5977436"/>
              <a:ext cx="646331" cy="461665"/>
            </a:xfrm>
            <a:prstGeom prst="rect">
              <a:avLst/>
            </a:prstGeom>
            <a:solidFill>
              <a:srgbClr val="D9D9D9"/>
            </a:solidFill>
            <a:ln>
              <a:solidFill>
                <a:schemeClr val="tx1"/>
              </a:solidFill>
            </a:ln>
          </p:spPr>
          <p:txBody>
            <a:bodyPr wrap="none" rtlCol="0">
              <a:spAutoFit/>
            </a:bodyPr>
            <a:lstStyle/>
            <a:p>
              <a:r>
                <a:rPr lang="en-US" sz="2400" dirty="0" smtClean="0"/>
                <a:t>⋅⋅⋅</a:t>
              </a:r>
              <a:endParaRPr lang="en-US" sz="2400" dirty="0"/>
            </a:p>
          </p:txBody>
        </p:sp>
        <p:sp>
          <p:nvSpPr>
            <p:cNvPr id="44" name="TextBox 43"/>
            <p:cNvSpPr txBox="1"/>
            <p:nvPr/>
          </p:nvSpPr>
          <p:spPr>
            <a:xfrm>
              <a:off x="3006041" y="5977436"/>
              <a:ext cx="340658" cy="461665"/>
            </a:xfrm>
            <a:prstGeom prst="rect">
              <a:avLst/>
            </a:prstGeom>
            <a:solidFill>
              <a:srgbClr val="D9D9D9"/>
            </a:solidFill>
            <a:ln>
              <a:solidFill>
                <a:schemeClr val="tx1"/>
              </a:solidFill>
            </a:ln>
          </p:spPr>
          <p:txBody>
            <a:bodyPr wrap="none" rtlCol="0">
              <a:spAutoFit/>
            </a:bodyPr>
            <a:lstStyle/>
            <a:p>
              <a:r>
                <a:rPr lang="en-US" sz="2400" dirty="0" smtClean="0"/>
                <a:t>1</a:t>
              </a:r>
              <a:endParaRPr lang="en-US" sz="2400" dirty="0"/>
            </a:p>
          </p:txBody>
        </p:sp>
        <p:sp>
          <p:nvSpPr>
            <p:cNvPr id="45" name="TextBox 44"/>
            <p:cNvSpPr txBox="1"/>
            <p:nvPr/>
          </p:nvSpPr>
          <p:spPr>
            <a:xfrm>
              <a:off x="3989675" y="5977436"/>
              <a:ext cx="4577545" cy="461665"/>
            </a:xfrm>
            <a:prstGeom prst="rect">
              <a:avLst/>
            </a:prstGeom>
            <a:noFill/>
          </p:spPr>
          <p:txBody>
            <a:bodyPr wrap="none" rtlCol="0">
              <a:spAutoFit/>
            </a:bodyPr>
            <a:lstStyle/>
            <a:p>
              <a:r>
                <a:rPr lang="en-US" sz="2400" dirty="0" smtClean="0"/>
                <a:t>Multiple nodes may have clean SVs</a:t>
              </a:r>
              <a:endParaRPr lang="en-US" sz="2400" dirty="0"/>
            </a:p>
          </p:txBody>
        </p:sp>
      </p:grpSp>
      <p:sp>
        <p:nvSpPr>
          <p:cNvPr id="51" name="Rectangle 3"/>
          <p:cNvSpPr>
            <a:spLocks noGrp="1" noChangeArrowheads="1"/>
          </p:cNvSpPr>
          <p:nvPr>
            <p:ph type="title"/>
          </p:nvPr>
        </p:nvSpPr>
        <p:spPr>
          <a:xfrm>
            <a:off x="0" y="3705"/>
            <a:ext cx="8686800" cy="1143000"/>
          </a:xfrm>
        </p:spPr>
        <p:txBody>
          <a:bodyPr>
            <a:normAutofit/>
          </a:bodyPr>
          <a:lstStyle/>
          <a:p>
            <a:r>
              <a:rPr kumimoji="1" lang="en-US" dirty="0" smtClean="0">
                <a:solidFill>
                  <a:srgbClr val="000090"/>
                </a:solidFill>
              </a:rPr>
              <a:t>Directory Entries</a:t>
            </a:r>
            <a:endParaRPr kumimoji="1" lang="en-US" dirty="0">
              <a:solidFill>
                <a:srgbClr val="000090"/>
              </a:solidFill>
            </a:endParaRPr>
          </a:p>
        </p:txBody>
      </p:sp>
    </p:spTree>
    <p:extLst>
      <p:ext uri="{BB962C8B-B14F-4D97-AF65-F5344CB8AC3E}">
        <p14:creationId xmlns:p14="http://schemas.microsoft.com/office/powerpoint/2010/main" val="3115764920"/>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B9F9B84B-B900-714B-8536-1797C39898F6}" type="slidenum">
              <a:rPr lang="en-US" smtClean="0"/>
              <a:t>14</a:t>
            </a:fld>
            <a:endParaRPr lang="en-US"/>
          </a:p>
        </p:txBody>
      </p:sp>
      <p:sp>
        <p:nvSpPr>
          <p:cNvPr id="36" name="Rectangle 35"/>
          <p:cNvSpPr/>
          <p:nvPr/>
        </p:nvSpPr>
        <p:spPr>
          <a:xfrm>
            <a:off x="2532711" y="622684"/>
            <a:ext cx="1391217" cy="1800736"/>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7" name="TextBox 36"/>
          <p:cNvSpPr txBox="1"/>
          <p:nvPr/>
        </p:nvSpPr>
        <p:spPr>
          <a:xfrm>
            <a:off x="2777288" y="136586"/>
            <a:ext cx="691528" cy="369332"/>
          </a:xfrm>
          <a:prstGeom prst="rect">
            <a:avLst/>
          </a:prstGeom>
          <a:noFill/>
        </p:spPr>
        <p:txBody>
          <a:bodyPr wrap="none" rtlCol="0">
            <a:spAutoFit/>
          </a:bodyPr>
          <a:lstStyle/>
          <a:p>
            <a:r>
              <a:rPr lang="en-US" dirty="0" smtClean="0"/>
              <a:t>Node</a:t>
            </a:r>
            <a:endParaRPr lang="en-US" dirty="0"/>
          </a:p>
        </p:txBody>
      </p:sp>
      <p:sp>
        <p:nvSpPr>
          <p:cNvPr id="38" name="TextBox 37"/>
          <p:cNvSpPr txBox="1"/>
          <p:nvPr/>
        </p:nvSpPr>
        <p:spPr>
          <a:xfrm>
            <a:off x="2617559" y="1956676"/>
            <a:ext cx="421697" cy="369332"/>
          </a:xfrm>
          <a:prstGeom prst="rect">
            <a:avLst/>
          </a:prstGeom>
          <a:solidFill>
            <a:schemeClr val="bg1">
              <a:lumMod val="50000"/>
            </a:schemeClr>
          </a:solidFill>
        </p:spPr>
        <p:txBody>
          <a:bodyPr wrap="none" rtlCol="0">
            <a:spAutoFit/>
          </a:bodyPr>
          <a:lstStyle/>
          <a:p>
            <a:r>
              <a:rPr lang="en-US" dirty="0" smtClean="0"/>
              <a:t>SV</a:t>
            </a:r>
            <a:endParaRPr lang="en-US" dirty="0"/>
          </a:p>
        </p:txBody>
      </p:sp>
      <p:sp>
        <p:nvSpPr>
          <p:cNvPr id="39" name="TextBox 38"/>
          <p:cNvSpPr txBox="1"/>
          <p:nvPr/>
        </p:nvSpPr>
        <p:spPr>
          <a:xfrm>
            <a:off x="3175930" y="1951264"/>
            <a:ext cx="655010" cy="369332"/>
          </a:xfrm>
          <a:prstGeom prst="rect">
            <a:avLst/>
          </a:prstGeom>
          <a:solidFill>
            <a:srgbClr val="7F7F7F"/>
          </a:solidFill>
        </p:spPr>
        <p:txBody>
          <a:bodyPr wrap="none" rtlCol="0">
            <a:spAutoFit/>
          </a:bodyPr>
          <a:lstStyle/>
          <a:p>
            <a:r>
              <a:rPr lang="en-US" dirty="0" smtClean="0"/>
              <a:t>state</a:t>
            </a:r>
            <a:endParaRPr lang="en-US" dirty="0"/>
          </a:p>
        </p:txBody>
      </p:sp>
      <p:sp>
        <p:nvSpPr>
          <p:cNvPr id="40" name="TextBox 39"/>
          <p:cNvSpPr txBox="1"/>
          <p:nvPr/>
        </p:nvSpPr>
        <p:spPr>
          <a:xfrm>
            <a:off x="2617559" y="1110434"/>
            <a:ext cx="421697" cy="369332"/>
          </a:xfrm>
          <a:prstGeom prst="rect">
            <a:avLst/>
          </a:prstGeom>
          <a:solidFill>
            <a:schemeClr val="bg1">
              <a:lumMod val="50000"/>
            </a:schemeClr>
          </a:solidFill>
        </p:spPr>
        <p:txBody>
          <a:bodyPr wrap="none" rtlCol="0">
            <a:spAutoFit/>
          </a:bodyPr>
          <a:lstStyle/>
          <a:p>
            <a:r>
              <a:rPr lang="en-US" dirty="0" smtClean="0"/>
              <a:t>SV</a:t>
            </a:r>
            <a:endParaRPr lang="en-US" dirty="0"/>
          </a:p>
        </p:txBody>
      </p:sp>
      <p:sp>
        <p:nvSpPr>
          <p:cNvPr id="41" name="TextBox 40"/>
          <p:cNvSpPr txBox="1"/>
          <p:nvPr/>
        </p:nvSpPr>
        <p:spPr>
          <a:xfrm>
            <a:off x="3147967" y="1106608"/>
            <a:ext cx="655010" cy="369332"/>
          </a:xfrm>
          <a:prstGeom prst="rect">
            <a:avLst/>
          </a:prstGeom>
          <a:solidFill>
            <a:srgbClr val="7F7F7F"/>
          </a:solidFill>
        </p:spPr>
        <p:txBody>
          <a:bodyPr wrap="none" rtlCol="0">
            <a:spAutoFit/>
          </a:bodyPr>
          <a:lstStyle/>
          <a:p>
            <a:r>
              <a:rPr lang="en-US" dirty="0" smtClean="0"/>
              <a:t>state</a:t>
            </a:r>
            <a:endParaRPr lang="en-US" dirty="0"/>
          </a:p>
        </p:txBody>
      </p:sp>
      <p:sp>
        <p:nvSpPr>
          <p:cNvPr id="89" name="Rectangle 88"/>
          <p:cNvSpPr/>
          <p:nvPr/>
        </p:nvSpPr>
        <p:spPr>
          <a:xfrm>
            <a:off x="355278" y="656715"/>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0" name="Rectangle 89"/>
          <p:cNvSpPr/>
          <p:nvPr/>
        </p:nvSpPr>
        <p:spPr>
          <a:xfrm>
            <a:off x="575412" y="656715"/>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1" name="Rectangle 90"/>
          <p:cNvSpPr/>
          <p:nvPr/>
        </p:nvSpPr>
        <p:spPr>
          <a:xfrm>
            <a:off x="794141" y="658297"/>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2" name="Rectangle 91"/>
          <p:cNvSpPr/>
          <p:nvPr/>
        </p:nvSpPr>
        <p:spPr>
          <a:xfrm>
            <a:off x="1010165" y="658297"/>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3" name="Rectangle 92"/>
          <p:cNvSpPr/>
          <p:nvPr/>
        </p:nvSpPr>
        <p:spPr>
          <a:xfrm>
            <a:off x="1226189" y="658297"/>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4" name="Rectangle 93"/>
          <p:cNvSpPr/>
          <p:nvPr/>
        </p:nvSpPr>
        <p:spPr>
          <a:xfrm>
            <a:off x="1763688" y="656715"/>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5" name="Rectangle 94"/>
          <p:cNvSpPr/>
          <p:nvPr/>
        </p:nvSpPr>
        <p:spPr>
          <a:xfrm>
            <a:off x="1979712" y="658297"/>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6" name="Rectangle 95"/>
          <p:cNvSpPr/>
          <p:nvPr/>
        </p:nvSpPr>
        <p:spPr>
          <a:xfrm>
            <a:off x="2195736" y="658297"/>
            <a:ext cx="216024" cy="192822"/>
          </a:xfrm>
          <a:prstGeom prst="rect">
            <a:avLst/>
          </a:prstGeom>
          <a:solidFill>
            <a:srgbClr val="00009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7" name="Rectangle 96"/>
          <p:cNvSpPr/>
          <p:nvPr/>
        </p:nvSpPr>
        <p:spPr>
          <a:xfrm>
            <a:off x="355278" y="1129820"/>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8" name="Rectangle 97"/>
          <p:cNvSpPr/>
          <p:nvPr/>
        </p:nvSpPr>
        <p:spPr>
          <a:xfrm>
            <a:off x="575412" y="1129820"/>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9" name="Rectangle 98"/>
          <p:cNvSpPr/>
          <p:nvPr/>
        </p:nvSpPr>
        <p:spPr>
          <a:xfrm>
            <a:off x="794141" y="1131402"/>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0" name="Rectangle 99"/>
          <p:cNvSpPr/>
          <p:nvPr/>
        </p:nvSpPr>
        <p:spPr>
          <a:xfrm>
            <a:off x="1010165" y="1131402"/>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1" name="Rectangle 100"/>
          <p:cNvSpPr/>
          <p:nvPr/>
        </p:nvSpPr>
        <p:spPr>
          <a:xfrm>
            <a:off x="1226189" y="1131402"/>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2" name="Rectangle 101"/>
          <p:cNvSpPr/>
          <p:nvPr/>
        </p:nvSpPr>
        <p:spPr>
          <a:xfrm>
            <a:off x="1763688" y="1129820"/>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3" name="Rectangle 102"/>
          <p:cNvSpPr/>
          <p:nvPr/>
        </p:nvSpPr>
        <p:spPr>
          <a:xfrm>
            <a:off x="1979712" y="1131402"/>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4" name="Rectangle 103"/>
          <p:cNvSpPr/>
          <p:nvPr/>
        </p:nvSpPr>
        <p:spPr>
          <a:xfrm>
            <a:off x="2195736" y="1131402"/>
            <a:ext cx="216024" cy="192822"/>
          </a:xfrm>
          <a:prstGeom prst="rect">
            <a:avLst/>
          </a:prstGeom>
          <a:solidFill>
            <a:srgbClr val="00009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788526506"/>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7"/>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8"/>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97"/>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98"/>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99"/>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00"/>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01"/>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02"/>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03"/>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104"/>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9"/>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40"/>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41"/>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89"/>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90"/>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91"/>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92"/>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93"/>
                                        </p:tgtEl>
                                        <p:attrNameLst>
                                          <p:attrName>style.visibility</p:attrName>
                                        </p:attrNameLst>
                                      </p:cBhvr>
                                      <p:to>
                                        <p:strVal val="visible"/>
                                      </p:to>
                                    </p:set>
                                  </p:childTnLst>
                                </p:cTn>
                              </p:par>
                              <p:par>
                                <p:cTn id="51" presetID="1" presetClass="entr" presetSubtype="0" fill="hold" grpId="0" nodeType="withEffect">
                                  <p:stCondLst>
                                    <p:cond delay="0"/>
                                  </p:stCondLst>
                                  <p:childTnLst>
                                    <p:set>
                                      <p:cBhvr>
                                        <p:cTn id="52" dur="1" fill="hold">
                                          <p:stCondLst>
                                            <p:cond delay="0"/>
                                          </p:stCondLst>
                                        </p:cTn>
                                        <p:tgtEl>
                                          <p:spTgt spid="94"/>
                                        </p:tgtEl>
                                        <p:attrNameLst>
                                          <p:attrName>style.visibility</p:attrName>
                                        </p:attrNameLst>
                                      </p:cBhvr>
                                      <p:to>
                                        <p:strVal val="visible"/>
                                      </p:to>
                                    </p:set>
                                  </p:childTnLst>
                                </p:cTn>
                              </p:par>
                              <p:par>
                                <p:cTn id="53" presetID="1" presetClass="entr" presetSubtype="0" fill="hold" grpId="0" nodeType="withEffect">
                                  <p:stCondLst>
                                    <p:cond delay="0"/>
                                  </p:stCondLst>
                                  <p:childTnLst>
                                    <p:set>
                                      <p:cBhvr>
                                        <p:cTn id="54" dur="1" fill="hold">
                                          <p:stCondLst>
                                            <p:cond delay="0"/>
                                          </p:stCondLst>
                                        </p:cTn>
                                        <p:tgtEl>
                                          <p:spTgt spid="95"/>
                                        </p:tgtEl>
                                        <p:attrNameLst>
                                          <p:attrName>style.visibility</p:attrName>
                                        </p:attrNameLst>
                                      </p:cBhvr>
                                      <p:to>
                                        <p:strVal val="visible"/>
                                      </p:to>
                                    </p:set>
                                  </p:childTnLst>
                                </p:cTn>
                              </p:par>
                              <p:par>
                                <p:cTn id="55" presetID="1" presetClass="entr" presetSubtype="0" fill="hold" grpId="0" nodeType="withEffect">
                                  <p:stCondLst>
                                    <p:cond delay="0"/>
                                  </p:stCondLst>
                                  <p:childTnLst>
                                    <p:set>
                                      <p:cBhvr>
                                        <p:cTn id="56" dur="1" fill="hold">
                                          <p:stCondLst>
                                            <p:cond delay="0"/>
                                          </p:stCondLst>
                                        </p:cTn>
                                        <p:tgtEl>
                                          <p:spTgt spid="9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 grpId="0" animBg="1"/>
      <p:bldP spid="37" grpId="0"/>
      <p:bldP spid="38" grpId="0" animBg="1"/>
      <p:bldP spid="39" grpId="0" animBg="1"/>
      <p:bldP spid="40" grpId="0" animBg="1"/>
      <p:bldP spid="41" grpId="0" animBg="1"/>
      <p:bldP spid="89" grpId="0" animBg="1"/>
      <p:bldP spid="90" grpId="0" animBg="1"/>
      <p:bldP spid="91" grpId="0" animBg="1"/>
      <p:bldP spid="92" grpId="0" animBg="1"/>
      <p:bldP spid="93" grpId="0" animBg="1"/>
      <p:bldP spid="94" grpId="0" animBg="1"/>
      <p:bldP spid="95" grpId="0" animBg="1"/>
      <p:bldP spid="96" grpId="0" animBg="1"/>
      <p:bldP spid="97" grpId="0" animBg="1"/>
      <p:bldP spid="98" grpId="0" animBg="1"/>
      <p:bldP spid="99" grpId="0" animBg="1"/>
      <p:bldP spid="100" grpId="0" animBg="1"/>
      <p:bldP spid="101" grpId="0" animBg="1"/>
      <p:bldP spid="102" grpId="0" animBg="1"/>
      <p:bldP spid="103" grpId="0" animBg="1"/>
      <p:bldP spid="104"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B9F9B84B-B900-714B-8536-1797C39898F6}" type="slidenum">
              <a:rPr lang="en-US" smtClean="0"/>
              <a:t>15</a:t>
            </a:fld>
            <a:endParaRPr lang="en-US"/>
          </a:p>
        </p:txBody>
      </p:sp>
      <p:sp>
        <p:nvSpPr>
          <p:cNvPr id="6" name="Rectangle 5"/>
          <p:cNvSpPr/>
          <p:nvPr/>
        </p:nvSpPr>
        <p:spPr>
          <a:xfrm>
            <a:off x="5508104" y="618858"/>
            <a:ext cx="1391217" cy="1800736"/>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 name="TextBox 6"/>
          <p:cNvSpPr txBox="1"/>
          <p:nvPr/>
        </p:nvSpPr>
        <p:spPr>
          <a:xfrm>
            <a:off x="5873632" y="132760"/>
            <a:ext cx="691528" cy="369332"/>
          </a:xfrm>
          <a:prstGeom prst="rect">
            <a:avLst/>
          </a:prstGeom>
          <a:noFill/>
        </p:spPr>
        <p:txBody>
          <a:bodyPr wrap="none" rtlCol="0">
            <a:spAutoFit/>
          </a:bodyPr>
          <a:lstStyle/>
          <a:p>
            <a:r>
              <a:rPr lang="en-US" dirty="0" smtClean="0"/>
              <a:t>Node</a:t>
            </a:r>
            <a:endParaRPr lang="en-US" dirty="0"/>
          </a:p>
        </p:txBody>
      </p:sp>
      <p:sp>
        <p:nvSpPr>
          <p:cNvPr id="8" name="TextBox 7"/>
          <p:cNvSpPr txBox="1"/>
          <p:nvPr/>
        </p:nvSpPr>
        <p:spPr>
          <a:xfrm>
            <a:off x="5592952" y="1952850"/>
            <a:ext cx="421697" cy="369332"/>
          </a:xfrm>
          <a:prstGeom prst="rect">
            <a:avLst/>
          </a:prstGeom>
          <a:solidFill>
            <a:schemeClr val="bg1">
              <a:lumMod val="50000"/>
            </a:schemeClr>
          </a:solidFill>
        </p:spPr>
        <p:txBody>
          <a:bodyPr wrap="none" rtlCol="0">
            <a:spAutoFit/>
          </a:bodyPr>
          <a:lstStyle/>
          <a:p>
            <a:r>
              <a:rPr lang="en-US" dirty="0" smtClean="0"/>
              <a:t>SV</a:t>
            </a:r>
            <a:endParaRPr lang="en-US" dirty="0"/>
          </a:p>
        </p:txBody>
      </p:sp>
      <p:sp>
        <p:nvSpPr>
          <p:cNvPr id="9" name="TextBox 8"/>
          <p:cNvSpPr txBox="1"/>
          <p:nvPr/>
        </p:nvSpPr>
        <p:spPr>
          <a:xfrm>
            <a:off x="6151323" y="1949678"/>
            <a:ext cx="655010" cy="369332"/>
          </a:xfrm>
          <a:prstGeom prst="rect">
            <a:avLst/>
          </a:prstGeom>
          <a:solidFill>
            <a:srgbClr val="7F7F7F"/>
          </a:solidFill>
        </p:spPr>
        <p:txBody>
          <a:bodyPr wrap="none" rtlCol="0">
            <a:spAutoFit/>
          </a:bodyPr>
          <a:lstStyle/>
          <a:p>
            <a:r>
              <a:rPr lang="en-US" dirty="0" smtClean="0"/>
              <a:t>state</a:t>
            </a:r>
            <a:endParaRPr lang="en-US" dirty="0"/>
          </a:p>
        </p:txBody>
      </p:sp>
      <p:sp>
        <p:nvSpPr>
          <p:cNvPr id="10" name="Rectangle 9"/>
          <p:cNvSpPr/>
          <p:nvPr/>
        </p:nvSpPr>
        <p:spPr>
          <a:xfrm>
            <a:off x="7052022" y="753126"/>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7272156" y="753126"/>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7490885" y="754708"/>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Rectangle 12"/>
          <p:cNvSpPr/>
          <p:nvPr/>
        </p:nvSpPr>
        <p:spPr>
          <a:xfrm>
            <a:off x="7706909" y="754708"/>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7922933" y="754708"/>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Rectangle 14"/>
          <p:cNvSpPr/>
          <p:nvPr/>
        </p:nvSpPr>
        <p:spPr>
          <a:xfrm>
            <a:off x="8460432" y="753126"/>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6" name="Rectangle 15"/>
          <p:cNvSpPr/>
          <p:nvPr/>
        </p:nvSpPr>
        <p:spPr>
          <a:xfrm>
            <a:off x="8676456" y="754708"/>
            <a:ext cx="216024" cy="192822"/>
          </a:xfrm>
          <a:prstGeom prst="rect">
            <a:avLst/>
          </a:prstGeom>
          <a:solidFill>
            <a:srgbClr val="BFBFBF"/>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7" name="Rectangle 16"/>
          <p:cNvSpPr/>
          <p:nvPr/>
        </p:nvSpPr>
        <p:spPr>
          <a:xfrm>
            <a:off x="8892480" y="754708"/>
            <a:ext cx="216024" cy="192822"/>
          </a:xfrm>
          <a:prstGeom prst="rect">
            <a:avLst/>
          </a:prstGeom>
          <a:solidFill>
            <a:srgbClr val="00009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9" name="TextBox 18"/>
          <p:cNvSpPr txBox="1"/>
          <p:nvPr/>
        </p:nvSpPr>
        <p:spPr>
          <a:xfrm>
            <a:off x="5592952" y="1106608"/>
            <a:ext cx="421697" cy="369332"/>
          </a:xfrm>
          <a:prstGeom prst="rect">
            <a:avLst/>
          </a:prstGeom>
          <a:solidFill>
            <a:schemeClr val="bg1">
              <a:lumMod val="50000"/>
            </a:schemeClr>
          </a:solidFill>
        </p:spPr>
        <p:txBody>
          <a:bodyPr wrap="none" rtlCol="0">
            <a:spAutoFit/>
          </a:bodyPr>
          <a:lstStyle/>
          <a:p>
            <a:r>
              <a:rPr lang="en-US" dirty="0" smtClean="0"/>
              <a:t>SV</a:t>
            </a:r>
            <a:endParaRPr lang="en-US" dirty="0"/>
          </a:p>
        </p:txBody>
      </p:sp>
      <p:sp>
        <p:nvSpPr>
          <p:cNvPr id="20" name="TextBox 19"/>
          <p:cNvSpPr txBox="1"/>
          <p:nvPr/>
        </p:nvSpPr>
        <p:spPr>
          <a:xfrm>
            <a:off x="6151323" y="1106608"/>
            <a:ext cx="655010" cy="369332"/>
          </a:xfrm>
          <a:prstGeom prst="rect">
            <a:avLst/>
          </a:prstGeom>
          <a:solidFill>
            <a:srgbClr val="7F7F7F"/>
          </a:solidFill>
        </p:spPr>
        <p:txBody>
          <a:bodyPr wrap="none" rtlCol="0">
            <a:spAutoFit/>
          </a:bodyPr>
          <a:lstStyle/>
          <a:p>
            <a:r>
              <a:rPr lang="en-US" dirty="0" smtClean="0"/>
              <a:t>state</a:t>
            </a:r>
            <a:endParaRPr lang="en-US" dirty="0"/>
          </a:p>
        </p:txBody>
      </p:sp>
      <p:sp>
        <p:nvSpPr>
          <p:cNvPr id="21" name="Rectangle 20"/>
          <p:cNvSpPr/>
          <p:nvPr/>
        </p:nvSpPr>
        <p:spPr>
          <a:xfrm>
            <a:off x="7052022" y="1226231"/>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2" name="Rectangle 21"/>
          <p:cNvSpPr/>
          <p:nvPr/>
        </p:nvSpPr>
        <p:spPr>
          <a:xfrm>
            <a:off x="7272156" y="1226231"/>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3" name="Rectangle 22"/>
          <p:cNvSpPr/>
          <p:nvPr/>
        </p:nvSpPr>
        <p:spPr>
          <a:xfrm>
            <a:off x="7490885" y="1227813"/>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4" name="Rectangle 23"/>
          <p:cNvSpPr/>
          <p:nvPr/>
        </p:nvSpPr>
        <p:spPr>
          <a:xfrm>
            <a:off x="7706909" y="1227813"/>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5" name="Rectangle 24"/>
          <p:cNvSpPr/>
          <p:nvPr/>
        </p:nvSpPr>
        <p:spPr>
          <a:xfrm>
            <a:off x="7922933" y="1227813"/>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6" name="Rectangle 25"/>
          <p:cNvSpPr/>
          <p:nvPr/>
        </p:nvSpPr>
        <p:spPr>
          <a:xfrm>
            <a:off x="8460432" y="1226231"/>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7" name="Rectangle 26"/>
          <p:cNvSpPr/>
          <p:nvPr/>
        </p:nvSpPr>
        <p:spPr>
          <a:xfrm>
            <a:off x="8676456" y="1227813"/>
            <a:ext cx="216024" cy="192822"/>
          </a:xfrm>
          <a:prstGeom prst="rect">
            <a:avLst/>
          </a:prstGeom>
          <a:solidFill>
            <a:srgbClr val="BFBFBF"/>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8" name="Rectangle 27"/>
          <p:cNvSpPr/>
          <p:nvPr/>
        </p:nvSpPr>
        <p:spPr>
          <a:xfrm>
            <a:off x="8892480" y="1227813"/>
            <a:ext cx="216024" cy="192822"/>
          </a:xfrm>
          <a:prstGeom prst="rect">
            <a:avLst/>
          </a:prstGeom>
          <a:solidFill>
            <a:srgbClr val="00009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30" name="Straight Connector 29"/>
          <p:cNvCxnSpPr>
            <a:stCxn id="6" idx="2"/>
          </p:cNvCxnSpPr>
          <p:nvPr/>
        </p:nvCxnSpPr>
        <p:spPr>
          <a:xfrm>
            <a:off x="6203713" y="2419594"/>
            <a:ext cx="0" cy="649738"/>
          </a:xfrm>
          <a:prstGeom prst="line">
            <a:avLst/>
          </a:prstGeom>
          <a:ln>
            <a:solidFill>
              <a:srgbClr val="000000"/>
            </a:solidFill>
          </a:ln>
          <a:effectLst/>
        </p:spPr>
        <p:style>
          <a:lnRef idx="2">
            <a:schemeClr val="accent1"/>
          </a:lnRef>
          <a:fillRef idx="0">
            <a:schemeClr val="accent1"/>
          </a:fillRef>
          <a:effectRef idx="1">
            <a:schemeClr val="accent1"/>
          </a:effectRef>
          <a:fontRef idx="minor">
            <a:schemeClr val="tx1"/>
          </a:fontRef>
        </p:style>
      </p:cxnSp>
      <p:sp>
        <p:nvSpPr>
          <p:cNvPr id="33" name="Rectangle 32"/>
          <p:cNvSpPr/>
          <p:nvPr/>
        </p:nvSpPr>
        <p:spPr>
          <a:xfrm>
            <a:off x="1763688" y="3069332"/>
            <a:ext cx="5943221" cy="508000"/>
          </a:xfrm>
          <a:prstGeom prst="rect">
            <a:avLst/>
          </a:prstGeom>
          <a:solidFill>
            <a:schemeClr val="bg1">
              <a:lumMod val="50000"/>
            </a:schemeClr>
          </a:solidFill>
          <a:ln>
            <a:solidFill>
              <a:schemeClr val="tx1"/>
            </a:solidFill>
          </a:ln>
          <a:effectLst/>
        </p:spPr>
        <p:style>
          <a:lnRef idx="1">
            <a:schemeClr val="accent3"/>
          </a:lnRef>
          <a:fillRef idx="2">
            <a:schemeClr val="accent3"/>
          </a:fillRef>
          <a:effectRef idx="1">
            <a:schemeClr val="accent3"/>
          </a:effectRef>
          <a:fontRef idx="minor">
            <a:schemeClr val="dk1"/>
          </a:fontRef>
        </p:style>
        <p:txBody>
          <a:bodyPr rtlCol="0" anchor="ctr"/>
          <a:lstStyle/>
          <a:p>
            <a:pPr algn="ctr"/>
            <a:r>
              <a:rPr lang="en-US" sz="3200" dirty="0" smtClean="0">
                <a:solidFill>
                  <a:schemeClr val="tx1"/>
                </a:solidFill>
              </a:rPr>
              <a:t>Network</a:t>
            </a:r>
            <a:endParaRPr lang="en-US" sz="3200" dirty="0">
              <a:solidFill>
                <a:schemeClr val="tx1"/>
              </a:solidFill>
            </a:endParaRPr>
          </a:p>
        </p:txBody>
      </p:sp>
      <p:sp>
        <p:nvSpPr>
          <p:cNvPr id="36" name="Rectangle 35"/>
          <p:cNvSpPr/>
          <p:nvPr/>
        </p:nvSpPr>
        <p:spPr>
          <a:xfrm>
            <a:off x="2532711" y="622684"/>
            <a:ext cx="1391217" cy="1800736"/>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7" name="TextBox 36"/>
          <p:cNvSpPr txBox="1"/>
          <p:nvPr/>
        </p:nvSpPr>
        <p:spPr>
          <a:xfrm>
            <a:off x="2777288" y="136586"/>
            <a:ext cx="691528" cy="369332"/>
          </a:xfrm>
          <a:prstGeom prst="rect">
            <a:avLst/>
          </a:prstGeom>
          <a:noFill/>
        </p:spPr>
        <p:txBody>
          <a:bodyPr wrap="none" rtlCol="0">
            <a:spAutoFit/>
          </a:bodyPr>
          <a:lstStyle/>
          <a:p>
            <a:r>
              <a:rPr lang="en-US" dirty="0" smtClean="0"/>
              <a:t>Node</a:t>
            </a:r>
            <a:endParaRPr lang="en-US" dirty="0"/>
          </a:p>
        </p:txBody>
      </p:sp>
      <p:sp>
        <p:nvSpPr>
          <p:cNvPr id="38" name="TextBox 37"/>
          <p:cNvSpPr txBox="1"/>
          <p:nvPr/>
        </p:nvSpPr>
        <p:spPr>
          <a:xfrm>
            <a:off x="2617559" y="1956676"/>
            <a:ext cx="421697" cy="369332"/>
          </a:xfrm>
          <a:prstGeom prst="rect">
            <a:avLst/>
          </a:prstGeom>
          <a:solidFill>
            <a:schemeClr val="bg1">
              <a:lumMod val="50000"/>
            </a:schemeClr>
          </a:solidFill>
        </p:spPr>
        <p:txBody>
          <a:bodyPr wrap="none" rtlCol="0">
            <a:spAutoFit/>
          </a:bodyPr>
          <a:lstStyle/>
          <a:p>
            <a:r>
              <a:rPr lang="en-US" dirty="0" smtClean="0"/>
              <a:t>SV</a:t>
            </a:r>
            <a:endParaRPr lang="en-US" dirty="0"/>
          </a:p>
        </p:txBody>
      </p:sp>
      <p:sp>
        <p:nvSpPr>
          <p:cNvPr id="39" name="TextBox 38"/>
          <p:cNvSpPr txBox="1"/>
          <p:nvPr/>
        </p:nvSpPr>
        <p:spPr>
          <a:xfrm>
            <a:off x="3175930" y="1951264"/>
            <a:ext cx="655010" cy="369332"/>
          </a:xfrm>
          <a:prstGeom prst="rect">
            <a:avLst/>
          </a:prstGeom>
          <a:solidFill>
            <a:srgbClr val="7F7F7F"/>
          </a:solidFill>
        </p:spPr>
        <p:txBody>
          <a:bodyPr wrap="none" rtlCol="0">
            <a:spAutoFit/>
          </a:bodyPr>
          <a:lstStyle/>
          <a:p>
            <a:r>
              <a:rPr lang="en-US" dirty="0" smtClean="0"/>
              <a:t>state</a:t>
            </a:r>
            <a:endParaRPr lang="en-US" dirty="0"/>
          </a:p>
        </p:txBody>
      </p:sp>
      <p:sp>
        <p:nvSpPr>
          <p:cNvPr id="40" name="TextBox 39"/>
          <p:cNvSpPr txBox="1"/>
          <p:nvPr/>
        </p:nvSpPr>
        <p:spPr>
          <a:xfrm>
            <a:off x="2617559" y="1110434"/>
            <a:ext cx="421697" cy="369332"/>
          </a:xfrm>
          <a:prstGeom prst="rect">
            <a:avLst/>
          </a:prstGeom>
          <a:solidFill>
            <a:schemeClr val="bg1">
              <a:lumMod val="50000"/>
            </a:schemeClr>
          </a:solidFill>
        </p:spPr>
        <p:txBody>
          <a:bodyPr wrap="none" rtlCol="0">
            <a:spAutoFit/>
          </a:bodyPr>
          <a:lstStyle/>
          <a:p>
            <a:r>
              <a:rPr lang="en-US" dirty="0" smtClean="0"/>
              <a:t>SV</a:t>
            </a:r>
            <a:endParaRPr lang="en-US" dirty="0"/>
          </a:p>
        </p:txBody>
      </p:sp>
      <p:sp>
        <p:nvSpPr>
          <p:cNvPr id="41" name="TextBox 40"/>
          <p:cNvSpPr txBox="1"/>
          <p:nvPr/>
        </p:nvSpPr>
        <p:spPr>
          <a:xfrm>
            <a:off x="3147967" y="1106608"/>
            <a:ext cx="655010" cy="369332"/>
          </a:xfrm>
          <a:prstGeom prst="rect">
            <a:avLst/>
          </a:prstGeom>
          <a:solidFill>
            <a:srgbClr val="7F7F7F"/>
          </a:solidFill>
        </p:spPr>
        <p:txBody>
          <a:bodyPr wrap="none" rtlCol="0">
            <a:spAutoFit/>
          </a:bodyPr>
          <a:lstStyle/>
          <a:p>
            <a:r>
              <a:rPr lang="en-US" dirty="0" smtClean="0"/>
              <a:t>state</a:t>
            </a:r>
            <a:endParaRPr lang="en-US" dirty="0"/>
          </a:p>
        </p:txBody>
      </p:sp>
      <p:cxnSp>
        <p:nvCxnSpPr>
          <p:cNvPr id="42" name="Straight Connector 41"/>
          <p:cNvCxnSpPr>
            <a:stCxn id="36" idx="2"/>
          </p:cNvCxnSpPr>
          <p:nvPr/>
        </p:nvCxnSpPr>
        <p:spPr>
          <a:xfrm>
            <a:off x="3228320" y="2423420"/>
            <a:ext cx="0" cy="649738"/>
          </a:xfrm>
          <a:prstGeom prst="line">
            <a:avLst/>
          </a:prstGeom>
          <a:ln>
            <a:solidFill>
              <a:srgbClr val="000000"/>
            </a:solidFill>
          </a:ln>
          <a:effectLst/>
        </p:spPr>
        <p:style>
          <a:lnRef idx="2">
            <a:schemeClr val="accent1"/>
          </a:lnRef>
          <a:fillRef idx="0">
            <a:schemeClr val="accent1"/>
          </a:fillRef>
          <a:effectRef idx="1">
            <a:schemeClr val="accent1"/>
          </a:effectRef>
          <a:fontRef idx="minor">
            <a:schemeClr val="tx1"/>
          </a:fontRef>
        </p:style>
      </p:cxnSp>
      <p:sp>
        <p:nvSpPr>
          <p:cNvPr id="43" name="Rectangle 42"/>
          <p:cNvSpPr/>
          <p:nvPr/>
        </p:nvSpPr>
        <p:spPr>
          <a:xfrm>
            <a:off x="5415366" y="4221088"/>
            <a:ext cx="1414282" cy="1800736"/>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4" name="TextBox 43"/>
          <p:cNvSpPr txBox="1"/>
          <p:nvPr/>
        </p:nvSpPr>
        <p:spPr>
          <a:xfrm>
            <a:off x="5759174" y="6171684"/>
            <a:ext cx="691528" cy="369332"/>
          </a:xfrm>
          <a:prstGeom prst="rect">
            <a:avLst/>
          </a:prstGeom>
          <a:noFill/>
        </p:spPr>
        <p:txBody>
          <a:bodyPr wrap="none" rtlCol="0">
            <a:spAutoFit/>
          </a:bodyPr>
          <a:lstStyle/>
          <a:p>
            <a:r>
              <a:rPr lang="en-US" dirty="0" smtClean="0"/>
              <a:t>Node</a:t>
            </a:r>
            <a:endParaRPr lang="en-US" dirty="0"/>
          </a:p>
        </p:txBody>
      </p:sp>
      <p:sp>
        <p:nvSpPr>
          <p:cNvPr id="45" name="TextBox 44"/>
          <p:cNvSpPr txBox="1"/>
          <p:nvPr/>
        </p:nvSpPr>
        <p:spPr>
          <a:xfrm>
            <a:off x="5520944" y="5555080"/>
            <a:ext cx="421697" cy="369332"/>
          </a:xfrm>
          <a:prstGeom prst="rect">
            <a:avLst/>
          </a:prstGeom>
          <a:solidFill>
            <a:schemeClr val="bg1">
              <a:lumMod val="50000"/>
            </a:schemeClr>
          </a:solidFill>
        </p:spPr>
        <p:txBody>
          <a:bodyPr wrap="none" rtlCol="0">
            <a:spAutoFit/>
          </a:bodyPr>
          <a:lstStyle/>
          <a:p>
            <a:r>
              <a:rPr lang="en-US" dirty="0" smtClean="0"/>
              <a:t>SV</a:t>
            </a:r>
            <a:endParaRPr lang="en-US" dirty="0"/>
          </a:p>
        </p:txBody>
      </p:sp>
      <p:sp>
        <p:nvSpPr>
          <p:cNvPr id="46" name="TextBox 45"/>
          <p:cNvSpPr txBox="1"/>
          <p:nvPr/>
        </p:nvSpPr>
        <p:spPr>
          <a:xfrm>
            <a:off x="6079315" y="5544400"/>
            <a:ext cx="655010" cy="369332"/>
          </a:xfrm>
          <a:prstGeom prst="rect">
            <a:avLst/>
          </a:prstGeom>
          <a:solidFill>
            <a:srgbClr val="7F7F7F"/>
          </a:solidFill>
        </p:spPr>
        <p:txBody>
          <a:bodyPr wrap="none" rtlCol="0">
            <a:spAutoFit/>
          </a:bodyPr>
          <a:lstStyle/>
          <a:p>
            <a:r>
              <a:rPr lang="en-US" dirty="0" smtClean="0"/>
              <a:t>state</a:t>
            </a:r>
            <a:endParaRPr lang="en-US" dirty="0"/>
          </a:p>
        </p:txBody>
      </p:sp>
      <p:sp>
        <p:nvSpPr>
          <p:cNvPr id="47" name="TextBox 46"/>
          <p:cNvSpPr txBox="1"/>
          <p:nvPr/>
        </p:nvSpPr>
        <p:spPr>
          <a:xfrm>
            <a:off x="5520944" y="4708838"/>
            <a:ext cx="421697" cy="369332"/>
          </a:xfrm>
          <a:prstGeom prst="rect">
            <a:avLst/>
          </a:prstGeom>
          <a:solidFill>
            <a:schemeClr val="bg1">
              <a:lumMod val="50000"/>
            </a:schemeClr>
          </a:solidFill>
        </p:spPr>
        <p:txBody>
          <a:bodyPr wrap="none" rtlCol="0">
            <a:spAutoFit/>
          </a:bodyPr>
          <a:lstStyle/>
          <a:p>
            <a:r>
              <a:rPr lang="en-US" dirty="0" smtClean="0"/>
              <a:t>SV</a:t>
            </a:r>
            <a:endParaRPr lang="en-US" dirty="0"/>
          </a:p>
        </p:txBody>
      </p:sp>
      <p:sp>
        <p:nvSpPr>
          <p:cNvPr id="48" name="TextBox 47"/>
          <p:cNvSpPr txBox="1"/>
          <p:nvPr/>
        </p:nvSpPr>
        <p:spPr>
          <a:xfrm>
            <a:off x="6079315" y="4708838"/>
            <a:ext cx="655010" cy="369332"/>
          </a:xfrm>
          <a:prstGeom prst="rect">
            <a:avLst/>
          </a:prstGeom>
          <a:solidFill>
            <a:srgbClr val="7F7F7F"/>
          </a:solidFill>
        </p:spPr>
        <p:txBody>
          <a:bodyPr wrap="none" rtlCol="0">
            <a:spAutoFit/>
          </a:bodyPr>
          <a:lstStyle/>
          <a:p>
            <a:r>
              <a:rPr lang="en-US" dirty="0" smtClean="0"/>
              <a:t>state</a:t>
            </a:r>
            <a:endParaRPr lang="en-US" dirty="0"/>
          </a:p>
        </p:txBody>
      </p:sp>
      <p:cxnSp>
        <p:nvCxnSpPr>
          <p:cNvPr id="49" name="Straight Connector 48"/>
          <p:cNvCxnSpPr/>
          <p:nvPr/>
        </p:nvCxnSpPr>
        <p:spPr>
          <a:xfrm>
            <a:off x="6032930" y="3577332"/>
            <a:ext cx="0" cy="649738"/>
          </a:xfrm>
          <a:prstGeom prst="line">
            <a:avLst/>
          </a:prstGeom>
          <a:ln>
            <a:solidFill>
              <a:srgbClr val="000000"/>
            </a:solidFill>
          </a:ln>
          <a:effectLst/>
        </p:spPr>
        <p:style>
          <a:lnRef idx="2">
            <a:schemeClr val="accent1"/>
          </a:lnRef>
          <a:fillRef idx="0">
            <a:schemeClr val="accent1"/>
          </a:fillRef>
          <a:effectRef idx="1">
            <a:schemeClr val="accent1"/>
          </a:effectRef>
          <a:fontRef idx="minor">
            <a:schemeClr val="tx1"/>
          </a:fontRef>
        </p:style>
      </p:cxnSp>
      <p:sp>
        <p:nvSpPr>
          <p:cNvPr id="50" name="Rectangle 49"/>
          <p:cNvSpPr/>
          <p:nvPr/>
        </p:nvSpPr>
        <p:spPr>
          <a:xfrm>
            <a:off x="6980014" y="5260729"/>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1" name="Rectangle 50"/>
          <p:cNvSpPr/>
          <p:nvPr/>
        </p:nvSpPr>
        <p:spPr>
          <a:xfrm>
            <a:off x="7200148" y="5260729"/>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2" name="Rectangle 51"/>
          <p:cNvSpPr/>
          <p:nvPr/>
        </p:nvSpPr>
        <p:spPr>
          <a:xfrm>
            <a:off x="7418877" y="5262311"/>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3" name="Rectangle 52"/>
          <p:cNvSpPr/>
          <p:nvPr/>
        </p:nvSpPr>
        <p:spPr>
          <a:xfrm>
            <a:off x="7634901" y="5262311"/>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4" name="Rectangle 53"/>
          <p:cNvSpPr/>
          <p:nvPr/>
        </p:nvSpPr>
        <p:spPr>
          <a:xfrm>
            <a:off x="7850925" y="5262311"/>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5" name="Rectangle 54"/>
          <p:cNvSpPr/>
          <p:nvPr/>
        </p:nvSpPr>
        <p:spPr>
          <a:xfrm>
            <a:off x="8388424" y="5260729"/>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6" name="Rectangle 55"/>
          <p:cNvSpPr/>
          <p:nvPr/>
        </p:nvSpPr>
        <p:spPr>
          <a:xfrm>
            <a:off x="8604448" y="5262311"/>
            <a:ext cx="216024" cy="192822"/>
          </a:xfrm>
          <a:prstGeom prst="rect">
            <a:avLst/>
          </a:prstGeom>
          <a:solidFill>
            <a:srgbClr val="BFBFBF"/>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7" name="Rectangle 56"/>
          <p:cNvSpPr/>
          <p:nvPr/>
        </p:nvSpPr>
        <p:spPr>
          <a:xfrm>
            <a:off x="8820472" y="5262311"/>
            <a:ext cx="216024" cy="192822"/>
          </a:xfrm>
          <a:prstGeom prst="rect">
            <a:avLst/>
          </a:prstGeom>
          <a:solidFill>
            <a:srgbClr val="00009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8" name="Rectangle 57"/>
          <p:cNvSpPr/>
          <p:nvPr/>
        </p:nvSpPr>
        <p:spPr>
          <a:xfrm>
            <a:off x="6980014" y="5733834"/>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9" name="Rectangle 58"/>
          <p:cNvSpPr/>
          <p:nvPr/>
        </p:nvSpPr>
        <p:spPr>
          <a:xfrm>
            <a:off x="7200148" y="5733834"/>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0" name="Rectangle 59"/>
          <p:cNvSpPr/>
          <p:nvPr/>
        </p:nvSpPr>
        <p:spPr>
          <a:xfrm>
            <a:off x="7418877" y="5735416"/>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1" name="Rectangle 60"/>
          <p:cNvSpPr/>
          <p:nvPr/>
        </p:nvSpPr>
        <p:spPr>
          <a:xfrm>
            <a:off x="7634901" y="5735416"/>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2" name="Rectangle 61"/>
          <p:cNvSpPr/>
          <p:nvPr/>
        </p:nvSpPr>
        <p:spPr>
          <a:xfrm>
            <a:off x="7850925" y="5735416"/>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3" name="Rectangle 62"/>
          <p:cNvSpPr/>
          <p:nvPr/>
        </p:nvSpPr>
        <p:spPr>
          <a:xfrm>
            <a:off x="8388424" y="5733834"/>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4" name="Rectangle 63"/>
          <p:cNvSpPr/>
          <p:nvPr/>
        </p:nvSpPr>
        <p:spPr>
          <a:xfrm>
            <a:off x="8604448" y="5735416"/>
            <a:ext cx="216024" cy="192822"/>
          </a:xfrm>
          <a:prstGeom prst="rect">
            <a:avLst/>
          </a:prstGeom>
          <a:solidFill>
            <a:srgbClr val="BFBFBF"/>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5" name="Rectangle 64"/>
          <p:cNvSpPr/>
          <p:nvPr/>
        </p:nvSpPr>
        <p:spPr>
          <a:xfrm>
            <a:off x="8820472" y="5735416"/>
            <a:ext cx="216024" cy="192822"/>
          </a:xfrm>
          <a:prstGeom prst="rect">
            <a:avLst/>
          </a:prstGeom>
          <a:solidFill>
            <a:srgbClr val="00009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6" name="Rectangle 65"/>
          <p:cNvSpPr/>
          <p:nvPr/>
        </p:nvSpPr>
        <p:spPr>
          <a:xfrm>
            <a:off x="2316687" y="4221088"/>
            <a:ext cx="1391217" cy="1800736"/>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7" name="TextBox 66"/>
          <p:cNvSpPr txBox="1"/>
          <p:nvPr/>
        </p:nvSpPr>
        <p:spPr>
          <a:xfrm>
            <a:off x="2590822" y="6171684"/>
            <a:ext cx="691528" cy="369332"/>
          </a:xfrm>
          <a:prstGeom prst="rect">
            <a:avLst/>
          </a:prstGeom>
          <a:noFill/>
        </p:spPr>
        <p:txBody>
          <a:bodyPr wrap="none" rtlCol="0">
            <a:spAutoFit/>
          </a:bodyPr>
          <a:lstStyle/>
          <a:p>
            <a:r>
              <a:rPr lang="en-US" dirty="0" smtClean="0"/>
              <a:t>Node</a:t>
            </a:r>
            <a:endParaRPr lang="en-US" dirty="0"/>
          </a:p>
        </p:txBody>
      </p:sp>
      <p:sp>
        <p:nvSpPr>
          <p:cNvPr id="68" name="TextBox 67"/>
          <p:cNvSpPr txBox="1"/>
          <p:nvPr/>
        </p:nvSpPr>
        <p:spPr>
          <a:xfrm>
            <a:off x="2424600" y="5555080"/>
            <a:ext cx="421697" cy="369332"/>
          </a:xfrm>
          <a:prstGeom prst="rect">
            <a:avLst/>
          </a:prstGeom>
          <a:solidFill>
            <a:schemeClr val="bg1">
              <a:lumMod val="50000"/>
            </a:schemeClr>
          </a:solidFill>
        </p:spPr>
        <p:txBody>
          <a:bodyPr wrap="none" rtlCol="0">
            <a:spAutoFit/>
          </a:bodyPr>
          <a:lstStyle/>
          <a:p>
            <a:r>
              <a:rPr lang="en-US" dirty="0" smtClean="0"/>
              <a:t>SV</a:t>
            </a:r>
            <a:endParaRPr lang="en-US" dirty="0"/>
          </a:p>
        </p:txBody>
      </p:sp>
      <p:sp>
        <p:nvSpPr>
          <p:cNvPr id="69" name="TextBox 68"/>
          <p:cNvSpPr txBox="1"/>
          <p:nvPr/>
        </p:nvSpPr>
        <p:spPr>
          <a:xfrm>
            <a:off x="2954845" y="5558368"/>
            <a:ext cx="655010" cy="369332"/>
          </a:xfrm>
          <a:prstGeom prst="rect">
            <a:avLst/>
          </a:prstGeom>
          <a:solidFill>
            <a:srgbClr val="7F7F7F"/>
          </a:solidFill>
        </p:spPr>
        <p:txBody>
          <a:bodyPr wrap="none" rtlCol="0">
            <a:spAutoFit/>
          </a:bodyPr>
          <a:lstStyle/>
          <a:p>
            <a:r>
              <a:rPr lang="en-US" dirty="0" smtClean="0"/>
              <a:t>state</a:t>
            </a:r>
            <a:endParaRPr lang="en-US" dirty="0"/>
          </a:p>
        </p:txBody>
      </p:sp>
      <p:sp>
        <p:nvSpPr>
          <p:cNvPr id="70" name="TextBox 69"/>
          <p:cNvSpPr txBox="1"/>
          <p:nvPr/>
        </p:nvSpPr>
        <p:spPr>
          <a:xfrm>
            <a:off x="2424600" y="4708838"/>
            <a:ext cx="421697" cy="369332"/>
          </a:xfrm>
          <a:prstGeom prst="rect">
            <a:avLst/>
          </a:prstGeom>
          <a:solidFill>
            <a:schemeClr val="bg1">
              <a:lumMod val="50000"/>
            </a:schemeClr>
          </a:solidFill>
        </p:spPr>
        <p:txBody>
          <a:bodyPr wrap="none" rtlCol="0">
            <a:spAutoFit/>
          </a:bodyPr>
          <a:lstStyle/>
          <a:p>
            <a:r>
              <a:rPr lang="en-US" dirty="0" smtClean="0"/>
              <a:t>SV</a:t>
            </a:r>
            <a:endParaRPr lang="en-US" dirty="0"/>
          </a:p>
        </p:txBody>
      </p:sp>
      <p:sp>
        <p:nvSpPr>
          <p:cNvPr id="71" name="TextBox 70"/>
          <p:cNvSpPr txBox="1"/>
          <p:nvPr/>
        </p:nvSpPr>
        <p:spPr>
          <a:xfrm>
            <a:off x="2954845" y="4706839"/>
            <a:ext cx="655010" cy="369332"/>
          </a:xfrm>
          <a:prstGeom prst="rect">
            <a:avLst/>
          </a:prstGeom>
          <a:solidFill>
            <a:srgbClr val="7F7F7F"/>
          </a:solidFill>
        </p:spPr>
        <p:txBody>
          <a:bodyPr wrap="none" rtlCol="0">
            <a:spAutoFit/>
          </a:bodyPr>
          <a:lstStyle/>
          <a:p>
            <a:r>
              <a:rPr lang="en-US" dirty="0" smtClean="0"/>
              <a:t>state</a:t>
            </a:r>
            <a:endParaRPr lang="en-US" dirty="0"/>
          </a:p>
        </p:txBody>
      </p:sp>
      <p:cxnSp>
        <p:nvCxnSpPr>
          <p:cNvPr id="72" name="Straight Connector 71"/>
          <p:cNvCxnSpPr/>
          <p:nvPr/>
        </p:nvCxnSpPr>
        <p:spPr>
          <a:xfrm>
            <a:off x="2936586" y="3577332"/>
            <a:ext cx="0" cy="649738"/>
          </a:xfrm>
          <a:prstGeom prst="line">
            <a:avLst/>
          </a:prstGeom>
          <a:ln>
            <a:solidFill>
              <a:srgbClr val="000000"/>
            </a:solidFill>
          </a:ln>
          <a:effectLst/>
        </p:spPr>
        <p:style>
          <a:lnRef idx="2">
            <a:schemeClr val="accent1"/>
          </a:lnRef>
          <a:fillRef idx="0">
            <a:schemeClr val="accent1"/>
          </a:fillRef>
          <a:effectRef idx="1">
            <a:schemeClr val="accent1"/>
          </a:effectRef>
          <a:fontRef idx="minor">
            <a:schemeClr val="tx1"/>
          </a:fontRef>
        </p:style>
      </p:cxnSp>
      <p:sp>
        <p:nvSpPr>
          <p:cNvPr id="73" name="Rectangle 72"/>
          <p:cNvSpPr/>
          <p:nvPr/>
        </p:nvSpPr>
        <p:spPr>
          <a:xfrm>
            <a:off x="139696" y="5090151"/>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4" name="Rectangle 73"/>
          <p:cNvSpPr/>
          <p:nvPr/>
        </p:nvSpPr>
        <p:spPr>
          <a:xfrm>
            <a:off x="359830" y="5090151"/>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5" name="Rectangle 74"/>
          <p:cNvSpPr/>
          <p:nvPr/>
        </p:nvSpPr>
        <p:spPr>
          <a:xfrm>
            <a:off x="578559" y="5091733"/>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6" name="Rectangle 75"/>
          <p:cNvSpPr/>
          <p:nvPr/>
        </p:nvSpPr>
        <p:spPr>
          <a:xfrm>
            <a:off x="794583" y="5091733"/>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7" name="Rectangle 76"/>
          <p:cNvSpPr/>
          <p:nvPr/>
        </p:nvSpPr>
        <p:spPr>
          <a:xfrm>
            <a:off x="1010607" y="5091733"/>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8" name="Rectangle 77"/>
          <p:cNvSpPr/>
          <p:nvPr/>
        </p:nvSpPr>
        <p:spPr>
          <a:xfrm>
            <a:off x="1548106" y="5090151"/>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9" name="Rectangle 78"/>
          <p:cNvSpPr/>
          <p:nvPr/>
        </p:nvSpPr>
        <p:spPr>
          <a:xfrm>
            <a:off x="1764130" y="5091733"/>
            <a:ext cx="216024" cy="192822"/>
          </a:xfrm>
          <a:prstGeom prst="rect">
            <a:avLst/>
          </a:prstGeom>
          <a:solidFill>
            <a:srgbClr val="BFBFBF"/>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0" name="Rectangle 79"/>
          <p:cNvSpPr/>
          <p:nvPr/>
        </p:nvSpPr>
        <p:spPr>
          <a:xfrm>
            <a:off x="1980154" y="5091733"/>
            <a:ext cx="216024" cy="192822"/>
          </a:xfrm>
          <a:prstGeom prst="rect">
            <a:avLst/>
          </a:prstGeom>
          <a:solidFill>
            <a:srgbClr val="00009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1" name="Rectangle 80"/>
          <p:cNvSpPr/>
          <p:nvPr/>
        </p:nvSpPr>
        <p:spPr>
          <a:xfrm>
            <a:off x="139696" y="5563256"/>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2" name="Rectangle 81"/>
          <p:cNvSpPr/>
          <p:nvPr/>
        </p:nvSpPr>
        <p:spPr>
          <a:xfrm>
            <a:off x="359830" y="5563256"/>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3" name="Rectangle 82"/>
          <p:cNvSpPr/>
          <p:nvPr/>
        </p:nvSpPr>
        <p:spPr>
          <a:xfrm>
            <a:off x="578559" y="5564838"/>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4" name="Rectangle 83"/>
          <p:cNvSpPr/>
          <p:nvPr/>
        </p:nvSpPr>
        <p:spPr>
          <a:xfrm>
            <a:off x="794583" y="5564838"/>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5" name="Rectangle 84"/>
          <p:cNvSpPr/>
          <p:nvPr/>
        </p:nvSpPr>
        <p:spPr>
          <a:xfrm>
            <a:off x="1010607" y="5564838"/>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6" name="Rectangle 85"/>
          <p:cNvSpPr/>
          <p:nvPr/>
        </p:nvSpPr>
        <p:spPr>
          <a:xfrm>
            <a:off x="1548106" y="5563256"/>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7" name="Rectangle 86"/>
          <p:cNvSpPr/>
          <p:nvPr/>
        </p:nvSpPr>
        <p:spPr>
          <a:xfrm>
            <a:off x="1764130" y="5564838"/>
            <a:ext cx="216024" cy="192822"/>
          </a:xfrm>
          <a:prstGeom prst="rect">
            <a:avLst/>
          </a:prstGeom>
          <a:solidFill>
            <a:srgbClr val="BFBFBF"/>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8" name="Rectangle 87"/>
          <p:cNvSpPr/>
          <p:nvPr/>
        </p:nvSpPr>
        <p:spPr>
          <a:xfrm>
            <a:off x="1980154" y="5564838"/>
            <a:ext cx="216024" cy="192822"/>
          </a:xfrm>
          <a:prstGeom prst="rect">
            <a:avLst/>
          </a:prstGeom>
          <a:solidFill>
            <a:srgbClr val="00009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9" name="Rectangle 88"/>
          <p:cNvSpPr/>
          <p:nvPr/>
        </p:nvSpPr>
        <p:spPr>
          <a:xfrm>
            <a:off x="355278" y="656715"/>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0" name="Rectangle 89"/>
          <p:cNvSpPr/>
          <p:nvPr/>
        </p:nvSpPr>
        <p:spPr>
          <a:xfrm>
            <a:off x="575412" y="656715"/>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1" name="Rectangle 90"/>
          <p:cNvSpPr/>
          <p:nvPr/>
        </p:nvSpPr>
        <p:spPr>
          <a:xfrm>
            <a:off x="794141" y="658297"/>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2" name="Rectangle 91"/>
          <p:cNvSpPr/>
          <p:nvPr/>
        </p:nvSpPr>
        <p:spPr>
          <a:xfrm>
            <a:off x="1010165" y="658297"/>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3" name="Rectangle 92"/>
          <p:cNvSpPr/>
          <p:nvPr/>
        </p:nvSpPr>
        <p:spPr>
          <a:xfrm>
            <a:off x="1226189" y="658297"/>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4" name="Rectangle 93"/>
          <p:cNvSpPr/>
          <p:nvPr/>
        </p:nvSpPr>
        <p:spPr>
          <a:xfrm>
            <a:off x="1763688" y="656715"/>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5" name="Rectangle 94"/>
          <p:cNvSpPr/>
          <p:nvPr/>
        </p:nvSpPr>
        <p:spPr>
          <a:xfrm>
            <a:off x="1979712" y="658297"/>
            <a:ext cx="216024" cy="192822"/>
          </a:xfrm>
          <a:prstGeom prst="rect">
            <a:avLst/>
          </a:prstGeom>
          <a:solidFill>
            <a:srgbClr val="BFBFBF"/>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6" name="Rectangle 95"/>
          <p:cNvSpPr/>
          <p:nvPr/>
        </p:nvSpPr>
        <p:spPr>
          <a:xfrm>
            <a:off x="2195736" y="658297"/>
            <a:ext cx="216024" cy="192822"/>
          </a:xfrm>
          <a:prstGeom prst="rect">
            <a:avLst/>
          </a:prstGeom>
          <a:solidFill>
            <a:srgbClr val="00009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7" name="Rectangle 96"/>
          <p:cNvSpPr/>
          <p:nvPr/>
        </p:nvSpPr>
        <p:spPr>
          <a:xfrm>
            <a:off x="355278" y="1129820"/>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8" name="Rectangle 97"/>
          <p:cNvSpPr/>
          <p:nvPr/>
        </p:nvSpPr>
        <p:spPr>
          <a:xfrm>
            <a:off x="575412" y="1129820"/>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9" name="Rectangle 98"/>
          <p:cNvSpPr/>
          <p:nvPr/>
        </p:nvSpPr>
        <p:spPr>
          <a:xfrm>
            <a:off x="794141" y="1131402"/>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0" name="Rectangle 99"/>
          <p:cNvSpPr/>
          <p:nvPr/>
        </p:nvSpPr>
        <p:spPr>
          <a:xfrm>
            <a:off x="1010165" y="1131402"/>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1" name="Rectangle 100"/>
          <p:cNvSpPr/>
          <p:nvPr/>
        </p:nvSpPr>
        <p:spPr>
          <a:xfrm>
            <a:off x="1226189" y="1131402"/>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2" name="Rectangle 101"/>
          <p:cNvSpPr/>
          <p:nvPr/>
        </p:nvSpPr>
        <p:spPr>
          <a:xfrm>
            <a:off x="1763688" y="1129820"/>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3" name="Rectangle 102"/>
          <p:cNvSpPr/>
          <p:nvPr/>
        </p:nvSpPr>
        <p:spPr>
          <a:xfrm>
            <a:off x="1979712" y="1131402"/>
            <a:ext cx="216024" cy="192822"/>
          </a:xfrm>
          <a:prstGeom prst="rect">
            <a:avLst/>
          </a:prstGeom>
          <a:solidFill>
            <a:srgbClr val="BFBFBF"/>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4" name="Rectangle 103"/>
          <p:cNvSpPr/>
          <p:nvPr/>
        </p:nvSpPr>
        <p:spPr>
          <a:xfrm>
            <a:off x="2195736" y="1131402"/>
            <a:ext cx="216024" cy="192822"/>
          </a:xfrm>
          <a:prstGeom prst="rect">
            <a:avLst/>
          </a:prstGeom>
          <a:solidFill>
            <a:srgbClr val="00009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879622104"/>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B9F9B84B-B900-714B-8536-1797C39898F6}" type="slidenum">
              <a:rPr lang="en-US" smtClean="0"/>
              <a:t>16</a:t>
            </a:fld>
            <a:endParaRPr lang="en-US"/>
          </a:p>
        </p:txBody>
      </p:sp>
      <p:sp>
        <p:nvSpPr>
          <p:cNvPr id="6" name="Rectangle 5"/>
          <p:cNvSpPr/>
          <p:nvPr/>
        </p:nvSpPr>
        <p:spPr>
          <a:xfrm>
            <a:off x="5508104" y="1691516"/>
            <a:ext cx="1391217" cy="1438866"/>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 name="TextBox 6"/>
          <p:cNvSpPr txBox="1"/>
          <p:nvPr/>
        </p:nvSpPr>
        <p:spPr>
          <a:xfrm>
            <a:off x="5873632" y="1324118"/>
            <a:ext cx="691528" cy="369332"/>
          </a:xfrm>
          <a:prstGeom prst="rect">
            <a:avLst/>
          </a:prstGeom>
          <a:noFill/>
        </p:spPr>
        <p:txBody>
          <a:bodyPr wrap="none" rtlCol="0">
            <a:spAutoFit/>
          </a:bodyPr>
          <a:lstStyle/>
          <a:p>
            <a:r>
              <a:rPr lang="en-US" dirty="0" smtClean="0"/>
              <a:t>Node</a:t>
            </a:r>
            <a:endParaRPr lang="en-US" dirty="0"/>
          </a:p>
        </p:txBody>
      </p:sp>
      <p:sp>
        <p:nvSpPr>
          <p:cNvPr id="8" name="TextBox 7"/>
          <p:cNvSpPr txBox="1"/>
          <p:nvPr/>
        </p:nvSpPr>
        <p:spPr>
          <a:xfrm>
            <a:off x="5592952" y="2663638"/>
            <a:ext cx="421697" cy="369332"/>
          </a:xfrm>
          <a:prstGeom prst="rect">
            <a:avLst/>
          </a:prstGeom>
          <a:solidFill>
            <a:schemeClr val="bg1">
              <a:lumMod val="50000"/>
            </a:schemeClr>
          </a:solidFill>
        </p:spPr>
        <p:txBody>
          <a:bodyPr wrap="none" rtlCol="0">
            <a:spAutoFit/>
          </a:bodyPr>
          <a:lstStyle/>
          <a:p>
            <a:r>
              <a:rPr lang="en-US" dirty="0" smtClean="0"/>
              <a:t>SV</a:t>
            </a:r>
            <a:endParaRPr lang="en-US" dirty="0"/>
          </a:p>
        </p:txBody>
      </p:sp>
      <p:sp>
        <p:nvSpPr>
          <p:cNvPr id="9" name="TextBox 8"/>
          <p:cNvSpPr txBox="1"/>
          <p:nvPr/>
        </p:nvSpPr>
        <p:spPr>
          <a:xfrm>
            <a:off x="6151323" y="2660466"/>
            <a:ext cx="655010" cy="369332"/>
          </a:xfrm>
          <a:prstGeom prst="rect">
            <a:avLst/>
          </a:prstGeom>
          <a:solidFill>
            <a:srgbClr val="7F7F7F"/>
          </a:solidFill>
        </p:spPr>
        <p:txBody>
          <a:bodyPr wrap="none" rtlCol="0">
            <a:spAutoFit/>
          </a:bodyPr>
          <a:lstStyle/>
          <a:p>
            <a:r>
              <a:rPr lang="en-US" dirty="0" smtClean="0"/>
              <a:t>state</a:t>
            </a:r>
            <a:endParaRPr lang="en-US" dirty="0"/>
          </a:p>
        </p:txBody>
      </p:sp>
      <p:sp>
        <p:nvSpPr>
          <p:cNvPr id="10" name="Rectangle 9"/>
          <p:cNvSpPr/>
          <p:nvPr/>
        </p:nvSpPr>
        <p:spPr>
          <a:xfrm>
            <a:off x="7052022" y="2076979"/>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7272156" y="2076979"/>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7490885" y="2078561"/>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Rectangle 12"/>
          <p:cNvSpPr/>
          <p:nvPr/>
        </p:nvSpPr>
        <p:spPr>
          <a:xfrm>
            <a:off x="7706909" y="2078561"/>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7922933" y="2078561"/>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Rectangle 14"/>
          <p:cNvSpPr/>
          <p:nvPr/>
        </p:nvSpPr>
        <p:spPr>
          <a:xfrm>
            <a:off x="8460432" y="2076979"/>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6" name="Rectangle 15"/>
          <p:cNvSpPr/>
          <p:nvPr/>
        </p:nvSpPr>
        <p:spPr>
          <a:xfrm>
            <a:off x="8676456" y="2078561"/>
            <a:ext cx="216024" cy="192822"/>
          </a:xfrm>
          <a:prstGeom prst="rect">
            <a:avLst/>
          </a:prstGeom>
          <a:solidFill>
            <a:srgbClr val="BFBFBF"/>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7" name="Rectangle 16"/>
          <p:cNvSpPr/>
          <p:nvPr/>
        </p:nvSpPr>
        <p:spPr>
          <a:xfrm>
            <a:off x="8892480" y="2078561"/>
            <a:ext cx="216024" cy="192822"/>
          </a:xfrm>
          <a:prstGeom prst="rect">
            <a:avLst/>
          </a:prstGeom>
          <a:solidFill>
            <a:srgbClr val="00009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9" name="TextBox 18"/>
          <p:cNvSpPr txBox="1"/>
          <p:nvPr/>
        </p:nvSpPr>
        <p:spPr>
          <a:xfrm>
            <a:off x="5592952" y="1817396"/>
            <a:ext cx="421697" cy="369332"/>
          </a:xfrm>
          <a:prstGeom prst="rect">
            <a:avLst/>
          </a:prstGeom>
          <a:solidFill>
            <a:schemeClr val="bg1">
              <a:lumMod val="50000"/>
            </a:schemeClr>
          </a:solidFill>
        </p:spPr>
        <p:txBody>
          <a:bodyPr wrap="none" rtlCol="0">
            <a:spAutoFit/>
          </a:bodyPr>
          <a:lstStyle/>
          <a:p>
            <a:r>
              <a:rPr lang="en-US" dirty="0" smtClean="0"/>
              <a:t>SV</a:t>
            </a:r>
            <a:endParaRPr lang="en-US" dirty="0"/>
          </a:p>
        </p:txBody>
      </p:sp>
      <p:sp>
        <p:nvSpPr>
          <p:cNvPr id="20" name="TextBox 19"/>
          <p:cNvSpPr txBox="1"/>
          <p:nvPr/>
        </p:nvSpPr>
        <p:spPr>
          <a:xfrm>
            <a:off x="6151323" y="1817396"/>
            <a:ext cx="655010" cy="369332"/>
          </a:xfrm>
          <a:prstGeom prst="rect">
            <a:avLst/>
          </a:prstGeom>
          <a:solidFill>
            <a:srgbClr val="7F7F7F"/>
          </a:solidFill>
        </p:spPr>
        <p:txBody>
          <a:bodyPr wrap="none" rtlCol="0">
            <a:spAutoFit/>
          </a:bodyPr>
          <a:lstStyle/>
          <a:p>
            <a:r>
              <a:rPr lang="en-US" dirty="0" smtClean="0"/>
              <a:t>state</a:t>
            </a:r>
            <a:endParaRPr lang="en-US" dirty="0"/>
          </a:p>
        </p:txBody>
      </p:sp>
      <p:sp>
        <p:nvSpPr>
          <p:cNvPr id="21" name="Rectangle 20"/>
          <p:cNvSpPr/>
          <p:nvPr/>
        </p:nvSpPr>
        <p:spPr>
          <a:xfrm>
            <a:off x="7052022" y="2550084"/>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2" name="Rectangle 21"/>
          <p:cNvSpPr/>
          <p:nvPr/>
        </p:nvSpPr>
        <p:spPr>
          <a:xfrm>
            <a:off x="7272156" y="2550084"/>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3" name="Rectangle 22"/>
          <p:cNvSpPr/>
          <p:nvPr/>
        </p:nvSpPr>
        <p:spPr>
          <a:xfrm>
            <a:off x="7490885" y="2551666"/>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4" name="Rectangle 23"/>
          <p:cNvSpPr/>
          <p:nvPr/>
        </p:nvSpPr>
        <p:spPr>
          <a:xfrm>
            <a:off x="7706909" y="2551666"/>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5" name="Rectangle 24"/>
          <p:cNvSpPr/>
          <p:nvPr/>
        </p:nvSpPr>
        <p:spPr>
          <a:xfrm>
            <a:off x="7922933" y="2551666"/>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6" name="Rectangle 25"/>
          <p:cNvSpPr/>
          <p:nvPr/>
        </p:nvSpPr>
        <p:spPr>
          <a:xfrm>
            <a:off x="8460432" y="2550084"/>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7" name="Rectangle 26"/>
          <p:cNvSpPr/>
          <p:nvPr/>
        </p:nvSpPr>
        <p:spPr>
          <a:xfrm>
            <a:off x="8676456" y="2551666"/>
            <a:ext cx="216024" cy="192822"/>
          </a:xfrm>
          <a:prstGeom prst="rect">
            <a:avLst/>
          </a:prstGeom>
          <a:solidFill>
            <a:srgbClr val="BFBFBF"/>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8" name="Rectangle 27"/>
          <p:cNvSpPr/>
          <p:nvPr/>
        </p:nvSpPr>
        <p:spPr>
          <a:xfrm>
            <a:off x="8892480" y="2551666"/>
            <a:ext cx="216024" cy="192822"/>
          </a:xfrm>
          <a:prstGeom prst="rect">
            <a:avLst/>
          </a:prstGeom>
          <a:solidFill>
            <a:srgbClr val="00009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30" name="Straight Connector 29"/>
          <p:cNvCxnSpPr>
            <a:stCxn id="6" idx="2"/>
          </p:cNvCxnSpPr>
          <p:nvPr/>
        </p:nvCxnSpPr>
        <p:spPr>
          <a:xfrm>
            <a:off x="6203713" y="3130382"/>
            <a:ext cx="0" cy="649738"/>
          </a:xfrm>
          <a:prstGeom prst="line">
            <a:avLst/>
          </a:prstGeom>
          <a:ln>
            <a:solidFill>
              <a:srgbClr val="000000"/>
            </a:solidFill>
          </a:ln>
          <a:effectLst/>
        </p:spPr>
        <p:style>
          <a:lnRef idx="2">
            <a:schemeClr val="accent1"/>
          </a:lnRef>
          <a:fillRef idx="0">
            <a:schemeClr val="accent1"/>
          </a:fillRef>
          <a:effectRef idx="1">
            <a:schemeClr val="accent1"/>
          </a:effectRef>
          <a:fontRef idx="minor">
            <a:schemeClr val="tx1"/>
          </a:fontRef>
        </p:style>
      </p:cxnSp>
      <p:sp>
        <p:nvSpPr>
          <p:cNvPr id="33" name="Rectangle 32"/>
          <p:cNvSpPr/>
          <p:nvPr/>
        </p:nvSpPr>
        <p:spPr>
          <a:xfrm>
            <a:off x="1763688" y="3780120"/>
            <a:ext cx="5727197" cy="508000"/>
          </a:xfrm>
          <a:prstGeom prst="rect">
            <a:avLst/>
          </a:prstGeom>
          <a:solidFill>
            <a:schemeClr val="bg1">
              <a:lumMod val="50000"/>
            </a:schemeClr>
          </a:solidFill>
          <a:ln>
            <a:solidFill>
              <a:schemeClr val="tx1"/>
            </a:solidFill>
          </a:ln>
          <a:effectLst/>
        </p:spPr>
        <p:style>
          <a:lnRef idx="1">
            <a:schemeClr val="accent3"/>
          </a:lnRef>
          <a:fillRef idx="2">
            <a:schemeClr val="accent3"/>
          </a:fillRef>
          <a:effectRef idx="1">
            <a:schemeClr val="accent3"/>
          </a:effectRef>
          <a:fontRef idx="minor">
            <a:schemeClr val="dk1"/>
          </a:fontRef>
        </p:style>
        <p:txBody>
          <a:bodyPr rtlCol="0" anchor="ctr"/>
          <a:lstStyle/>
          <a:p>
            <a:pPr algn="ctr"/>
            <a:r>
              <a:rPr lang="en-US" sz="3200" dirty="0" smtClean="0">
                <a:solidFill>
                  <a:schemeClr val="tx1"/>
                </a:solidFill>
              </a:rPr>
              <a:t>Network</a:t>
            </a:r>
            <a:endParaRPr lang="en-US" sz="3200" dirty="0">
              <a:solidFill>
                <a:schemeClr val="tx1"/>
              </a:solidFill>
            </a:endParaRPr>
          </a:p>
        </p:txBody>
      </p:sp>
      <p:sp>
        <p:nvSpPr>
          <p:cNvPr id="36" name="Rectangle 35"/>
          <p:cNvSpPr/>
          <p:nvPr/>
        </p:nvSpPr>
        <p:spPr>
          <a:xfrm>
            <a:off x="2532711" y="1691516"/>
            <a:ext cx="1391217" cy="144269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7" name="TextBox 36"/>
          <p:cNvSpPr txBox="1"/>
          <p:nvPr/>
        </p:nvSpPr>
        <p:spPr>
          <a:xfrm>
            <a:off x="2777288" y="1327944"/>
            <a:ext cx="691528" cy="369332"/>
          </a:xfrm>
          <a:prstGeom prst="rect">
            <a:avLst/>
          </a:prstGeom>
          <a:noFill/>
        </p:spPr>
        <p:txBody>
          <a:bodyPr wrap="none" rtlCol="0">
            <a:spAutoFit/>
          </a:bodyPr>
          <a:lstStyle/>
          <a:p>
            <a:r>
              <a:rPr lang="en-US" dirty="0" smtClean="0"/>
              <a:t>Node</a:t>
            </a:r>
            <a:endParaRPr lang="en-US" dirty="0"/>
          </a:p>
        </p:txBody>
      </p:sp>
      <p:sp>
        <p:nvSpPr>
          <p:cNvPr id="38" name="TextBox 37"/>
          <p:cNvSpPr txBox="1"/>
          <p:nvPr/>
        </p:nvSpPr>
        <p:spPr>
          <a:xfrm>
            <a:off x="2617559" y="2667464"/>
            <a:ext cx="421697" cy="369332"/>
          </a:xfrm>
          <a:prstGeom prst="rect">
            <a:avLst/>
          </a:prstGeom>
          <a:solidFill>
            <a:schemeClr val="bg1">
              <a:lumMod val="50000"/>
            </a:schemeClr>
          </a:solidFill>
        </p:spPr>
        <p:txBody>
          <a:bodyPr wrap="none" rtlCol="0">
            <a:spAutoFit/>
          </a:bodyPr>
          <a:lstStyle/>
          <a:p>
            <a:r>
              <a:rPr lang="en-US" dirty="0" smtClean="0"/>
              <a:t>SV</a:t>
            </a:r>
            <a:endParaRPr lang="en-US" dirty="0"/>
          </a:p>
        </p:txBody>
      </p:sp>
      <p:sp>
        <p:nvSpPr>
          <p:cNvPr id="39" name="TextBox 38"/>
          <p:cNvSpPr txBox="1"/>
          <p:nvPr/>
        </p:nvSpPr>
        <p:spPr>
          <a:xfrm>
            <a:off x="3175930" y="2662052"/>
            <a:ext cx="655010" cy="369332"/>
          </a:xfrm>
          <a:prstGeom prst="rect">
            <a:avLst/>
          </a:prstGeom>
          <a:solidFill>
            <a:srgbClr val="7F7F7F"/>
          </a:solidFill>
        </p:spPr>
        <p:txBody>
          <a:bodyPr wrap="none" rtlCol="0">
            <a:spAutoFit/>
          </a:bodyPr>
          <a:lstStyle/>
          <a:p>
            <a:r>
              <a:rPr lang="en-US" dirty="0" smtClean="0"/>
              <a:t>state</a:t>
            </a:r>
            <a:endParaRPr lang="en-US" dirty="0"/>
          </a:p>
        </p:txBody>
      </p:sp>
      <p:sp>
        <p:nvSpPr>
          <p:cNvPr id="40" name="TextBox 39"/>
          <p:cNvSpPr txBox="1"/>
          <p:nvPr/>
        </p:nvSpPr>
        <p:spPr>
          <a:xfrm>
            <a:off x="2617559" y="1821222"/>
            <a:ext cx="421697" cy="369332"/>
          </a:xfrm>
          <a:prstGeom prst="rect">
            <a:avLst/>
          </a:prstGeom>
          <a:solidFill>
            <a:schemeClr val="bg1">
              <a:lumMod val="50000"/>
            </a:schemeClr>
          </a:solidFill>
        </p:spPr>
        <p:txBody>
          <a:bodyPr wrap="none" rtlCol="0">
            <a:spAutoFit/>
          </a:bodyPr>
          <a:lstStyle/>
          <a:p>
            <a:r>
              <a:rPr lang="en-US" dirty="0" smtClean="0"/>
              <a:t>SV</a:t>
            </a:r>
            <a:endParaRPr lang="en-US" dirty="0"/>
          </a:p>
        </p:txBody>
      </p:sp>
      <p:sp>
        <p:nvSpPr>
          <p:cNvPr id="41" name="TextBox 40"/>
          <p:cNvSpPr txBox="1"/>
          <p:nvPr/>
        </p:nvSpPr>
        <p:spPr>
          <a:xfrm>
            <a:off x="3147967" y="1817396"/>
            <a:ext cx="655010" cy="369332"/>
          </a:xfrm>
          <a:prstGeom prst="rect">
            <a:avLst/>
          </a:prstGeom>
          <a:solidFill>
            <a:srgbClr val="7F7F7F"/>
          </a:solidFill>
        </p:spPr>
        <p:txBody>
          <a:bodyPr wrap="none" rtlCol="0">
            <a:spAutoFit/>
          </a:bodyPr>
          <a:lstStyle/>
          <a:p>
            <a:r>
              <a:rPr lang="en-US" dirty="0" smtClean="0"/>
              <a:t>state</a:t>
            </a:r>
            <a:endParaRPr lang="en-US" dirty="0"/>
          </a:p>
        </p:txBody>
      </p:sp>
      <p:cxnSp>
        <p:nvCxnSpPr>
          <p:cNvPr id="42" name="Straight Connector 41"/>
          <p:cNvCxnSpPr>
            <a:stCxn id="36" idx="2"/>
          </p:cNvCxnSpPr>
          <p:nvPr/>
        </p:nvCxnSpPr>
        <p:spPr>
          <a:xfrm>
            <a:off x="3228320" y="3134208"/>
            <a:ext cx="0" cy="649738"/>
          </a:xfrm>
          <a:prstGeom prst="line">
            <a:avLst/>
          </a:prstGeom>
          <a:ln>
            <a:solidFill>
              <a:srgbClr val="000000"/>
            </a:solidFill>
          </a:ln>
          <a:effectLst/>
        </p:spPr>
        <p:style>
          <a:lnRef idx="2">
            <a:schemeClr val="accent1"/>
          </a:lnRef>
          <a:fillRef idx="0">
            <a:schemeClr val="accent1"/>
          </a:fillRef>
          <a:effectRef idx="1">
            <a:schemeClr val="accent1"/>
          </a:effectRef>
          <a:fontRef idx="minor">
            <a:schemeClr val="tx1"/>
          </a:fontRef>
        </p:style>
      </p:cxnSp>
      <p:sp>
        <p:nvSpPr>
          <p:cNvPr id="43" name="Rectangle 42"/>
          <p:cNvSpPr/>
          <p:nvPr/>
        </p:nvSpPr>
        <p:spPr>
          <a:xfrm>
            <a:off x="5415366" y="4931876"/>
            <a:ext cx="1414282" cy="1440696"/>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4" name="TextBox 43"/>
          <p:cNvSpPr txBox="1"/>
          <p:nvPr/>
        </p:nvSpPr>
        <p:spPr>
          <a:xfrm>
            <a:off x="5759174" y="6372036"/>
            <a:ext cx="691528" cy="369332"/>
          </a:xfrm>
          <a:prstGeom prst="rect">
            <a:avLst/>
          </a:prstGeom>
          <a:noFill/>
        </p:spPr>
        <p:txBody>
          <a:bodyPr wrap="none" rtlCol="0">
            <a:spAutoFit/>
          </a:bodyPr>
          <a:lstStyle/>
          <a:p>
            <a:r>
              <a:rPr lang="en-US" dirty="0" smtClean="0"/>
              <a:t>Node</a:t>
            </a:r>
            <a:endParaRPr lang="en-US" dirty="0"/>
          </a:p>
        </p:txBody>
      </p:sp>
      <p:sp>
        <p:nvSpPr>
          <p:cNvPr id="45" name="TextBox 44"/>
          <p:cNvSpPr txBox="1"/>
          <p:nvPr/>
        </p:nvSpPr>
        <p:spPr>
          <a:xfrm>
            <a:off x="5520944" y="5905828"/>
            <a:ext cx="421697" cy="369332"/>
          </a:xfrm>
          <a:prstGeom prst="rect">
            <a:avLst/>
          </a:prstGeom>
          <a:solidFill>
            <a:schemeClr val="bg1">
              <a:lumMod val="50000"/>
            </a:schemeClr>
          </a:solidFill>
        </p:spPr>
        <p:txBody>
          <a:bodyPr wrap="none" rtlCol="0">
            <a:spAutoFit/>
          </a:bodyPr>
          <a:lstStyle/>
          <a:p>
            <a:r>
              <a:rPr lang="en-US" dirty="0" smtClean="0"/>
              <a:t>SV</a:t>
            </a:r>
            <a:endParaRPr lang="en-US" dirty="0"/>
          </a:p>
        </p:txBody>
      </p:sp>
      <p:sp>
        <p:nvSpPr>
          <p:cNvPr id="46" name="TextBox 45"/>
          <p:cNvSpPr txBox="1"/>
          <p:nvPr/>
        </p:nvSpPr>
        <p:spPr>
          <a:xfrm>
            <a:off x="6079315" y="5895148"/>
            <a:ext cx="655010" cy="369332"/>
          </a:xfrm>
          <a:prstGeom prst="rect">
            <a:avLst/>
          </a:prstGeom>
          <a:solidFill>
            <a:srgbClr val="7F7F7F"/>
          </a:solidFill>
        </p:spPr>
        <p:txBody>
          <a:bodyPr wrap="none" rtlCol="0">
            <a:spAutoFit/>
          </a:bodyPr>
          <a:lstStyle/>
          <a:p>
            <a:r>
              <a:rPr lang="en-US" dirty="0" smtClean="0"/>
              <a:t>state</a:t>
            </a:r>
            <a:endParaRPr lang="en-US" dirty="0"/>
          </a:p>
        </p:txBody>
      </p:sp>
      <p:sp>
        <p:nvSpPr>
          <p:cNvPr id="47" name="TextBox 46"/>
          <p:cNvSpPr txBox="1"/>
          <p:nvPr/>
        </p:nvSpPr>
        <p:spPr>
          <a:xfrm>
            <a:off x="5520944" y="5059586"/>
            <a:ext cx="421697" cy="369332"/>
          </a:xfrm>
          <a:prstGeom prst="rect">
            <a:avLst/>
          </a:prstGeom>
          <a:solidFill>
            <a:schemeClr val="bg1">
              <a:lumMod val="50000"/>
            </a:schemeClr>
          </a:solidFill>
        </p:spPr>
        <p:txBody>
          <a:bodyPr wrap="none" rtlCol="0">
            <a:spAutoFit/>
          </a:bodyPr>
          <a:lstStyle/>
          <a:p>
            <a:r>
              <a:rPr lang="en-US" dirty="0" smtClean="0"/>
              <a:t>SV</a:t>
            </a:r>
            <a:endParaRPr lang="en-US" dirty="0"/>
          </a:p>
        </p:txBody>
      </p:sp>
      <p:sp>
        <p:nvSpPr>
          <p:cNvPr id="48" name="TextBox 47"/>
          <p:cNvSpPr txBox="1"/>
          <p:nvPr/>
        </p:nvSpPr>
        <p:spPr>
          <a:xfrm>
            <a:off x="6079315" y="5059586"/>
            <a:ext cx="655010" cy="369332"/>
          </a:xfrm>
          <a:prstGeom prst="rect">
            <a:avLst/>
          </a:prstGeom>
          <a:solidFill>
            <a:srgbClr val="7F7F7F"/>
          </a:solidFill>
        </p:spPr>
        <p:txBody>
          <a:bodyPr wrap="none" rtlCol="0">
            <a:spAutoFit/>
          </a:bodyPr>
          <a:lstStyle/>
          <a:p>
            <a:r>
              <a:rPr lang="en-US" dirty="0" smtClean="0"/>
              <a:t>state</a:t>
            </a:r>
            <a:endParaRPr lang="en-US" dirty="0"/>
          </a:p>
        </p:txBody>
      </p:sp>
      <p:cxnSp>
        <p:nvCxnSpPr>
          <p:cNvPr id="49" name="Straight Connector 48"/>
          <p:cNvCxnSpPr/>
          <p:nvPr/>
        </p:nvCxnSpPr>
        <p:spPr>
          <a:xfrm>
            <a:off x="6032930" y="4288120"/>
            <a:ext cx="0" cy="649738"/>
          </a:xfrm>
          <a:prstGeom prst="line">
            <a:avLst/>
          </a:prstGeom>
          <a:ln>
            <a:solidFill>
              <a:srgbClr val="000000"/>
            </a:solidFill>
          </a:ln>
          <a:effectLst/>
        </p:spPr>
        <p:style>
          <a:lnRef idx="2">
            <a:schemeClr val="accent1"/>
          </a:lnRef>
          <a:fillRef idx="0">
            <a:schemeClr val="accent1"/>
          </a:fillRef>
          <a:effectRef idx="1">
            <a:schemeClr val="accent1"/>
          </a:effectRef>
          <a:fontRef idx="minor">
            <a:schemeClr val="tx1"/>
          </a:fontRef>
        </p:style>
      </p:cxnSp>
      <p:sp>
        <p:nvSpPr>
          <p:cNvPr id="50" name="Rectangle 49"/>
          <p:cNvSpPr/>
          <p:nvPr/>
        </p:nvSpPr>
        <p:spPr>
          <a:xfrm>
            <a:off x="6980014" y="5435932"/>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1" name="Rectangle 50"/>
          <p:cNvSpPr/>
          <p:nvPr/>
        </p:nvSpPr>
        <p:spPr>
          <a:xfrm>
            <a:off x="7200148" y="5435932"/>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2" name="Rectangle 51"/>
          <p:cNvSpPr/>
          <p:nvPr/>
        </p:nvSpPr>
        <p:spPr>
          <a:xfrm>
            <a:off x="7418877" y="5437514"/>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3" name="Rectangle 52"/>
          <p:cNvSpPr/>
          <p:nvPr/>
        </p:nvSpPr>
        <p:spPr>
          <a:xfrm>
            <a:off x="7634901" y="5437514"/>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4" name="Rectangle 53"/>
          <p:cNvSpPr/>
          <p:nvPr/>
        </p:nvSpPr>
        <p:spPr>
          <a:xfrm>
            <a:off x="7850925" y="5437514"/>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5" name="Rectangle 54"/>
          <p:cNvSpPr/>
          <p:nvPr/>
        </p:nvSpPr>
        <p:spPr>
          <a:xfrm>
            <a:off x="8388424" y="5435932"/>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6" name="Rectangle 55"/>
          <p:cNvSpPr/>
          <p:nvPr/>
        </p:nvSpPr>
        <p:spPr>
          <a:xfrm>
            <a:off x="8604448" y="5437514"/>
            <a:ext cx="216024" cy="192822"/>
          </a:xfrm>
          <a:prstGeom prst="rect">
            <a:avLst/>
          </a:prstGeom>
          <a:solidFill>
            <a:srgbClr val="BFBFBF"/>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7" name="Rectangle 56"/>
          <p:cNvSpPr/>
          <p:nvPr/>
        </p:nvSpPr>
        <p:spPr>
          <a:xfrm>
            <a:off x="8820472" y="5437514"/>
            <a:ext cx="216024" cy="192822"/>
          </a:xfrm>
          <a:prstGeom prst="rect">
            <a:avLst/>
          </a:prstGeom>
          <a:solidFill>
            <a:srgbClr val="00009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8" name="Rectangle 57"/>
          <p:cNvSpPr/>
          <p:nvPr/>
        </p:nvSpPr>
        <p:spPr>
          <a:xfrm>
            <a:off x="6980014" y="5909037"/>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9" name="Rectangle 58"/>
          <p:cNvSpPr/>
          <p:nvPr/>
        </p:nvSpPr>
        <p:spPr>
          <a:xfrm>
            <a:off x="7200148" y="5909037"/>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0" name="Rectangle 59"/>
          <p:cNvSpPr/>
          <p:nvPr/>
        </p:nvSpPr>
        <p:spPr>
          <a:xfrm>
            <a:off x="7418877" y="5910619"/>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1" name="Rectangle 60"/>
          <p:cNvSpPr/>
          <p:nvPr/>
        </p:nvSpPr>
        <p:spPr>
          <a:xfrm>
            <a:off x="7634901" y="5910619"/>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2" name="Rectangle 61"/>
          <p:cNvSpPr/>
          <p:nvPr/>
        </p:nvSpPr>
        <p:spPr>
          <a:xfrm>
            <a:off x="7850925" y="5910619"/>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3" name="Rectangle 62"/>
          <p:cNvSpPr/>
          <p:nvPr/>
        </p:nvSpPr>
        <p:spPr>
          <a:xfrm>
            <a:off x="8388424" y="5909037"/>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4" name="Rectangle 63"/>
          <p:cNvSpPr/>
          <p:nvPr/>
        </p:nvSpPr>
        <p:spPr>
          <a:xfrm>
            <a:off x="8604448" y="5910619"/>
            <a:ext cx="216024" cy="192822"/>
          </a:xfrm>
          <a:prstGeom prst="rect">
            <a:avLst/>
          </a:prstGeom>
          <a:solidFill>
            <a:srgbClr val="BFBFBF"/>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5" name="Rectangle 64"/>
          <p:cNvSpPr/>
          <p:nvPr/>
        </p:nvSpPr>
        <p:spPr>
          <a:xfrm>
            <a:off x="8820472" y="5910619"/>
            <a:ext cx="216024" cy="192822"/>
          </a:xfrm>
          <a:prstGeom prst="rect">
            <a:avLst/>
          </a:prstGeom>
          <a:solidFill>
            <a:srgbClr val="00009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6" name="Rectangle 65"/>
          <p:cNvSpPr/>
          <p:nvPr/>
        </p:nvSpPr>
        <p:spPr>
          <a:xfrm>
            <a:off x="2316687" y="4931876"/>
            <a:ext cx="1391217" cy="1440696"/>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7" name="TextBox 66"/>
          <p:cNvSpPr txBox="1"/>
          <p:nvPr/>
        </p:nvSpPr>
        <p:spPr>
          <a:xfrm>
            <a:off x="2590822" y="6372036"/>
            <a:ext cx="691528" cy="369332"/>
          </a:xfrm>
          <a:prstGeom prst="rect">
            <a:avLst/>
          </a:prstGeom>
          <a:noFill/>
        </p:spPr>
        <p:txBody>
          <a:bodyPr wrap="none" rtlCol="0">
            <a:spAutoFit/>
          </a:bodyPr>
          <a:lstStyle/>
          <a:p>
            <a:r>
              <a:rPr lang="en-US" dirty="0" smtClean="0"/>
              <a:t>Node</a:t>
            </a:r>
            <a:endParaRPr lang="en-US" dirty="0"/>
          </a:p>
        </p:txBody>
      </p:sp>
      <p:sp>
        <p:nvSpPr>
          <p:cNvPr id="68" name="TextBox 67"/>
          <p:cNvSpPr txBox="1"/>
          <p:nvPr/>
        </p:nvSpPr>
        <p:spPr>
          <a:xfrm>
            <a:off x="2424600" y="5905828"/>
            <a:ext cx="421697" cy="369332"/>
          </a:xfrm>
          <a:prstGeom prst="rect">
            <a:avLst/>
          </a:prstGeom>
          <a:solidFill>
            <a:schemeClr val="bg1">
              <a:lumMod val="50000"/>
            </a:schemeClr>
          </a:solidFill>
        </p:spPr>
        <p:txBody>
          <a:bodyPr wrap="none" rtlCol="0">
            <a:spAutoFit/>
          </a:bodyPr>
          <a:lstStyle/>
          <a:p>
            <a:r>
              <a:rPr lang="en-US" dirty="0" smtClean="0"/>
              <a:t>SV</a:t>
            </a:r>
            <a:endParaRPr lang="en-US" dirty="0"/>
          </a:p>
        </p:txBody>
      </p:sp>
      <p:sp>
        <p:nvSpPr>
          <p:cNvPr id="69" name="TextBox 68"/>
          <p:cNvSpPr txBox="1"/>
          <p:nvPr/>
        </p:nvSpPr>
        <p:spPr>
          <a:xfrm>
            <a:off x="2954845" y="5909116"/>
            <a:ext cx="655010" cy="369332"/>
          </a:xfrm>
          <a:prstGeom prst="rect">
            <a:avLst/>
          </a:prstGeom>
          <a:solidFill>
            <a:srgbClr val="7F7F7F"/>
          </a:solidFill>
        </p:spPr>
        <p:txBody>
          <a:bodyPr wrap="none" rtlCol="0">
            <a:spAutoFit/>
          </a:bodyPr>
          <a:lstStyle/>
          <a:p>
            <a:r>
              <a:rPr lang="en-US" dirty="0" smtClean="0"/>
              <a:t>state</a:t>
            </a:r>
            <a:endParaRPr lang="en-US" dirty="0"/>
          </a:p>
        </p:txBody>
      </p:sp>
      <p:sp>
        <p:nvSpPr>
          <p:cNvPr id="70" name="TextBox 69"/>
          <p:cNvSpPr txBox="1"/>
          <p:nvPr/>
        </p:nvSpPr>
        <p:spPr>
          <a:xfrm>
            <a:off x="2424600" y="5059586"/>
            <a:ext cx="421697" cy="369332"/>
          </a:xfrm>
          <a:prstGeom prst="rect">
            <a:avLst/>
          </a:prstGeom>
          <a:solidFill>
            <a:schemeClr val="bg1">
              <a:lumMod val="50000"/>
            </a:schemeClr>
          </a:solidFill>
        </p:spPr>
        <p:txBody>
          <a:bodyPr wrap="none" rtlCol="0">
            <a:spAutoFit/>
          </a:bodyPr>
          <a:lstStyle/>
          <a:p>
            <a:r>
              <a:rPr lang="en-US" dirty="0" smtClean="0"/>
              <a:t>SV</a:t>
            </a:r>
            <a:endParaRPr lang="en-US" dirty="0"/>
          </a:p>
        </p:txBody>
      </p:sp>
      <p:sp>
        <p:nvSpPr>
          <p:cNvPr id="71" name="TextBox 70"/>
          <p:cNvSpPr txBox="1"/>
          <p:nvPr/>
        </p:nvSpPr>
        <p:spPr>
          <a:xfrm>
            <a:off x="2954845" y="5057587"/>
            <a:ext cx="655010" cy="369332"/>
          </a:xfrm>
          <a:prstGeom prst="rect">
            <a:avLst/>
          </a:prstGeom>
          <a:solidFill>
            <a:srgbClr val="7F7F7F"/>
          </a:solidFill>
        </p:spPr>
        <p:txBody>
          <a:bodyPr wrap="none" rtlCol="0">
            <a:spAutoFit/>
          </a:bodyPr>
          <a:lstStyle/>
          <a:p>
            <a:r>
              <a:rPr lang="en-US" dirty="0" smtClean="0"/>
              <a:t>state</a:t>
            </a:r>
            <a:endParaRPr lang="en-US" dirty="0"/>
          </a:p>
        </p:txBody>
      </p:sp>
      <p:cxnSp>
        <p:nvCxnSpPr>
          <p:cNvPr id="72" name="Straight Connector 71"/>
          <p:cNvCxnSpPr/>
          <p:nvPr/>
        </p:nvCxnSpPr>
        <p:spPr>
          <a:xfrm>
            <a:off x="2936586" y="4288120"/>
            <a:ext cx="0" cy="649738"/>
          </a:xfrm>
          <a:prstGeom prst="line">
            <a:avLst/>
          </a:prstGeom>
          <a:ln>
            <a:solidFill>
              <a:srgbClr val="000000"/>
            </a:solidFill>
          </a:ln>
          <a:effectLst/>
        </p:spPr>
        <p:style>
          <a:lnRef idx="2">
            <a:schemeClr val="accent1"/>
          </a:lnRef>
          <a:fillRef idx="0">
            <a:schemeClr val="accent1"/>
          </a:fillRef>
          <a:effectRef idx="1">
            <a:schemeClr val="accent1"/>
          </a:effectRef>
          <a:fontRef idx="minor">
            <a:schemeClr val="tx1"/>
          </a:fontRef>
        </p:style>
      </p:cxnSp>
      <p:sp>
        <p:nvSpPr>
          <p:cNvPr id="73" name="Rectangle 72"/>
          <p:cNvSpPr/>
          <p:nvPr/>
        </p:nvSpPr>
        <p:spPr>
          <a:xfrm>
            <a:off x="139696" y="5435932"/>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4" name="Rectangle 73"/>
          <p:cNvSpPr/>
          <p:nvPr/>
        </p:nvSpPr>
        <p:spPr>
          <a:xfrm>
            <a:off x="359830" y="5435932"/>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5" name="Rectangle 74"/>
          <p:cNvSpPr/>
          <p:nvPr/>
        </p:nvSpPr>
        <p:spPr>
          <a:xfrm>
            <a:off x="578559" y="5437514"/>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6" name="Rectangle 75"/>
          <p:cNvSpPr/>
          <p:nvPr/>
        </p:nvSpPr>
        <p:spPr>
          <a:xfrm>
            <a:off x="794583" y="5437514"/>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7" name="Rectangle 76"/>
          <p:cNvSpPr/>
          <p:nvPr/>
        </p:nvSpPr>
        <p:spPr>
          <a:xfrm>
            <a:off x="1010607" y="5437514"/>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8" name="Rectangle 77"/>
          <p:cNvSpPr/>
          <p:nvPr/>
        </p:nvSpPr>
        <p:spPr>
          <a:xfrm>
            <a:off x="1548106" y="5435932"/>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9" name="Rectangle 78"/>
          <p:cNvSpPr/>
          <p:nvPr/>
        </p:nvSpPr>
        <p:spPr>
          <a:xfrm>
            <a:off x="1764130" y="5437514"/>
            <a:ext cx="216024" cy="192822"/>
          </a:xfrm>
          <a:prstGeom prst="rect">
            <a:avLst/>
          </a:prstGeom>
          <a:solidFill>
            <a:srgbClr val="BFBFBF"/>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0" name="Rectangle 79"/>
          <p:cNvSpPr/>
          <p:nvPr/>
        </p:nvSpPr>
        <p:spPr>
          <a:xfrm>
            <a:off x="1980154" y="5442481"/>
            <a:ext cx="216024" cy="192822"/>
          </a:xfrm>
          <a:prstGeom prst="rect">
            <a:avLst/>
          </a:prstGeom>
          <a:solidFill>
            <a:srgbClr val="00009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1" name="Rectangle 80"/>
          <p:cNvSpPr/>
          <p:nvPr/>
        </p:nvSpPr>
        <p:spPr>
          <a:xfrm>
            <a:off x="139696" y="5909037"/>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2" name="Rectangle 81"/>
          <p:cNvSpPr/>
          <p:nvPr/>
        </p:nvSpPr>
        <p:spPr>
          <a:xfrm>
            <a:off x="359830" y="5909037"/>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3" name="Rectangle 82"/>
          <p:cNvSpPr/>
          <p:nvPr/>
        </p:nvSpPr>
        <p:spPr>
          <a:xfrm>
            <a:off x="578559" y="5910619"/>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4" name="Rectangle 83"/>
          <p:cNvSpPr/>
          <p:nvPr/>
        </p:nvSpPr>
        <p:spPr>
          <a:xfrm>
            <a:off x="794583" y="5910619"/>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5" name="Rectangle 84"/>
          <p:cNvSpPr/>
          <p:nvPr/>
        </p:nvSpPr>
        <p:spPr>
          <a:xfrm>
            <a:off x="1010607" y="5910619"/>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6" name="Rectangle 85"/>
          <p:cNvSpPr/>
          <p:nvPr/>
        </p:nvSpPr>
        <p:spPr>
          <a:xfrm>
            <a:off x="1548106" y="5909037"/>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7" name="Rectangle 86"/>
          <p:cNvSpPr/>
          <p:nvPr/>
        </p:nvSpPr>
        <p:spPr>
          <a:xfrm>
            <a:off x="1764130" y="5910619"/>
            <a:ext cx="216024" cy="192822"/>
          </a:xfrm>
          <a:prstGeom prst="rect">
            <a:avLst/>
          </a:prstGeom>
          <a:solidFill>
            <a:srgbClr val="BFBFBF"/>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8" name="Rectangle 87"/>
          <p:cNvSpPr/>
          <p:nvPr/>
        </p:nvSpPr>
        <p:spPr>
          <a:xfrm>
            <a:off x="1980154" y="5915586"/>
            <a:ext cx="216024" cy="192822"/>
          </a:xfrm>
          <a:prstGeom prst="rect">
            <a:avLst/>
          </a:prstGeom>
          <a:solidFill>
            <a:srgbClr val="00009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9" name="Rectangle 88"/>
          <p:cNvSpPr/>
          <p:nvPr/>
        </p:nvSpPr>
        <p:spPr>
          <a:xfrm>
            <a:off x="355720" y="2078561"/>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0" name="Rectangle 89"/>
          <p:cNvSpPr/>
          <p:nvPr/>
        </p:nvSpPr>
        <p:spPr>
          <a:xfrm>
            <a:off x="575854" y="2078561"/>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1" name="Rectangle 90"/>
          <p:cNvSpPr/>
          <p:nvPr/>
        </p:nvSpPr>
        <p:spPr>
          <a:xfrm>
            <a:off x="794583" y="2080143"/>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2" name="Rectangle 91"/>
          <p:cNvSpPr/>
          <p:nvPr/>
        </p:nvSpPr>
        <p:spPr>
          <a:xfrm>
            <a:off x="1010607" y="2080143"/>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3" name="Rectangle 92"/>
          <p:cNvSpPr/>
          <p:nvPr/>
        </p:nvSpPr>
        <p:spPr>
          <a:xfrm>
            <a:off x="1226631" y="2080143"/>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4" name="Rectangle 93"/>
          <p:cNvSpPr/>
          <p:nvPr/>
        </p:nvSpPr>
        <p:spPr>
          <a:xfrm>
            <a:off x="1764130" y="2078561"/>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5" name="Rectangle 94"/>
          <p:cNvSpPr/>
          <p:nvPr/>
        </p:nvSpPr>
        <p:spPr>
          <a:xfrm>
            <a:off x="1980154" y="2080143"/>
            <a:ext cx="216024" cy="192822"/>
          </a:xfrm>
          <a:prstGeom prst="rect">
            <a:avLst/>
          </a:prstGeom>
          <a:solidFill>
            <a:srgbClr val="BFBFBF"/>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6" name="Rectangle 95"/>
          <p:cNvSpPr/>
          <p:nvPr/>
        </p:nvSpPr>
        <p:spPr>
          <a:xfrm>
            <a:off x="2196178" y="2080143"/>
            <a:ext cx="216024" cy="192822"/>
          </a:xfrm>
          <a:prstGeom prst="rect">
            <a:avLst/>
          </a:prstGeom>
          <a:solidFill>
            <a:srgbClr val="00009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7" name="Rectangle 96"/>
          <p:cNvSpPr/>
          <p:nvPr/>
        </p:nvSpPr>
        <p:spPr>
          <a:xfrm>
            <a:off x="355720" y="2551666"/>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8" name="Rectangle 97"/>
          <p:cNvSpPr/>
          <p:nvPr/>
        </p:nvSpPr>
        <p:spPr>
          <a:xfrm>
            <a:off x="575854" y="2551666"/>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9" name="Rectangle 98"/>
          <p:cNvSpPr/>
          <p:nvPr/>
        </p:nvSpPr>
        <p:spPr>
          <a:xfrm>
            <a:off x="794583" y="2553248"/>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0" name="Rectangle 99"/>
          <p:cNvSpPr/>
          <p:nvPr/>
        </p:nvSpPr>
        <p:spPr>
          <a:xfrm>
            <a:off x="1010607" y="2553248"/>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1" name="Rectangle 100"/>
          <p:cNvSpPr/>
          <p:nvPr/>
        </p:nvSpPr>
        <p:spPr>
          <a:xfrm>
            <a:off x="1226631" y="2553248"/>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2" name="Rectangle 101"/>
          <p:cNvSpPr/>
          <p:nvPr/>
        </p:nvSpPr>
        <p:spPr>
          <a:xfrm>
            <a:off x="1764130" y="2551666"/>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3" name="Rectangle 102"/>
          <p:cNvSpPr/>
          <p:nvPr/>
        </p:nvSpPr>
        <p:spPr>
          <a:xfrm>
            <a:off x="1980154" y="2553248"/>
            <a:ext cx="216024" cy="192822"/>
          </a:xfrm>
          <a:prstGeom prst="rect">
            <a:avLst/>
          </a:prstGeom>
          <a:solidFill>
            <a:srgbClr val="BFBFBF"/>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4" name="Rectangle 103"/>
          <p:cNvSpPr/>
          <p:nvPr/>
        </p:nvSpPr>
        <p:spPr>
          <a:xfrm>
            <a:off x="2196178" y="2553248"/>
            <a:ext cx="216024" cy="192822"/>
          </a:xfrm>
          <a:prstGeom prst="rect">
            <a:avLst/>
          </a:prstGeom>
          <a:solidFill>
            <a:srgbClr val="00009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90479869"/>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B9F9B84B-B900-714B-8536-1797C39898F6}" type="slidenum">
              <a:rPr lang="en-US" smtClean="0"/>
              <a:t>17</a:t>
            </a:fld>
            <a:endParaRPr lang="en-US"/>
          </a:p>
        </p:txBody>
      </p:sp>
      <p:sp>
        <p:nvSpPr>
          <p:cNvPr id="6" name="Rectangle 5"/>
          <p:cNvSpPr/>
          <p:nvPr/>
        </p:nvSpPr>
        <p:spPr>
          <a:xfrm>
            <a:off x="5508104" y="1691516"/>
            <a:ext cx="1391217" cy="1438866"/>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 name="TextBox 6"/>
          <p:cNvSpPr txBox="1"/>
          <p:nvPr/>
        </p:nvSpPr>
        <p:spPr>
          <a:xfrm>
            <a:off x="5873632" y="1324118"/>
            <a:ext cx="691528" cy="369332"/>
          </a:xfrm>
          <a:prstGeom prst="rect">
            <a:avLst/>
          </a:prstGeom>
          <a:noFill/>
        </p:spPr>
        <p:txBody>
          <a:bodyPr wrap="none" rtlCol="0">
            <a:spAutoFit/>
          </a:bodyPr>
          <a:lstStyle/>
          <a:p>
            <a:r>
              <a:rPr lang="en-US" dirty="0" smtClean="0"/>
              <a:t>Node</a:t>
            </a:r>
            <a:endParaRPr lang="en-US" dirty="0"/>
          </a:p>
        </p:txBody>
      </p:sp>
      <p:sp>
        <p:nvSpPr>
          <p:cNvPr id="8" name="TextBox 7"/>
          <p:cNvSpPr txBox="1"/>
          <p:nvPr/>
        </p:nvSpPr>
        <p:spPr>
          <a:xfrm>
            <a:off x="5592952" y="2663638"/>
            <a:ext cx="421697" cy="369332"/>
          </a:xfrm>
          <a:prstGeom prst="rect">
            <a:avLst/>
          </a:prstGeom>
          <a:solidFill>
            <a:schemeClr val="bg1">
              <a:lumMod val="50000"/>
            </a:schemeClr>
          </a:solidFill>
        </p:spPr>
        <p:txBody>
          <a:bodyPr wrap="none" rtlCol="0">
            <a:spAutoFit/>
          </a:bodyPr>
          <a:lstStyle/>
          <a:p>
            <a:r>
              <a:rPr lang="en-US" dirty="0" smtClean="0"/>
              <a:t>SV</a:t>
            </a:r>
            <a:endParaRPr lang="en-US" dirty="0"/>
          </a:p>
        </p:txBody>
      </p:sp>
      <p:sp>
        <p:nvSpPr>
          <p:cNvPr id="9" name="TextBox 8"/>
          <p:cNvSpPr txBox="1"/>
          <p:nvPr/>
        </p:nvSpPr>
        <p:spPr>
          <a:xfrm>
            <a:off x="6151323" y="2660466"/>
            <a:ext cx="655010" cy="369332"/>
          </a:xfrm>
          <a:prstGeom prst="rect">
            <a:avLst/>
          </a:prstGeom>
          <a:solidFill>
            <a:srgbClr val="7F7F7F"/>
          </a:solidFill>
        </p:spPr>
        <p:txBody>
          <a:bodyPr wrap="none" rtlCol="0">
            <a:spAutoFit/>
          </a:bodyPr>
          <a:lstStyle/>
          <a:p>
            <a:r>
              <a:rPr lang="en-US" dirty="0" smtClean="0"/>
              <a:t>state</a:t>
            </a:r>
            <a:endParaRPr lang="en-US" dirty="0"/>
          </a:p>
        </p:txBody>
      </p:sp>
      <p:sp>
        <p:nvSpPr>
          <p:cNvPr id="10" name="Rectangle 9"/>
          <p:cNvSpPr/>
          <p:nvPr/>
        </p:nvSpPr>
        <p:spPr>
          <a:xfrm>
            <a:off x="7052022" y="2076979"/>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7272156" y="2076979"/>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7490885" y="2078561"/>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Rectangle 12"/>
          <p:cNvSpPr/>
          <p:nvPr/>
        </p:nvSpPr>
        <p:spPr>
          <a:xfrm>
            <a:off x="7706909" y="2078561"/>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7922933" y="2078561"/>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Rectangle 14"/>
          <p:cNvSpPr/>
          <p:nvPr/>
        </p:nvSpPr>
        <p:spPr>
          <a:xfrm>
            <a:off x="8460432" y="2076979"/>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6" name="Rectangle 15"/>
          <p:cNvSpPr/>
          <p:nvPr/>
        </p:nvSpPr>
        <p:spPr>
          <a:xfrm>
            <a:off x="8676456" y="2078561"/>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7" name="Rectangle 16"/>
          <p:cNvSpPr/>
          <p:nvPr/>
        </p:nvSpPr>
        <p:spPr>
          <a:xfrm>
            <a:off x="8892480" y="2078561"/>
            <a:ext cx="216024" cy="192822"/>
          </a:xfrm>
          <a:prstGeom prst="rect">
            <a:avLst/>
          </a:prstGeom>
          <a:solidFill>
            <a:srgbClr val="00009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9" name="TextBox 18"/>
          <p:cNvSpPr txBox="1"/>
          <p:nvPr/>
        </p:nvSpPr>
        <p:spPr>
          <a:xfrm>
            <a:off x="5592952" y="1817396"/>
            <a:ext cx="421697" cy="369332"/>
          </a:xfrm>
          <a:prstGeom prst="rect">
            <a:avLst/>
          </a:prstGeom>
          <a:solidFill>
            <a:schemeClr val="bg1">
              <a:lumMod val="50000"/>
            </a:schemeClr>
          </a:solidFill>
        </p:spPr>
        <p:txBody>
          <a:bodyPr wrap="none" rtlCol="0">
            <a:spAutoFit/>
          </a:bodyPr>
          <a:lstStyle/>
          <a:p>
            <a:r>
              <a:rPr lang="en-US" dirty="0" smtClean="0"/>
              <a:t>SV</a:t>
            </a:r>
            <a:endParaRPr lang="en-US" dirty="0"/>
          </a:p>
        </p:txBody>
      </p:sp>
      <p:sp>
        <p:nvSpPr>
          <p:cNvPr id="20" name="TextBox 19"/>
          <p:cNvSpPr txBox="1"/>
          <p:nvPr/>
        </p:nvSpPr>
        <p:spPr>
          <a:xfrm>
            <a:off x="6151323" y="1817396"/>
            <a:ext cx="655010" cy="369332"/>
          </a:xfrm>
          <a:prstGeom prst="rect">
            <a:avLst/>
          </a:prstGeom>
          <a:solidFill>
            <a:srgbClr val="7F7F7F"/>
          </a:solidFill>
        </p:spPr>
        <p:txBody>
          <a:bodyPr wrap="none" rtlCol="0">
            <a:spAutoFit/>
          </a:bodyPr>
          <a:lstStyle/>
          <a:p>
            <a:r>
              <a:rPr lang="en-US" dirty="0" smtClean="0"/>
              <a:t>state</a:t>
            </a:r>
            <a:endParaRPr lang="en-US" dirty="0"/>
          </a:p>
        </p:txBody>
      </p:sp>
      <p:sp>
        <p:nvSpPr>
          <p:cNvPr id="21" name="Rectangle 20"/>
          <p:cNvSpPr/>
          <p:nvPr/>
        </p:nvSpPr>
        <p:spPr>
          <a:xfrm>
            <a:off x="7052022" y="2550084"/>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2" name="Rectangle 21"/>
          <p:cNvSpPr/>
          <p:nvPr/>
        </p:nvSpPr>
        <p:spPr>
          <a:xfrm>
            <a:off x="7272156" y="2550084"/>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3" name="Rectangle 22"/>
          <p:cNvSpPr/>
          <p:nvPr/>
        </p:nvSpPr>
        <p:spPr>
          <a:xfrm>
            <a:off x="7490885" y="2551666"/>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4" name="Rectangle 23"/>
          <p:cNvSpPr/>
          <p:nvPr/>
        </p:nvSpPr>
        <p:spPr>
          <a:xfrm>
            <a:off x="7706909" y="2551666"/>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5" name="Rectangle 24"/>
          <p:cNvSpPr/>
          <p:nvPr/>
        </p:nvSpPr>
        <p:spPr>
          <a:xfrm>
            <a:off x="7922933" y="2551666"/>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6" name="Rectangle 25"/>
          <p:cNvSpPr/>
          <p:nvPr/>
        </p:nvSpPr>
        <p:spPr>
          <a:xfrm>
            <a:off x="8460432" y="2550084"/>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7" name="Rectangle 26"/>
          <p:cNvSpPr/>
          <p:nvPr/>
        </p:nvSpPr>
        <p:spPr>
          <a:xfrm>
            <a:off x="8676456" y="2551666"/>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8" name="Rectangle 27"/>
          <p:cNvSpPr/>
          <p:nvPr/>
        </p:nvSpPr>
        <p:spPr>
          <a:xfrm>
            <a:off x="8892480" y="2551666"/>
            <a:ext cx="216024" cy="192822"/>
          </a:xfrm>
          <a:prstGeom prst="rect">
            <a:avLst/>
          </a:prstGeom>
          <a:solidFill>
            <a:srgbClr val="00009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30" name="Straight Connector 29"/>
          <p:cNvCxnSpPr>
            <a:stCxn id="6" idx="2"/>
          </p:cNvCxnSpPr>
          <p:nvPr/>
        </p:nvCxnSpPr>
        <p:spPr>
          <a:xfrm>
            <a:off x="6203713" y="3130382"/>
            <a:ext cx="0" cy="649738"/>
          </a:xfrm>
          <a:prstGeom prst="line">
            <a:avLst/>
          </a:prstGeom>
          <a:ln>
            <a:solidFill>
              <a:srgbClr val="000000"/>
            </a:solidFill>
          </a:ln>
          <a:effectLst/>
        </p:spPr>
        <p:style>
          <a:lnRef idx="2">
            <a:schemeClr val="accent1"/>
          </a:lnRef>
          <a:fillRef idx="0">
            <a:schemeClr val="accent1"/>
          </a:fillRef>
          <a:effectRef idx="1">
            <a:schemeClr val="accent1"/>
          </a:effectRef>
          <a:fontRef idx="minor">
            <a:schemeClr val="tx1"/>
          </a:fontRef>
        </p:style>
      </p:cxnSp>
      <p:sp>
        <p:nvSpPr>
          <p:cNvPr id="33" name="Rectangle 32"/>
          <p:cNvSpPr/>
          <p:nvPr/>
        </p:nvSpPr>
        <p:spPr>
          <a:xfrm>
            <a:off x="1763688" y="3780120"/>
            <a:ext cx="5727197" cy="508000"/>
          </a:xfrm>
          <a:prstGeom prst="rect">
            <a:avLst/>
          </a:prstGeom>
          <a:solidFill>
            <a:schemeClr val="bg1">
              <a:lumMod val="50000"/>
            </a:schemeClr>
          </a:solidFill>
          <a:ln>
            <a:solidFill>
              <a:schemeClr val="tx1"/>
            </a:solidFill>
          </a:ln>
          <a:effectLst/>
        </p:spPr>
        <p:style>
          <a:lnRef idx="1">
            <a:schemeClr val="accent3"/>
          </a:lnRef>
          <a:fillRef idx="2">
            <a:schemeClr val="accent3"/>
          </a:fillRef>
          <a:effectRef idx="1">
            <a:schemeClr val="accent3"/>
          </a:effectRef>
          <a:fontRef idx="minor">
            <a:schemeClr val="dk1"/>
          </a:fontRef>
        </p:style>
        <p:txBody>
          <a:bodyPr rtlCol="0" anchor="ctr"/>
          <a:lstStyle/>
          <a:p>
            <a:pPr algn="ctr"/>
            <a:r>
              <a:rPr lang="en-US" sz="3200" dirty="0" smtClean="0">
                <a:solidFill>
                  <a:schemeClr val="tx1"/>
                </a:solidFill>
              </a:rPr>
              <a:t>Network</a:t>
            </a:r>
            <a:endParaRPr lang="en-US" sz="3200" dirty="0">
              <a:solidFill>
                <a:schemeClr val="tx1"/>
              </a:solidFill>
            </a:endParaRPr>
          </a:p>
        </p:txBody>
      </p:sp>
      <p:sp>
        <p:nvSpPr>
          <p:cNvPr id="36" name="Rectangle 35"/>
          <p:cNvSpPr/>
          <p:nvPr/>
        </p:nvSpPr>
        <p:spPr>
          <a:xfrm>
            <a:off x="2532711" y="1691516"/>
            <a:ext cx="1391217" cy="144269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7" name="TextBox 36"/>
          <p:cNvSpPr txBox="1"/>
          <p:nvPr/>
        </p:nvSpPr>
        <p:spPr>
          <a:xfrm>
            <a:off x="2777288" y="1327944"/>
            <a:ext cx="691528" cy="369332"/>
          </a:xfrm>
          <a:prstGeom prst="rect">
            <a:avLst/>
          </a:prstGeom>
          <a:noFill/>
        </p:spPr>
        <p:txBody>
          <a:bodyPr wrap="none" rtlCol="0">
            <a:spAutoFit/>
          </a:bodyPr>
          <a:lstStyle/>
          <a:p>
            <a:r>
              <a:rPr lang="en-US" dirty="0" smtClean="0"/>
              <a:t>Node</a:t>
            </a:r>
            <a:endParaRPr lang="en-US" dirty="0"/>
          </a:p>
        </p:txBody>
      </p:sp>
      <p:sp>
        <p:nvSpPr>
          <p:cNvPr id="38" name="TextBox 37"/>
          <p:cNvSpPr txBox="1"/>
          <p:nvPr/>
        </p:nvSpPr>
        <p:spPr>
          <a:xfrm>
            <a:off x="2617559" y="2667464"/>
            <a:ext cx="421697" cy="369332"/>
          </a:xfrm>
          <a:prstGeom prst="rect">
            <a:avLst/>
          </a:prstGeom>
          <a:solidFill>
            <a:schemeClr val="bg1">
              <a:lumMod val="50000"/>
            </a:schemeClr>
          </a:solidFill>
        </p:spPr>
        <p:txBody>
          <a:bodyPr wrap="none" rtlCol="0">
            <a:spAutoFit/>
          </a:bodyPr>
          <a:lstStyle/>
          <a:p>
            <a:r>
              <a:rPr lang="en-US" dirty="0" smtClean="0"/>
              <a:t>SV</a:t>
            </a:r>
            <a:endParaRPr lang="en-US" dirty="0"/>
          </a:p>
        </p:txBody>
      </p:sp>
      <p:sp>
        <p:nvSpPr>
          <p:cNvPr id="39" name="TextBox 38"/>
          <p:cNvSpPr txBox="1"/>
          <p:nvPr/>
        </p:nvSpPr>
        <p:spPr>
          <a:xfrm>
            <a:off x="3175930" y="2662052"/>
            <a:ext cx="655010" cy="369332"/>
          </a:xfrm>
          <a:prstGeom prst="rect">
            <a:avLst/>
          </a:prstGeom>
          <a:solidFill>
            <a:srgbClr val="7F7F7F"/>
          </a:solidFill>
        </p:spPr>
        <p:txBody>
          <a:bodyPr wrap="none" rtlCol="0">
            <a:spAutoFit/>
          </a:bodyPr>
          <a:lstStyle/>
          <a:p>
            <a:r>
              <a:rPr lang="en-US" dirty="0" smtClean="0"/>
              <a:t>state</a:t>
            </a:r>
            <a:endParaRPr lang="en-US" dirty="0"/>
          </a:p>
        </p:txBody>
      </p:sp>
      <p:sp>
        <p:nvSpPr>
          <p:cNvPr id="40" name="TextBox 39"/>
          <p:cNvSpPr txBox="1"/>
          <p:nvPr/>
        </p:nvSpPr>
        <p:spPr>
          <a:xfrm>
            <a:off x="2617559" y="1821222"/>
            <a:ext cx="421697" cy="369332"/>
          </a:xfrm>
          <a:prstGeom prst="rect">
            <a:avLst/>
          </a:prstGeom>
          <a:solidFill>
            <a:schemeClr val="bg1">
              <a:lumMod val="50000"/>
            </a:schemeClr>
          </a:solidFill>
        </p:spPr>
        <p:txBody>
          <a:bodyPr wrap="none" rtlCol="0">
            <a:spAutoFit/>
          </a:bodyPr>
          <a:lstStyle/>
          <a:p>
            <a:r>
              <a:rPr lang="en-US" dirty="0" smtClean="0"/>
              <a:t>SV</a:t>
            </a:r>
            <a:endParaRPr lang="en-US" dirty="0"/>
          </a:p>
        </p:txBody>
      </p:sp>
      <p:sp>
        <p:nvSpPr>
          <p:cNvPr id="41" name="TextBox 40"/>
          <p:cNvSpPr txBox="1"/>
          <p:nvPr/>
        </p:nvSpPr>
        <p:spPr>
          <a:xfrm>
            <a:off x="3147967" y="1817396"/>
            <a:ext cx="655010" cy="369332"/>
          </a:xfrm>
          <a:prstGeom prst="rect">
            <a:avLst/>
          </a:prstGeom>
          <a:solidFill>
            <a:srgbClr val="7F7F7F"/>
          </a:solidFill>
        </p:spPr>
        <p:txBody>
          <a:bodyPr wrap="none" rtlCol="0">
            <a:spAutoFit/>
          </a:bodyPr>
          <a:lstStyle/>
          <a:p>
            <a:r>
              <a:rPr lang="en-US" dirty="0" smtClean="0"/>
              <a:t>state</a:t>
            </a:r>
            <a:endParaRPr lang="en-US" dirty="0"/>
          </a:p>
        </p:txBody>
      </p:sp>
      <p:cxnSp>
        <p:nvCxnSpPr>
          <p:cNvPr id="42" name="Straight Connector 41"/>
          <p:cNvCxnSpPr>
            <a:stCxn id="36" idx="2"/>
          </p:cNvCxnSpPr>
          <p:nvPr/>
        </p:nvCxnSpPr>
        <p:spPr>
          <a:xfrm>
            <a:off x="3228320" y="3134208"/>
            <a:ext cx="0" cy="649738"/>
          </a:xfrm>
          <a:prstGeom prst="line">
            <a:avLst/>
          </a:prstGeom>
          <a:ln>
            <a:solidFill>
              <a:srgbClr val="000000"/>
            </a:solidFill>
          </a:ln>
          <a:effectLst/>
        </p:spPr>
        <p:style>
          <a:lnRef idx="2">
            <a:schemeClr val="accent1"/>
          </a:lnRef>
          <a:fillRef idx="0">
            <a:schemeClr val="accent1"/>
          </a:fillRef>
          <a:effectRef idx="1">
            <a:schemeClr val="accent1"/>
          </a:effectRef>
          <a:fontRef idx="minor">
            <a:schemeClr val="tx1"/>
          </a:fontRef>
        </p:style>
      </p:cxnSp>
      <p:sp>
        <p:nvSpPr>
          <p:cNvPr id="43" name="Rectangle 42"/>
          <p:cNvSpPr/>
          <p:nvPr/>
        </p:nvSpPr>
        <p:spPr>
          <a:xfrm>
            <a:off x="5415366" y="4931876"/>
            <a:ext cx="1414282" cy="1440696"/>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4" name="TextBox 43"/>
          <p:cNvSpPr txBox="1"/>
          <p:nvPr/>
        </p:nvSpPr>
        <p:spPr>
          <a:xfrm>
            <a:off x="5759174" y="6372036"/>
            <a:ext cx="691528" cy="369332"/>
          </a:xfrm>
          <a:prstGeom prst="rect">
            <a:avLst/>
          </a:prstGeom>
          <a:noFill/>
        </p:spPr>
        <p:txBody>
          <a:bodyPr wrap="none" rtlCol="0">
            <a:spAutoFit/>
          </a:bodyPr>
          <a:lstStyle/>
          <a:p>
            <a:r>
              <a:rPr lang="en-US" dirty="0" smtClean="0"/>
              <a:t>Node</a:t>
            </a:r>
            <a:endParaRPr lang="en-US" dirty="0"/>
          </a:p>
        </p:txBody>
      </p:sp>
      <p:sp>
        <p:nvSpPr>
          <p:cNvPr id="45" name="TextBox 44"/>
          <p:cNvSpPr txBox="1"/>
          <p:nvPr/>
        </p:nvSpPr>
        <p:spPr>
          <a:xfrm>
            <a:off x="5520944" y="5905828"/>
            <a:ext cx="421697" cy="369332"/>
          </a:xfrm>
          <a:prstGeom prst="rect">
            <a:avLst/>
          </a:prstGeom>
          <a:solidFill>
            <a:schemeClr val="bg1">
              <a:lumMod val="50000"/>
            </a:schemeClr>
          </a:solidFill>
        </p:spPr>
        <p:txBody>
          <a:bodyPr wrap="none" rtlCol="0">
            <a:spAutoFit/>
          </a:bodyPr>
          <a:lstStyle/>
          <a:p>
            <a:r>
              <a:rPr lang="en-US" dirty="0" smtClean="0"/>
              <a:t>SV</a:t>
            </a:r>
            <a:endParaRPr lang="en-US" dirty="0"/>
          </a:p>
        </p:txBody>
      </p:sp>
      <p:sp>
        <p:nvSpPr>
          <p:cNvPr id="46" name="TextBox 45"/>
          <p:cNvSpPr txBox="1"/>
          <p:nvPr/>
        </p:nvSpPr>
        <p:spPr>
          <a:xfrm>
            <a:off x="6079315" y="5895148"/>
            <a:ext cx="655010" cy="369332"/>
          </a:xfrm>
          <a:prstGeom prst="rect">
            <a:avLst/>
          </a:prstGeom>
          <a:solidFill>
            <a:srgbClr val="7F7F7F"/>
          </a:solidFill>
        </p:spPr>
        <p:txBody>
          <a:bodyPr wrap="none" rtlCol="0">
            <a:spAutoFit/>
          </a:bodyPr>
          <a:lstStyle/>
          <a:p>
            <a:r>
              <a:rPr lang="en-US" dirty="0" smtClean="0"/>
              <a:t>state</a:t>
            </a:r>
            <a:endParaRPr lang="en-US" dirty="0"/>
          </a:p>
        </p:txBody>
      </p:sp>
      <p:sp>
        <p:nvSpPr>
          <p:cNvPr id="47" name="TextBox 46"/>
          <p:cNvSpPr txBox="1"/>
          <p:nvPr/>
        </p:nvSpPr>
        <p:spPr>
          <a:xfrm>
            <a:off x="5520944" y="5059586"/>
            <a:ext cx="421697" cy="369332"/>
          </a:xfrm>
          <a:prstGeom prst="rect">
            <a:avLst/>
          </a:prstGeom>
          <a:solidFill>
            <a:schemeClr val="bg1">
              <a:lumMod val="50000"/>
            </a:schemeClr>
          </a:solidFill>
        </p:spPr>
        <p:txBody>
          <a:bodyPr wrap="none" rtlCol="0">
            <a:spAutoFit/>
          </a:bodyPr>
          <a:lstStyle/>
          <a:p>
            <a:r>
              <a:rPr lang="en-US" dirty="0" smtClean="0"/>
              <a:t>SV</a:t>
            </a:r>
            <a:endParaRPr lang="en-US" dirty="0"/>
          </a:p>
        </p:txBody>
      </p:sp>
      <p:sp>
        <p:nvSpPr>
          <p:cNvPr id="48" name="TextBox 47"/>
          <p:cNvSpPr txBox="1"/>
          <p:nvPr/>
        </p:nvSpPr>
        <p:spPr>
          <a:xfrm>
            <a:off x="6079315" y="5059586"/>
            <a:ext cx="655010" cy="369332"/>
          </a:xfrm>
          <a:prstGeom prst="rect">
            <a:avLst/>
          </a:prstGeom>
          <a:solidFill>
            <a:srgbClr val="7F7F7F"/>
          </a:solidFill>
        </p:spPr>
        <p:txBody>
          <a:bodyPr wrap="none" rtlCol="0">
            <a:spAutoFit/>
          </a:bodyPr>
          <a:lstStyle/>
          <a:p>
            <a:r>
              <a:rPr lang="en-US" dirty="0" smtClean="0"/>
              <a:t>state</a:t>
            </a:r>
            <a:endParaRPr lang="en-US" dirty="0"/>
          </a:p>
        </p:txBody>
      </p:sp>
      <p:cxnSp>
        <p:nvCxnSpPr>
          <p:cNvPr id="49" name="Straight Connector 48"/>
          <p:cNvCxnSpPr/>
          <p:nvPr/>
        </p:nvCxnSpPr>
        <p:spPr>
          <a:xfrm>
            <a:off x="6032930" y="4288120"/>
            <a:ext cx="0" cy="649738"/>
          </a:xfrm>
          <a:prstGeom prst="line">
            <a:avLst/>
          </a:prstGeom>
          <a:ln>
            <a:solidFill>
              <a:srgbClr val="000000"/>
            </a:solidFill>
          </a:ln>
          <a:effectLst/>
        </p:spPr>
        <p:style>
          <a:lnRef idx="2">
            <a:schemeClr val="accent1"/>
          </a:lnRef>
          <a:fillRef idx="0">
            <a:schemeClr val="accent1"/>
          </a:fillRef>
          <a:effectRef idx="1">
            <a:schemeClr val="accent1"/>
          </a:effectRef>
          <a:fontRef idx="minor">
            <a:schemeClr val="tx1"/>
          </a:fontRef>
        </p:style>
      </p:cxnSp>
      <p:sp>
        <p:nvSpPr>
          <p:cNvPr id="50" name="Rectangle 49"/>
          <p:cNvSpPr/>
          <p:nvPr/>
        </p:nvSpPr>
        <p:spPr>
          <a:xfrm>
            <a:off x="6980014" y="5435932"/>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1" name="Rectangle 50"/>
          <p:cNvSpPr/>
          <p:nvPr/>
        </p:nvSpPr>
        <p:spPr>
          <a:xfrm>
            <a:off x="7200148" y="5435932"/>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2" name="Rectangle 51"/>
          <p:cNvSpPr/>
          <p:nvPr/>
        </p:nvSpPr>
        <p:spPr>
          <a:xfrm>
            <a:off x="7418877" y="5437514"/>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3" name="Rectangle 52"/>
          <p:cNvSpPr/>
          <p:nvPr/>
        </p:nvSpPr>
        <p:spPr>
          <a:xfrm>
            <a:off x="7634901" y="5437514"/>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4" name="Rectangle 53"/>
          <p:cNvSpPr/>
          <p:nvPr/>
        </p:nvSpPr>
        <p:spPr>
          <a:xfrm>
            <a:off x="7850925" y="5437514"/>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5" name="Rectangle 54"/>
          <p:cNvSpPr/>
          <p:nvPr/>
        </p:nvSpPr>
        <p:spPr>
          <a:xfrm>
            <a:off x="8388424" y="5435932"/>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6" name="Rectangle 55"/>
          <p:cNvSpPr/>
          <p:nvPr/>
        </p:nvSpPr>
        <p:spPr>
          <a:xfrm>
            <a:off x="8604448" y="5437514"/>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7" name="Rectangle 56"/>
          <p:cNvSpPr/>
          <p:nvPr/>
        </p:nvSpPr>
        <p:spPr>
          <a:xfrm>
            <a:off x="8820472" y="5437514"/>
            <a:ext cx="216024" cy="192822"/>
          </a:xfrm>
          <a:prstGeom prst="rect">
            <a:avLst/>
          </a:prstGeom>
          <a:solidFill>
            <a:srgbClr val="00009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8" name="Rectangle 57"/>
          <p:cNvSpPr/>
          <p:nvPr/>
        </p:nvSpPr>
        <p:spPr>
          <a:xfrm>
            <a:off x="6980014" y="5909037"/>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9" name="Rectangle 58"/>
          <p:cNvSpPr/>
          <p:nvPr/>
        </p:nvSpPr>
        <p:spPr>
          <a:xfrm>
            <a:off x="7200148" y="5909037"/>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0" name="Rectangle 59"/>
          <p:cNvSpPr/>
          <p:nvPr/>
        </p:nvSpPr>
        <p:spPr>
          <a:xfrm>
            <a:off x="7418877" y="5910619"/>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1" name="Rectangle 60"/>
          <p:cNvSpPr/>
          <p:nvPr/>
        </p:nvSpPr>
        <p:spPr>
          <a:xfrm>
            <a:off x="7634901" y="5910619"/>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2" name="Rectangle 61"/>
          <p:cNvSpPr/>
          <p:nvPr/>
        </p:nvSpPr>
        <p:spPr>
          <a:xfrm>
            <a:off x="7850925" y="5910619"/>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3" name="Rectangle 62"/>
          <p:cNvSpPr/>
          <p:nvPr/>
        </p:nvSpPr>
        <p:spPr>
          <a:xfrm>
            <a:off x="8388424" y="5909037"/>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4" name="Rectangle 63"/>
          <p:cNvSpPr/>
          <p:nvPr/>
        </p:nvSpPr>
        <p:spPr>
          <a:xfrm>
            <a:off x="8604448" y="5910619"/>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5" name="Rectangle 64"/>
          <p:cNvSpPr/>
          <p:nvPr/>
        </p:nvSpPr>
        <p:spPr>
          <a:xfrm>
            <a:off x="8820472" y="5910619"/>
            <a:ext cx="216024" cy="192822"/>
          </a:xfrm>
          <a:prstGeom prst="rect">
            <a:avLst/>
          </a:prstGeom>
          <a:solidFill>
            <a:srgbClr val="00009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6" name="Rectangle 65"/>
          <p:cNvSpPr/>
          <p:nvPr/>
        </p:nvSpPr>
        <p:spPr>
          <a:xfrm>
            <a:off x="2316687" y="4931876"/>
            <a:ext cx="1391217" cy="1440696"/>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7" name="TextBox 66"/>
          <p:cNvSpPr txBox="1"/>
          <p:nvPr/>
        </p:nvSpPr>
        <p:spPr>
          <a:xfrm>
            <a:off x="2590822" y="6372036"/>
            <a:ext cx="691528" cy="369332"/>
          </a:xfrm>
          <a:prstGeom prst="rect">
            <a:avLst/>
          </a:prstGeom>
          <a:noFill/>
        </p:spPr>
        <p:txBody>
          <a:bodyPr wrap="none" rtlCol="0">
            <a:spAutoFit/>
          </a:bodyPr>
          <a:lstStyle/>
          <a:p>
            <a:r>
              <a:rPr lang="en-US" dirty="0" smtClean="0"/>
              <a:t>Node</a:t>
            </a:r>
            <a:endParaRPr lang="en-US" dirty="0"/>
          </a:p>
        </p:txBody>
      </p:sp>
      <p:sp>
        <p:nvSpPr>
          <p:cNvPr id="68" name="TextBox 67"/>
          <p:cNvSpPr txBox="1"/>
          <p:nvPr/>
        </p:nvSpPr>
        <p:spPr>
          <a:xfrm>
            <a:off x="2424600" y="5905828"/>
            <a:ext cx="421697" cy="369332"/>
          </a:xfrm>
          <a:prstGeom prst="rect">
            <a:avLst/>
          </a:prstGeom>
          <a:solidFill>
            <a:schemeClr val="bg1">
              <a:lumMod val="50000"/>
            </a:schemeClr>
          </a:solidFill>
        </p:spPr>
        <p:txBody>
          <a:bodyPr wrap="none" rtlCol="0">
            <a:spAutoFit/>
          </a:bodyPr>
          <a:lstStyle/>
          <a:p>
            <a:r>
              <a:rPr lang="en-US" dirty="0" smtClean="0"/>
              <a:t>SV</a:t>
            </a:r>
            <a:endParaRPr lang="en-US" dirty="0"/>
          </a:p>
        </p:txBody>
      </p:sp>
      <p:sp>
        <p:nvSpPr>
          <p:cNvPr id="69" name="TextBox 68"/>
          <p:cNvSpPr txBox="1"/>
          <p:nvPr/>
        </p:nvSpPr>
        <p:spPr>
          <a:xfrm>
            <a:off x="2954845" y="5909116"/>
            <a:ext cx="655010" cy="369332"/>
          </a:xfrm>
          <a:prstGeom prst="rect">
            <a:avLst/>
          </a:prstGeom>
          <a:solidFill>
            <a:srgbClr val="7F7F7F"/>
          </a:solidFill>
        </p:spPr>
        <p:txBody>
          <a:bodyPr wrap="none" rtlCol="0">
            <a:spAutoFit/>
          </a:bodyPr>
          <a:lstStyle/>
          <a:p>
            <a:r>
              <a:rPr lang="en-US" dirty="0" smtClean="0"/>
              <a:t>state</a:t>
            </a:r>
            <a:endParaRPr lang="en-US" dirty="0"/>
          </a:p>
        </p:txBody>
      </p:sp>
      <p:sp>
        <p:nvSpPr>
          <p:cNvPr id="70" name="TextBox 69"/>
          <p:cNvSpPr txBox="1"/>
          <p:nvPr/>
        </p:nvSpPr>
        <p:spPr>
          <a:xfrm>
            <a:off x="2424600" y="5059586"/>
            <a:ext cx="421697" cy="369332"/>
          </a:xfrm>
          <a:prstGeom prst="rect">
            <a:avLst/>
          </a:prstGeom>
          <a:solidFill>
            <a:schemeClr val="bg1">
              <a:lumMod val="50000"/>
            </a:schemeClr>
          </a:solidFill>
        </p:spPr>
        <p:txBody>
          <a:bodyPr wrap="none" rtlCol="0">
            <a:spAutoFit/>
          </a:bodyPr>
          <a:lstStyle/>
          <a:p>
            <a:r>
              <a:rPr lang="en-US" dirty="0" smtClean="0"/>
              <a:t>SV</a:t>
            </a:r>
            <a:endParaRPr lang="en-US" dirty="0"/>
          </a:p>
        </p:txBody>
      </p:sp>
      <p:sp>
        <p:nvSpPr>
          <p:cNvPr id="71" name="TextBox 70"/>
          <p:cNvSpPr txBox="1"/>
          <p:nvPr/>
        </p:nvSpPr>
        <p:spPr>
          <a:xfrm>
            <a:off x="2954845" y="5057587"/>
            <a:ext cx="655010" cy="369332"/>
          </a:xfrm>
          <a:prstGeom prst="rect">
            <a:avLst/>
          </a:prstGeom>
          <a:solidFill>
            <a:srgbClr val="7F7F7F"/>
          </a:solidFill>
        </p:spPr>
        <p:txBody>
          <a:bodyPr wrap="none" rtlCol="0">
            <a:spAutoFit/>
          </a:bodyPr>
          <a:lstStyle/>
          <a:p>
            <a:r>
              <a:rPr lang="en-US" dirty="0" smtClean="0"/>
              <a:t>state</a:t>
            </a:r>
            <a:endParaRPr lang="en-US" dirty="0"/>
          </a:p>
        </p:txBody>
      </p:sp>
      <p:cxnSp>
        <p:nvCxnSpPr>
          <p:cNvPr id="72" name="Straight Connector 71"/>
          <p:cNvCxnSpPr/>
          <p:nvPr/>
        </p:nvCxnSpPr>
        <p:spPr>
          <a:xfrm>
            <a:off x="2936586" y="4288120"/>
            <a:ext cx="0" cy="649738"/>
          </a:xfrm>
          <a:prstGeom prst="line">
            <a:avLst/>
          </a:prstGeom>
          <a:ln>
            <a:solidFill>
              <a:srgbClr val="000000"/>
            </a:solidFill>
          </a:ln>
          <a:effectLst/>
        </p:spPr>
        <p:style>
          <a:lnRef idx="2">
            <a:schemeClr val="accent1"/>
          </a:lnRef>
          <a:fillRef idx="0">
            <a:schemeClr val="accent1"/>
          </a:fillRef>
          <a:effectRef idx="1">
            <a:schemeClr val="accent1"/>
          </a:effectRef>
          <a:fontRef idx="minor">
            <a:schemeClr val="tx1"/>
          </a:fontRef>
        </p:style>
      </p:cxnSp>
      <p:sp>
        <p:nvSpPr>
          <p:cNvPr id="73" name="Rectangle 72"/>
          <p:cNvSpPr/>
          <p:nvPr/>
        </p:nvSpPr>
        <p:spPr>
          <a:xfrm>
            <a:off x="139696" y="5435932"/>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4" name="Rectangle 73"/>
          <p:cNvSpPr/>
          <p:nvPr/>
        </p:nvSpPr>
        <p:spPr>
          <a:xfrm>
            <a:off x="359830" y="5435932"/>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5" name="Rectangle 74"/>
          <p:cNvSpPr/>
          <p:nvPr/>
        </p:nvSpPr>
        <p:spPr>
          <a:xfrm>
            <a:off x="578559" y="5437514"/>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6" name="Rectangle 75"/>
          <p:cNvSpPr/>
          <p:nvPr/>
        </p:nvSpPr>
        <p:spPr>
          <a:xfrm>
            <a:off x="794583" y="5437514"/>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7" name="Rectangle 76"/>
          <p:cNvSpPr/>
          <p:nvPr/>
        </p:nvSpPr>
        <p:spPr>
          <a:xfrm>
            <a:off x="1010607" y="5437514"/>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8" name="Rectangle 77"/>
          <p:cNvSpPr/>
          <p:nvPr/>
        </p:nvSpPr>
        <p:spPr>
          <a:xfrm>
            <a:off x="1548106" y="5435932"/>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9" name="Rectangle 78"/>
          <p:cNvSpPr/>
          <p:nvPr/>
        </p:nvSpPr>
        <p:spPr>
          <a:xfrm>
            <a:off x="1764130" y="5437514"/>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0" name="Rectangle 79"/>
          <p:cNvSpPr/>
          <p:nvPr/>
        </p:nvSpPr>
        <p:spPr>
          <a:xfrm>
            <a:off x="1980154" y="5442481"/>
            <a:ext cx="216024" cy="192822"/>
          </a:xfrm>
          <a:prstGeom prst="rect">
            <a:avLst/>
          </a:prstGeom>
          <a:solidFill>
            <a:srgbClr val="00009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1" name="Rectangle 80"/>
          <p:cNvSpPr/>
          <p:nvPr/>
        </p:nvSpPr>
        <p:spPr>
          <a:xfrm>
            <a:off x="139696" y="5909037"/>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2" name="Rectangle 81"/>
          <p:cNvSpPr/>
          <p:nvPr/>
        </p:nvSpPr>
        <p:spPr>
          <a:xfrm>
            <a:off x="359830" y="5909037"/>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3" name="Rectangle 82"/>
          <p:cNvSpPr/>
          <p:nvPr/>
        </p:nvSpPr>
        <p:spPr>
          <a:xfrm>
            <a:off x="578559" y="5910619"/>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4" name="Rectangle 83"/>
          <p:cNvSpPr/>
          <p:nvPr/>
        </p:nvSpPr>
        <p:spPr>
          <a:xfrm>
            <a:off x="794583" y="5910619"/>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5" name="Rectangle 84"/>
          <p:cNvSpPr/>
          <p:nvPr/>
        </p:nvSpPr>
        <p:spPr>
          <a:xfrm>
            <a:off x="1010607" y="5910619"/>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6" name="Rectangle 85"/>
          <p:cNvSpPr/>
          <p:nvPr/>
        </p:nvSpPr>
        <p:spPr>
          <a:xfrm>
            <a:off x="1548106" y="5909037"/>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7" name="Rectangle 86"/>
          <p:cNvSpPr/>
          <p:nvPr/>
        </p:nvSpPr>
        <p:spPr>
          <a:xfrm>
            <a:off x="1764130" y="5910619"/>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8" name="Rectangle 87"/>
          <p:cNvSpPr/>
          <p:nvPr/>
        </p:nvSpPr>
        <p:spPr>
          <a:xfrm>
            <a:off x="1980154" y="5915586"/>
            <a:ext cx="216024" cy="192822"/>
          </a:xfrm>
          <a:prstGeom prst="rect">
            <a:avLst/>
          </a:prstGeom>
          <a:solidFill>
            <a:srgbClr val="00009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9" name="Rectangle 88"/>
          <p:cNvSpPr/>
          <p:nvPr/>
        </p:nvSpPr>
        <p:spPr>
          <a:xfrm>
            <a:off x="355720" y="2078561"/>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0" name="Rectangle 89"/>
          <p:cNvSpPr/>
          <p:nvPr/>
        </p:nvSpPr>
        <p:spPr>
          <a:xfrm>
            <a:off x="575854" y="2078561"/>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1" name="Rectangle 90"/>
          <p:cNvSpPr/>
          <p:nvPr/>
        </p:nvSpPr>
        <p:spPr>
          <a:xfrm>
            <a:off x="794583" y="2080143"/>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2" name="Rectangle 91"/>
          <p:cNvSpPr/>
          <p:nvPr/>
        </p:nvSpPr>
        <p:spPr>
          <a:xfrm>
            <a:off x="1010607" y="2080143"/>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3" name="Rectangle 92"/>
          <p:cNvSpPr/>
          <p:nvPr/>
        </p:nvSpPr>
        <p:spPr>
          <a:xfrm>
            <a:off x="1226631" y="2080143"/>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4" name="Rectangle 93"/>
          <p:cNvSpPr/>
          <p:nvPr/>
        </p:nvSpPr>
        <p:spPr>
          <a:xfrm>
            <a:off x="1764130" y="2078561"/>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5" name="Rectangle 94"/>
          <p:cNvSpPr/>
          <p:nvPr/>
        </p:nvSpPr>
        <p:spPr>
          <a:xfrm>
            <a:off x="1980154" y="2080143"/>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6" name="Rectangle 95"/>
          <p:cNvSpPr/>
          <p:nvPr/>
        </p:nvSpPr>
        <p:spPr>
          <a:xfrm>
            <a:off x="2196178" y="2080143"/>
            <a:ext cx="216024" cy="192822"/>
          </a:xfrm>
          <a:prstGeom prst="rect">
            <a:avLst/>
          </a:prstGeom>
          <a:solidFill>
            <a:srgbClr val="00009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7" name="Rectangle 96"/>
          <p:cNvSpPr/>
          <p:nvPr/>
        </p:nvSpPr>
        <p:spPr>
          <a:xfrm>
            <a:off x="355720" y="2551666"/>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8" name="Rectangle 97"/>
          <p:cNvSpPr/>
          <p:nvPr/>
        </p:nvSpPr>
        <p:spPr>
          <a:xfrm>
            <a:off x="575854" y="2551666"/>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9" name="Rectangle 98"/>
          <p:cNvSpPr/>
          <p:nvPr/>
        </p:nvSpPr>
        <p:spPr>
          <a:xfrm>
            <a:off x="794583" y="2553248"/>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0" name="Rectangle 99"/>
          <p:cNvSpPr/>
          <p:nvPr/>
        </p:nvSpPr>
        <p:spPr>
          <a:xfrm>
            <a:off x="1010607" y="2553248"/>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1" name="Rectangle 100"/>
          <p:cNvSpPr/>
          <p:nvPr/>
        </p:nvSpPr>
        <p:spPr>
          <a:xfrm>
            <a:off x="1226631" y="2553248"/>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2" name="Rectangle 101"/>
          <p:cNvSpPr/>
          <p:nvPr/>
        </p:nvSpPr>
        <p:spPr>
          <a:xfrm>
            <a:off x="1764130" y="2551666"/>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3" name="Rectangle 102"/>
          <p:cNvSpPr/>
          <p:nvPr/>
        </p:nvSpPr>
        <p:spPr>
          <a:xfrm>
            <a:off x="1980154" y="2553248"/>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4" name="Rectangle 103"/>
          <p:cNvSpPr/>
          <p:nvPr/>
        </p:nvSpPr>
        <p:spPr>
          <a:xfrm>
            <a:off x="2196178" y="2553248"/>
            <a:ext cx="216024" cy="192822"/>
          </a:xfrm>
          <a:prstGeom prst="rect">
            <a:avLst/>
          </a:prstGeom>
          <a:solidFill>
            <a:srgbClr val="00009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5" name="TextBox 104"/>
          <p:cNvSpPr txBox="1"/>
          <p:nvPr/>
        </p:nvSpPr>
        <p:spPr>
          <a:xfrm>
            <a:off x="164013" y="92501"/>
            <a:ext cx="8130501" cy="830997"/>
          </a:xfrm>
          <a:prstGeom prst="rect">
            <a:avLst/>
          </a:prstGeom>
          <a:noFill/>
        </p:spPr>
        <p:txBody>
          <a:bodyPr wrap="none" rtlCol="0">
            <a:spAutoFit/>
          </a:bodyPr>
          <a:lstStyle/>
          <a:p>
            <a:r>
              <a:rPr lang="en-US" sz="2400" dirty="0" smtClean="0"/>
              <a:t>Home node for SV :  the node where </a:t>
            </a:r>
            <a:r>
              <a:rPr lang="en-US" sz="2400" b="1" dirty="0" smtClean="0">
                <a:solidFill>
                  <a:srgbClr val="000090"/>
                </a:solidFill>
              </a:rPr>
              <a:t>SV</a:t>
            </a:r>
            <a:r>
              <a:rPr lang="en-US" sz="2400" dirty="0" smtClean="0"/>
              <a:t> is allocated</a:t>
            </a:r>
          </a:p>
          <a:p>
            <a:r>
              <a:rPr lang="en-US" sz="2400" dirty="0" smtClean="0"/>
              <a:t>Remote node for SV :  a node whose memory does not store </a:t>
            </a:r>
            <a:r>
              <a:rPr lang="en-US" sz="2400" b="1" dirty="0" smtClean="0">
                <a:solidFill>
                  <a:srgbClr val="000090"/>
                </a:solidFill>
              </a:rPr>
              <a:t>SV</a:t>
            </a:r>
            <a:endParaRPr lang="en-US" sz="2400" b="1" dirty="0">
              <a:solidFill>
                <a:srgbClr val="000090"/>
              </a:solidFill>
            </a:endParaRPr>
          </a:p>
        </p:txBody>
      </p:sp>
    </p:spTree>
    <p:extLst>
      <p:ext uri="{BB962C8B-B14F-4D97-AF65-F5344CB8AC3E}">
        <p14:creationId xmlns:p14="http://schemas.microsoft.com/office/powerpoint/2010/main" val="3682263014"/>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B9F9B84B-B900-714B-8536-1797C39898F6}" type="slidenum">
              <a:rPr lang="en-US" smtClean="0"/>
              <a:t>18</a:t>
            </a:fld>
            <a:endParaRPr lang="en-US"/>
          </a:p>
        </p:txBody>
      </p:sp>
      <p:sp>
        <p:nvSpPr>
          <p:cNvPr id="6" name="Rectangle 5"/>
          <p:cNvSpPr/>
          <p:nvPr/>
        </p:nvSpPr>
        <p:spPr>
          <a:xfrm>
            <a:off x="5508104" y="1691516"/>
            <a:ext cx="1391217" cy="1438866"/>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 name="TextBox 6"/>
          <p:cNvSpPr txBox="1"/>
          <p:nvPr/>
        </p:nvSpPr>
        <p:spPr>
          <a:xfrm>
            <a:off x="5873632" y="1324118"/>
            <a:ext cx="735172" cy="369332"/>
          </a:xfrm>
          <a:prstGeom prst="rect">
            <a:avLst/>
          </a:prstGeom>
          <a:noFill/>
        </p:spPr>
        <p:txBody>
          <a:bodyPr wrap="none" rtlCol="0">
            <a:spAutoFit/>
          </a:bodyPr>
          <a:lstStyle/>
          <a:p>
            <a:r>
              <a:rPr lang="en-US" dirty="0" smtClean="0"/>
              <a:t>Node</a:t>
            </a:r>
            <a:endParaRPr lang="en-US" b="1" i="1" dirty="0">
              <a:solidFill>
                <a:srgbClr val="0000FF"/>
              </a:solidFill>
            </a:endParaRPr>
          </a:p>
        </p:txBody>
      </p:sp>
      <p:sp>
        <p:nvSpPr>
          <p:cNvPr id="8" name="TextBox 7"/>
          <p:cNvSpPr txBox="1"/>
          <p:nvPr/>
        </p:nvSpPr>
        <p:spPr>
          <a:xfrm>
            <a:off x="5592952" y="2663638"/>
            <a:ext cx="421697" cy="369332"/>
          </a:xfrm>
          <a:prstGeom prst="rect">
            <a:avLst/>
          </a:prstGeom>
          <a:solidFill>
            <a:schemeClr val="bg1">
              <a:lumMod val="50000"/>
            </a:schemeClr>
          </a:solidFill>
        </p:spPr>
        <p:txBody>
          <a:bodyPr wrap="none" rtlCol="0">
            <a:spAutoFit/>
          </a:bodyPr>
          <a:lstStyle/>
          <a:p>
            <a:r>
              <a:rPr lang="en-US" dirty="0" smtClean="0"/>
              <a:t>SV</a:t>
            </a:r>
            <a:endParaRPr lang="en-US" dirty="0"/>
          </a:p>
        </p:txBody>
      </p:sp>
      <p:sp>
        <p:nvSpPr>
          <p:cNvPr id="9" name="TextBox 8"/>
          <p:cNvSpPr txBox="1"/>
          <p:nvPr/>
        </p:nvSpPr>
        <p:spPr>
          <a:xfrm>
            <a:off x="6151323" y="2660466"/>
            <a:ext cx="655010" cy="369332"/>
          </a:xfrm>
          <a:prstGeom prst="rect">
            <a:avLst/>
          </a:prstGeom>
          <a:solidFill>
            <a:srgbClr val="7F7F7F"/>
          </a:solidFill>
        </p:spPr>
        <p:txBody>
          <a:bodyPr wrap="none" rtlCol="0">
            <a:spAutoFit/>
          </a:bodyPr>
          <a:lstStyle/>
          <a:p>
            <a:r>
              <a:rPr lang="en-US" dirty="0" smtClean="0"/>
              <a:t>state</a:t>
            </a:r>
            <a:endParaRPr lang="en-US" dirty="0"/>
          </a:p>
        </p:txBody>
      </p:sp>
      <p:sp>
        <p:nvSpPr>
          <p:cNvPr id="10" name="Rectangle 9"/>
          <p:cNvSpPr/>
          <p:nvPr/>
        </p:nvSpPr>
        <p:spPr>
          <a:xfrm>
            <a:off x="7052022" y="2076979"/>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7272156" y="2076979"/>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7490885" y="2078561"/>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Rectangle 12"/>
          <p:cNvSpPr/>
          <p:nvPr/>
        </p:nvSpPr>
        <p:spPr>
          <a:xfrm>
            <a:off x="7706909" y="2078561"/>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7922933" y="2078561"/>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Rectangle 14"/>
          <p:cNvSpPr/>
          <p:nvPr/>
        </p:nvSpPr>
        <p:spPr>
          <a:xfrm>
            <a:off x="8460432" y="2076979"/>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6" name="Rectangle 15"/>
          <p:cNvSpPr/>
          <p:nvPr/>
        </p:nvSpPr>
        <p:spPr>
          <a:xfrm>
            <a:off x="8676456" y="2078561"/>
            <a:ext cx="216024" cy="192822"/>
          </a:xfrm>
          <a:prstGeom prst="rect">
            <a:avLst/>
          </a:prstGeom>
          <a:solidFill>
            <a:srgbClr val="BFBFBF"/>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7" name="Rectangle 16"/>
          <p:cNvSpPr/>
          <p:nvPr/>
        </p:nvSpPr>
        <p:spPr>
          <a:xfrm>
            <a:off x="8892480" y="2078561"/>
            <a:ext cx="216024" cy="192822"/>
          </a:xfrm>
          <a:prstGeom prst="rect">
            <a:avLst/>
          </a:prstGeom>
          <a:solidFill>
            <a:srgbClr val="00009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9" name="TextBox 18"/>
          <p:cNvSpPr txBox="1"/>
          <p:nvPr/>
        </p:nvSpPr>
        <p:spPr>
          <a:xfrm>
            <a:off x="5592952" y="1817396"/>
            <a:ext cx="421697" cy="369332"/>
          </a:xfrm>
          <a:prstGeom prst="rect">
            <a:avLst/>
          </a:prstGeom>
          <a:solidFill>
            <a:schemeClr val="bg1">
              <a:lumMod val="50000"/>
            </a:schemeClr>
          </a:solidFill>
        </p:spPr>
        <p:txBody>
          <a:bodyPr wrap="none" rtlCol="0">
            <a:spAutoFit/>
          </a:bodyPr>
          <a:lstStyle/>
          <a:p>
            <a:r>
              <a:rPr lang="en-US" dirty="0" smtClean="0"/>
              <a:t>SV</a:t>
            </a:r>
            <a:endParaRPr lang="en-US" dirty="0"/>
          </a:p>
        </p:txBody>
      </p:sp>
      <p:sp>
        <p:nvSpPr>
          <p:cNvPr id="20" name="TextBox 19"/>
          <p:cNvSpPr txBox="1"/>
          <p:nvPr/>
        </p:nvSpPr>
        <p:spPr>
          <a:xfrm>
            <a:off x="6151323" y="1817396"/>
            <a:ext cx="655010" cy="369332"/>
          </a:xfrm>
          <a:prstGeom prst="rect">
            <a:avLst/>
          </a:prstGeom>
          <a:solidFill>
            <a:srgbClr val="7F7F7F"/>
          </a:solidFill>
        </p:spPr>
        <p:txBody>
          <a:bodyPr wrap="none" rtlCol="0">
            <a:spAutoFit/>
          </a:bodyPr>
          <a:lstStyle/>
          <a:p>
            <a:r>
              <a:rPr lang="en-US" dirty="0" smtClean="0"/>
              <a:t>state</a:t>
            </a:r>
            <a:endParaRPr lang="en-US" dirty="0"/>
          </a:p>
        </p:txBody>
      </p:sp>
      <p:sp>
        <p:nvSpPr>
          <p:cNvPr id="21" name="Rectangle 20"/>
          <p:cNvSpPr/>
          <p:nvPr/>
        </p:nvSpPr>
        <p:spPr>
          <a:xfrm>
            <a:off x="7052022" y="2550084"/>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2" name="Rectangle 21"/>
          <p:cNvSpPr/>
          <p:nvPr/>
        </p:nvSpPr>
        <p:spPr>
          <a:xfrm>
            <a:off x="7272156" y="2550084"/>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3" name="Rectangle 22"/>
          <p:cNvSpPr/>
          <p:nvPr/>
        </p:nvSpPr>
        <p:spPr>
          <a:xfrm>
            <a:off x="7490885" y="2551666"/>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4" name="Rectangle 23"/>
          <p:cNvSpPr/>
          <p:nvPr/>
        </p:nvSpPr>
        <p:spPr>
          <a:xfrm>
            <a:off x="7706909" y="2551666"/>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5" name="Rectangle 24"/>
          <p:cNvSpPr/>
          <p:nvPr/>
        </p:nvSpPr>
        <p:spPr>
          <a:xfrm>
            <a:off x="7922933" y="2551666"/>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6" name="Rectangle 25"/>
          <p:cNvSpPr/>
          <p:nvPr/>
        </p:nvSpPr>
        <p:spPr>
          <a:xfrm>
            <a:off x="8460432" y="2550084"/>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7" name="Rectangle 26"/>
          <p:cNvSpPr/>
          <p:nvPr/>
        </p:nvSpPr>
        <p:spPr>
          <a:xfrm>
            <a:off x="8676456" y="2551666"/>
            <a:ext cx="216024" cy="192822"/>
          </a:xfrm>
          <a:prstGeom prst="rect">
            <a:avLst/>
          </a:prstGeom>
          <a:solidFill>
            <a:srgbClr val="BFBFBF"/>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8" name="Rectangle 27"/>
          <p:cNvSpPr/>
          <p:nvPr/>
        </p:nvSpPr>
        <p:spPr>
          <a:xfrm>
            <a:off x="8892480" y="2551666"/>
            <a:ext cx="216024" cy="192822"/>
          </a:xfrm>
          <a:prstGeom prst="rect">
            <a:avLst/>
          </a:prstGeom>
          <a:solidFill>
            <a:srgbClr val="00009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30" name="Straight Connector 29"/>
          <p:cNvCxnSpPr>
            <a:stCxn id="6" idx="2"/>
          </p:cNvCxnSpPr>
          <p:nvPr/>
        </p:nvCxnSpPr>
        <p:spPr>
          <a:xfrm>
            <a:off x="6203713" y="3130382"/>
            <a:ext cx="0" cy="649738"/>
          </a:xfrm>
          <a:prstGeom prst="line">
            <a:avLst/>
          </a:prstGeom>
          <a:ln>
            <a:solidFill>
              <a:srgbClr val="000000"/>
            </a:solidFill>
          </a:ln>
          <a:effectLst/>
        </p:spPr>
        <p:style>
          <a:lnRef idx="2">
            <a:schemeClr val="accent1"/>
          </a:lnRef>
          <a:fillRef idx="0">
            <a:schemeClr val="accent1"/>
          </a:fillRef>
          <a:effectRef idx="1">
            <a:schemeClr val="accent1"/>
          </a:effectRef>
          <a:fontRef idx="minor">
            <a:schemeClr val="tx1"/>
          </a:fontRef>
        </p:style>
      </p:cxnSp>
      <p:sp>
        <p:nvSpPr>
          <p:cNvPr id="33" name="Rectangle 32"/>
          <p:cNvSpPr/>
          <p:nvPr/>
        </p:nvSpPr>
        <p:spPr>
          <a:xfrm>
            <a:off x="1763688" y="3780120"/>
            <a:ext cx="5727197" cy="508000"/>
          </a:xfrm>
          <a:prstGeom prst="rect">
            <a:avLst/>
          </a:prstGeom>
          <a:solidFill>
            <a:schemeClr val="bg1">
              <a:lumMod val="50000"/>
            </a:schemeClr>
          </a:solidFill>
          <a:ln>
            <a:solidFill>
              <a:schemeClr val="tx1"/>
            </a:solidFill>
          </a:ln>
          <a:effectLst/>
        </p:spPr>
        <p:style>
          <a:lnRef idx="1">
            <a:schemeClr val="accent3"/>
          </a:lnRef>
          <a:fillRef idx="2">
            <a:schemeClr val="accent3"/>
          </a:fillRef>
          <a:effectRef idx="1">
            <a:schemeClr val="accent3"/>
          </a:effectRef>
          <a:fontRef idx="minor">
            <a:schemeClr val="dk1"/>
          </a:fontRef>
        </p:style>
        <p:txBody>
          <a:bodyPr rtlCol="0" anchor="ctr"/>
          <a:lstStyle/>
          <a:p>
            <a:pPr algn="ctr"/>
            <a:r>
              <a:rPr lang="en-US" sz="3200" dirty="0" smtClean="0">
                <a:solidFill>
                  <a:schemeClr val="tx1"/>
                </a:solidFill>
              </a:rPr>
              <a:t>Network</a:t>
            </a:r>
            <a:endParaRPr lang="en-US" sz="3200" dirty="0">
              <a:solidFill>
                <a:schemeClr val="tx1"/>
              </a:solidFill>
            </a:endParaRPr>
          </a:p>
        </p:txBody>
      </p:sp>
      <p:sp>
        <p:nvSpPr>
          <p:cNvPr id="36" name="Rectangle 35"/>
          <p:cNvSpPr/>
          <p:nvPr/>
        </p:nvSpPr>
        <p:spPr>
          <a:xfrm>
            <a:off x="2532711" y="1691516"/>
            <a:ext cx="1391217" cy="144269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7" name="TextBox 36"/>
          <p:cNvSpPr txBox="1"/>
          <p:nvPr/>
        </p:nvSpPr>
        <p:spPr>
          <a:xfrm>
            <a:off x="2777288" y="1327944"/>
            <a:ext cx="691528" cy="369332"/>
          </a:xfrm>
          <a:prstGeom prst="rect">
            <a:avLst/>
          </a:prstGeom>
          <a:noFill/>
        </p:spPr>
        <p:txBody>
          <a:bodyPr wrap="none" rtlCol="0">
            <a:spAutoFit/>
          </a:bodyPr>
          <a:lstStyle/>
          <a:p>
            <a:r>
              <a:rPr lang="en-US" dirty="0" smtClean="0"/>
              <a:t>Node</a:t>
            </a:r>
            <a:endParaRPr lang="en-US" dirty="0"/>
          </a:p>
        </p:txBody>
      </p:sp>
      <p:sp>
        <p:nvSpPr>
          <p:cNvPr id="38" name="TextBox 37"/>
          <p:cNvSpPr txBox="1"/>
          <p:nvPr/>
        </p:nvSpPr>
        <p:spPr>
          <a:xfrm>
            <a:off x="2617559" y="2667464"/>
            <a:ext cx="421697" cy="369332"/>
          </a:xfrm>
          <a:prstGeom prst="rect">
            <a:avLst/>
          </a:prstGeom>
          <a:solidFill>
            <a:schemeClr val="bg1">
              <a:lumMod val="50000"/>
            </a:schemeClr>
          </a:solidFill>
        </p:spPr>
        <p:txBody>
          <a:bodyPr wrap="none" rtlCol="0">
            <a:spAutoFit/>
          </a:bodyPr>
          <a:lstStyle/>
          <a:p>
            <a:r>
              <a:rPr lang="en-US" dirty="0" smtClean="0"/>
              <a:t>SV</a:t>
            </a:r>
            <a:endParaRPr lang="en-US" dirty="0"/>
          </a:p>
        </p:txBody>
      </p:sp>
      <p:sp>
        <p:nvSpPr>
          <p:cNvPr id="39" name="TextBox 38"/>
          <p:cNvSpPr txBox="1"/>
          <p:nvPr/>
        </p:nvSpPr>
        <p:spPr>
          <a:xfrm>
            <a:off x="3175930" y="2662052"/>
            <a:ext cx="655010" cy="369332"/>
          </a:xfrm>
          <a:prstGeom prst="rect">
            <a:avLst/>
          </a:prstGeom>
          <a:solidFill>
            <a:srgbClr val="7F7F7F"/>
          </a:solidFill>
        </p:spPr>
        <p:txBody>
          <a:bodyPr wrap="none" rtlCol="0">
            <a:spAutoFit/>
          </a:bodyPr>
          <a:lstStyle/>
          <a:p>
            <a:r>
              <a:rPr lang="en-US" dirty="0" smtClean="0"/>
              <a:t>state</a:t>
            </a:r>
            <a:endParaRPr lang="en-US" dirty="0"/>
          </a:p>
        </p:txBody>
      </p:sp>
      <p:sp>
        <p:nvSpPr>
          <p:cNvPr id="40" name="TextBox 39"/>
          <p:cNvSpPr txBox="1"/>
          <p:nvPr/>
        </p:nvSpPr>
        <p:spPr>
          <a:xfrm>
            <a:off x="2617559" y="1821222"/>
            <a:ext cx="421697" cy="369332"/>
          </a:xfrm>
          <a:prstGeom prst="rect">
            <a:avLst/>
          </a:prstGeom>
          <a:solidFill>
            <a:schemeClr val="bg1">
              <a:lumMod val="50000"/>
            </a:schemeClr>
          </a:solidFill>
        </p:spPr>
        <p:txBody>
          <a:bodyPr wrap="none" rtlCol="0">
            <a:spAutoFit/>
          </a:bodyPr>
          <a:lstStyle/>
          <a:p>
            <a:r>
              <a:rPr lang="en-US" dirty="0" smtClean="0"/>
              <a:t>SV</a:t>
            </a:r>
            <a:endParaRPr lang="en-US" dirty="0"/>
          </a:p>
        </p:txBody>
      </p:sp>
      <p:sp>
        <p:nvSpPr>
          <p:cNvPr id="41" name="TextBox 40"/>
          <p:cNvSpPr txBox="1"/>
          <p:nvPr/>
        </p:nvSpPr>
        <p:spPr>
          <a:xfrm>
            <a:off x="3147967" y="1817396"/>
            <a:ext cx="655010" cy="369332"/>
          </a:xfrm>
          <a:prstGeom prst="rect">
            <a:avLst/>
          </a:prstGeom>
          <a:solidFill>
            <a:srgbClr val="7F7F7F"/>
          </a:solidFill>
        </p:spPr>
        <p:txBody>
          <a:bodyPr wrap="none" rtlCol="0">
            <a:spAutoFit/>
          </a:bodyPr>
          <a:lstStyle/>
          <a:p>
            <a:r>
              <a:rPr lang="en-US" dirty="0" smtClean="0"/>
              <a:t>state</a:t>
            </a:r>
            <a:endParaRPr lang="en-US" dirty="0"/>
          </a:p>
        </p:txBody>
      </p:sp>
      <p:cxnSp>
        <p:nvCxnSpPr>
          <p:cNvPr id="42" name="Straight Connector 41"/>
          <p:cNvCxnSpPr>
            <a:stCxn id="36" idx="2"/>
          </p:cNvCxnSpPr>
          <p:nvPr/>
        </p:nvCxnSpPr>
        <p:spPr>
          <a:xfrm>
            <a:off x="3228320" y="3134208"/>
            <a:ext cx="0" cy="649738"/>
          </a:xfrm>
          <a:prstGeom prst="line">
            <a:avLst/>
          </a:prstGeom>
          <a:ln>
            <a:solidFill>
              <a:srgbClr val="000000"/>
            </a:solidFill>
          </a:ln>
          <a:effectLst/>
        </p:spPr>
        <p:style>
          <a:lnRef idx="2">
            <a:schemeClr val="accent1"/>
          </a:lnRef>
          <a:fillRef idx="0">
            <a:schemeClr val="accent1"/>
          </a:fillRef>
          <a:effectRef idx="1">
            <a:schemeClr val="accent1"/>
          </a:effectRef>
          <a:fontRef idx="minor">
            <a:schemeClr val="tx1"/>
          </a:fontRef>
        </p:style>
      </p:cxnSp>
      <p:sp>
        <p:nvSpPr>
          <p:cNvPr id="43" name="Rectangle 42"/>
          <p:cNvSpPr/>
          <p:nvPr/>
        </p:nvSpPr>
        <p:spPr>
          <a:xfrm>
            <a:off x="5415366" y="4931876"/>
            <a:ext cx="1414282" cy="1440696"/>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4" name="TextBox 43"/>
          <p:cNvSpPr txBox="1"/>
          <p:nvPr/>
        </p:nvSpPr>
        <p:spPr>
          <a:xfrm>
            <a:off x="5759174" y="6372036"/>
            <a:ext cx="691528" cy="369332"/>
          </a:xfrm>
          <a:prstGeom prst="rect">
            <a:avLst/>
          </a:prstGeom>
          <a:noFill/>
        </p:spPr>
        <p:txBody>
          <a:bodyPr wrap="none" rtlCol="0">
            <a:spAutoFit/>
          </a:bodyPr>
          <a:lstStyle/>
          <a:p>
            <a:r>
              <a:rPr lang="en-US" dirty="0" smtClean="0"/>
              <a:t>Node</a:t>
            </a:r>
            <a:endParaRPr lang="en-US" dirty="0"/>
          </a:p>
        </p:txBody>
      </p:sp>
      <p:sp>
        <p:nvSpPr>
          <p:cNvPr id="45" name="TextBox 44"/>
          <p:cNvSpPr txBox="1"/>
          <p:nvPr/>
        </p:nvSpPr>
        <p:spPr>
          <a:xfrm>
            <a:off x="5520944" y="5905828"/>
            <a:ext cx="421697" cy="369332"/>
          </a:xfrm>
          <a:prstGeom prst="rect">
            <a:avLst/>
          </a:prstGeom>
          <a:solidFill>
            <a:schemeClr val="bg1">
              <a:lumMod val="50000"/>
            </a:schemeClr>
          </a:solidFill>
        </p:spPr>
        <p:txBody>
          <a:bodyPr wrap="none" rtlCol="0">
            <a:spAutoFit/>
          </a:bodyPr>
          <a:lstStyle/>
          <a:p>
            <a:r>
              <a:rPr lang="en-US" dirty="0" smtClean="0"/>
              <a:t>SV</a:t>
            </a:r>
            <a:endParaRPr lang="en-US" dirty="0"/>
          </a:p>
        </p:txBody>
      </p:sp>
      <p:sp>
        <p:nvSpPr>
          <p:cNvPr id="46" name="TextBox 45"/>
          <p:cNvSpPr txBox="1"/>
          <p:nvPr/>
        </p:nvSpPr>
        <p:spPr>
          <a:xfrm>
            <a:off x="6079315" y="5895148"/>
            <a:ext cx="655010" cy="369332"/>
          </a:xfrm>
          <a:prstGeom prst="rect">
            <a:avLst/>
          </a:prstGeom>
          <a:solidFill>
            <a:srgbClr val="7F7F7F"/>
          </a:solidFill>
        </p:spPr>
        <p:txBody>
          <a:bodyPr wrap="none" rtlCol="0">
            <a:spAutoFit/>
          </a:bodyPr>
          <a:lstStyle/>
          <a:p>
            <a:r>
              <a:rPr lang="en-US" dirty="0" smtClean="0"/>
              <a:t>state</a:t>
            </a:r>
            <a:endParaRPr lang="en-US" dirty="0"/>
          </a:p>
        </p:txBody>
      </p:sp>
      <p:sp>
        <p:nvSpPr>
          <p:cNvPr id="47" name="TextBox 46"/>
          <p:cNvSpPr txBox="1"/>
          <p:nvPr/>
        </p:nvSpPr>
        <p:spPr>
          <a:xfrm>
            <a:off x="5520944" y="5059586"/>
            <a:ext cx="421697" cy="369332"/>
          </a:xfrm>
          <a:prstGeom prst="rect">
            <a:avLst/>
          </a:prstGeom>
          <a:solidFill>
            <a:schemeClr val="bg1">
              <a:lumMod val="50000"/>
            </a:schemeClr>
          </a:solidFill>
        </p:spPr>
        <p:txBody>
          <a:bodyPr wrap="none" rtlCol="0">
            <a:spAutoFit/>
          </a:bodyPr>
          <a:lstStyle/>
          <a:p>
            <a:r>
              <a:rPr lang="en-US" dirty="0" smtClean="0"/>
              <a:t>SV</a:t>
            </a:r>
            <a:endParaRPr lang="en-US" dirty="0"/>
          </a:p>
        </p:txBody>
      </p:sp>
      <p:sp>
        <p:nvSpPr>
          <p:cNvPr id="48" name="TextBox 47"/>
          <p:cNvSpPr txBox="1"/>
          <p:nvPr/>
        </p:nvSpPr>
        <p:spPr>
          <a:xfrm>
            <a:off x="6079315" y="5059586"/>
            <a:ext cx="655010" cy="369332"/>
          </a:xfrm>
          <a:prstGeom prst="rect">
            <a:avLst/>
          </a:prstGeom>
          <a:solidFill>
            <a:srgbClr val="7F7F7F"/>
          </a:solidFill>
        </p:spPr>
        <p:txBody>
          <a:bodyPr wrap="none" rtlCol="0">
            <a:spAutoFit/>
          </a:bodyPr>
          <a:lstStyle/>
          <a:p>
            <a:r>
              <a:rPr lang="en-US" dirty="0" smtClean="0"/>
              <a:t>state</a:t>
            </a:r>
            <a:endParaRPr lang="en-US" dirty="0"/>
          </a:p>
        </p:txBody>
      </p:sp>
      <p:cxnSp>
        <p:nvCxnSpPr>
          <p:cNvPr id="49" name="Straight Connector 48"/>
          <p:cNvCxnSpPr/>
          <p:nvPr/>
        </p:nvCxnSpPr>
        <p:spPr>
          <a:xfrm>
            <a:off x="6032930" y="4288120"/>
            <a:ext cx="0" cy="649738"/>
          </a:xfrm>
          <a:prstGeom prst="line">
            <a:avLst/>
          </a:prstGeom>
          <a:ln>
            <a:solidFill>
              <a:srgbClr val="000000"/>
            </a:solidFill>
          </a:ln>
          <a:effectLst/>
        </p:spPr>
        <p:style>
          <a:lnRef idx="2">
            <a:schemeClr val="accent1"/>
          </a:lnRef>
          <a:fillRef idx="0">
            <a:schemeClr val="accent1"/>
          </a:fillRef>
          <a:effectRef idx="1">
            <a:schemeClr val="accent1"/>
          </a:effectRef>
          <a:fontRef idx="minor">
            <a:schemeClr val="tx1"/>
          </a:fontRef>
        </p:style>
      </p:cxnSp>
      <p:sp>
        <p:nvSpPr>
          <p:cNvPr id="50" name="Rectangle 49"/>
          <p:cNvSpPr/>
          <p:nvPr/>
        </p:nvSpPr>
        <p:spPr>
          <a:xfrm>
            <a:off x="6980014" y="5435932"/>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1" name="Rectangle 50"/>
          <p:cNvSpPr/>
          <p:nvPr/>
        </p:nvSpPr>
        <p:spPr>
          <a:xfrm>
            <a:off x="7200148" y="5435932"/>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2" name="Rectangle 51"/>
          <p:cNvSpPr/>
          <p:nvPr/>
        </p:nvSpPr>
        <p:spPr>
          <a:xfrm>
            <a:off x="7418877" y="5437514"/>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3" name="Rectangle 52"/>
          <p:cNvSpPr/>
          <p:nvPr/>
        </p:nvSpPr>
        <p:spPr>
          <a:xfrm>
            <a:off x="7634901" y="5437514"/>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4" name="Rectangle 53"/>
          <p:cNvSpPr/>
          <p:nvPr/>
        </p:nvSpPr>
        <p:spPr>
          <a:xfrm>
            <a:off x="7850925" y="5437514"/>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5" name="Rectangle 54"/>
          <p:cNvSpPr/>
          <p:nvPr/>
        </p:nvSpPr>
        <p:spPr>
          <a:xfrm>
            <a:off x="8388424" y="5435932"/>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6" name="Rectangle 55"/>
          <p:cNvSpPr/>
          <p:nvPr/>
        </p:nvSpPr>
        <p:spPr>
          <a:xfrm>
            <a:off x="8604448" y="5437514"/>
            <a:ext cx="216024" cy="192822"/>
          </a:xfrm>
          <a:prstGeom prst="rect">
            <a:avLst/>
          </a:prstGeom>
          <a:solidFill>
            <a:srgbClr val="BFBFBF"/>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7" name="Rectangle 56"/>
          <p:cNvSpPr/>
          <p:nvPr/>
        </p:nvSpPr>
        <p:spPr>
          <a:xfrm>
            <a:off x="8820472" y="5437514"/>
            <a:ext cx="216024" cy="192822"/>
          </a:xfrm>
          <a:prstGeom prst="rect">
            <a:avLst/>
          </a:prstGeom>
          <a:solidFill>
            <a:srgbClr val="00009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8" name="Rectangle 57"/>
          <p:cNvSpPr/>
          <p:nvPr/>
        </p:nvSpPr>
        <p:spPr>
          <a:xfrm>
            <a:off x="6980014" y="5909037"/>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9" name="Rectangle 58"/>
          <p:cNvSpPr/>
          <p:nvPr/>
        </p:nvSpPr>
        <p:spPr>
          <a:xfrm>
            <a:off x="7200148" y="5909037"/>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0" name="Rectangle 59"/>
          <p:cNvSpPr/>
          <p:nvPr/>
        </p:nvSpPr>
        <p:spPr>
          <a:xfrm>
            <a:off x="7418877" y="5910619"/>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1" name="Rectangle 60"/>
          <p:cNvSpPr/>
          <p:nvPr/>
        </p:nvSpPr>
        <p:spPr>
          <a:xfrm>
            <a:off x="7634901" y="5910619"/>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2" name="Rectangle 61"/>
          <p:cNvSpPr/>
          <p:nvPr/>
        </p:nvSpPr>
        <p:spPr>
          <a:xfrm>
            <a:off x="7850925" y="5910619"/>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3" name="Rectangle 62"/>
          <p:cNvSpPr/>
          <p:nvPr/>
        </p:nvSpPr>
        <p:spPr>
          <a:xfrm>
            <a:off x="8388424" y="5909037"/>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4" name="Rectangle 63"/>
          <p:cNvSpPr/>
          <p:nvPr/>
        </p:nvSpPr>
        <p:spPr>
          <a:xfrm>
            <a:off x="8604448" y="5910619"/>
            <a:ext cx="216024" cy="192822"/>
          </a:xfrm>
          <a:prstGeom prst="rect">
            <a:avLst/>
          </a:prstGeom>
          <a:solidFill>
            <a:srgbClr val="BFBFBF"/>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5" name="Rectangle 64"/>
          <p:cNvSpPr/>
          <p:nvPr/>
        </p:nvSpPr>
        <p:spPr>
          <a:xfrm>
            <a:off x="8820472" y="5910619"/>
            <a:ext cx="216024" cy="192822"/>
          </a:xfrm>
          <a:prstGeom prst="rect">
            <a:avLst/>
          </a:prstGeom>
          <a:solidFill>
            <a:srgbClr val="00009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6" name="Rectangle 65"/>
          <p:cNvSpPr/>
          <p:nvPr/>
        </p:nvSpPr>
        <p:spPr>
          <a:xfrm>
            <a:off x="2316687" y="4931876"/>
            <a:ext cx="1391217" cy="1440696"/>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7" name="TextBox 66"/>
          <p:cNvSpPr txBox="1"/>
          <p:nvPr/>
        </p:nvSpPr>
        <p:spPr>
          <a:xfrm>
            <a:off x="2590822" y="6372036"/>
            <a:ext cx="735172" cy="369332"/>
          </a:xfrm>
          <a:prstGeom prst="rect">
            <a:avLst/>
          </a:prstGeom>
          <a:noFill/>
        </p:spPr>
        <p:txBody>
          <a:bodyPr wrap="none" rtlCol="0">
            <a:spAutoFit/>
          </a:bodyPr>
          <a:lstStyle/>
          <a:p>
            <a:r>
              <a:rPr lang="en-US" dirty="0" smtClean="0"/>
              <a:t>Node</a:t>
            </a:r>
            <a:endParaRPr lang="en-US" b="1" i="1" dirty="0">
              <a:solidFill>
                <a:srgbClr val="0000FF"/>
              </a:solidFill>
            </a:endParaRPr>
          </a:p>
        </p:txBody>
      </p:sp>
      <p:sp>
        <p:nvSpPr>
          <p:cNvPr id="68" name="TextBox 67"/>
          <p:cNvSpPr txBox="1"/>
          <p:nvPr/>
        </p:nvSpPr>
        <p:spPr>
          <a:xfrm>
            <a:off x="2424600" y="5905828"/>
            <a:ext cx="421697" cy="369332"/>
          </a:xfrm>
          <a:prstGeom prst="rect">
            <a:avLst/>
          </a:prstGeom>
          <a:solidFill>
            <a:schemeClr val="bg1">
              <a:lumMod val="50000"/>
            </a:schemeClr>
          </a:solidFill>
        </p:spPr>
        <p:txBody>
          <a:bodyPr wrap="none" rtlCol="0">
            <a:spAutoFit/>
          </a:bodyPr>
          <a:lstStyle/>
          <a:p>
            <a:r>
              <a:rPr lang="en-US" dirty="0" smtClean="0"/>
              <a:t>SV</a:t>
            </a:r>
            <a:endParaRPr lang="en-US" dirty="0"/>
          </a:p>
        </p:txBody>
      </p:sp>
      <p:sp>
        <p:nvSpPr>
          <p:cNvPr id="69" name="TextBox 68"/>
          <p:cNvSpPr txBox="1"/>
          <p:nvPr/>
        </p:nvSpPr>
        <p:spPr>
          <a:xfrm>
            <a:off x="2954845" y="5909116"/>
            <a:ext cx="655010" cy="369332"/>
          </a:xfrm>
          <a:prstGeom prst="rect">
            <a:avLst/>
          </a:prstGeom>
          <a:solidFill>
            <a:srgbClr val="7F7F7F"/>
          </a:solidFill>
        </p:spPr>
        <p:txBody>
          <a:bodyPr wrap="none" rtlCol="0">
            <a:spAutoFit/>
          </a:bodyPr>
          <a:lstStyle/>
          <a:p>
            <a:r>
              <a:rPr lang="en-US" dirty="0" smtClean="0"/>
              <a:t>state</a:t>
            </a:r>
            <a:endParaRPr lang="en-US" dirty="0"/>
          </a:p>
        </p:txBody>
      </p:sp>
      <p:sp>
        <p:nvSpPr>
          <p:cNvPr id="70" name="TextBox 69"/>
          <p:cNvSpPr txBox="1"/>
          <p:nvPr/>
        </p:nvSpPr>
        <p:spPr>
          <a:xfrm>
            <a:off x="2424600" y="5059586"/>
            <a:ext cx="421697" cy="369332"/>
          </a:xfrm>
          <a:prstGeom prst="rect">
            <a:avLst/>
          </a:prstGeom>
          <a:solidFill>
            <a:schemeClr val="bg1">
              <a:lumMod val="50000"/>
            </a:schemeClr>
          </a:solidFill>
        </p:spPr>
        <p:txBody>
          <a:bodyPr wrap="none" rtlCol="0">
            <a:spAutoFit/>
          </a:bodyPr>
          <a:lstStyle/>
          <a:p>
            <a:r>
              <a:rPr lang="en-US" dirty="0" smtClean="0"/>
              <a:t>SV</a:t>
            </a:r>
            <a:endParaRPr lang="en-US" dirty="0"/>
          </a:p>
        </p:txBody>
      </p:sp>
      <p:sp>
        <p:nvSpPr>
          <p:cNvPr id="71" name="TextBox 70"/>
          <p:cNvSpPr txBox="1"/>
          <p:nvPr/>
        </p:nvSpPr>
        <p:spPr>
          <a:xfrm>
            <a:off x="2954845" y="5057587"/>
            <a:ext cx="655010" cy="369332"/>
          </a:xfrm>
          <a:prstGeom prst="rect">
            <a:avLst/>
          </a:prstGeom>
          <a:solidFill>
            <a:srgbClr val="7F7F7F"/>
          </a:solidFill>
        </p:spPr>
        <p:txBody>
          <a:bodyPr wrap="none" rtlCol="0">
            <a:spAutoFit/>
          </a:bodyPr>
          <a:lstStyle/>
          <a:p>
            <a:r>
              <a:rPr lang="en-US" dirty="0" smtClean="0"/>
              <a:t>state</a:t>
            </a:r>
            <a:endParaRPr lang="en-US" dirty="0"/>
          </a:p>
        </p:txBody>
      </p:sp>
      <p:cxnSp>
        <p:nvCxnSpPr>
          <p:cNvPr id="72" name="Straight Connector 71"/>
          <p:cNvCxnSpPr/>
          <p:nvPr/>
        </p:nvCxnSpPr>
        <p:spPr>
          <a:xfrm>
            <a:off x="2936586" y="4288120"/>
            <a:ext cx="0" cy="649738"/>
          </a:xfrm>
          <a:prstGeom prst="line">
            <a:avLst/>
          </a:prstGeom>
          <a:ln>
            <a:solidFill>
              <a:srgbClr val="000000"/>
            </a:solidFill>
          </a:ln>
          <a:effectLst/>
        </p:spPr>
        <p:style>
          <a:lnRef idx="2">
            <a:schemeClr val="accent1"/>
          </a:lnRef>
          <a:fillRef idx="0">
            <a:schemeClr val="accent1"/>
          </a:fillRef>
          <a:effectRef idx="1">
            <a:schemeClr val="accent1"/>
          </a:effectRef>
          <a:fontRef idx="minor">
            <a:schemeClr val="tx1"/>
          </a:fontRef>
        </p:style>
      </p:cxnSp>
      <p:sp>
        <p:nvSpPr>
          <p:cNvPr id="73" name="Rectangle 72"/>
          <p:cNvSpPr/>
          <p:nvPr/>
        </p:nvSpPr>
        <p:spPr>
          <a:xfrm>
            <a:off x="139696" y="5435932"/>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4" name="Rectangle 73"/>
          <p:cNvSpPr/>
          <p:nvPr/>
        </p:nvSpPr>
        <p:spPr>
          <a:xfrm>
            <a:off x="359830" y="5435932"/>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5" name="Rectangle 74"/>
          <p:cNvSpPr/>
          <p:nvPr/>
        </p:nvSpPr>
        <p:spPr>
          <a:xfrm>
            <a:off x="578559" y="5437514"/>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6" name="Rectangle 75"/>
          <p:cNvSpPr/>
          <p:nvPr/>
        </p:nvSpPr>
        <p:spPr>
          <a:xfrm>
            <a:off x="794583" y="5437514"/>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7" name="Rectangle 76"/>
          <p:cNvSpPr/>
          <p:nvPr/>
        </p:nvSpPr>
        <p:spPr>
          <a:xfrm>
            <a:off x="1010607" y="5437514"/>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8" name="Rectangle 77"/>
          <p:cNvSpPr/>
          <p:nvPr/>
        </p:nvSpPr>
        <p:spPr>
          <a:xfrm>
            <a:off x="1548106" y="5435932"/>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9" name="Rectangle 78"/>
          <p:cNvSpPr/>
          <p:nvPr/>
        </p:nvSpPr>
        <p:spPr>
          <a:xfrm>
            <a:off x="1764130" y="5437514"/>
            <a:ext cx="216024" cy="192822"/>
          </a:xfrm>
          <a:prstGeom prst="rect">
            <a:avLst/>
          </a:prstGeom>
          <a:solidFill>
            <a:srgbClr val="BFBFBF"/>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0" name="Rectangle 79"/>
          <p:cNvSpPr/>
          <p:nvPr/>
        </p:nvSpPr>
        <p:spPr>
          <a:xfrm>
            <a:off x="1980154" y="5442481"/>
            <a:ext cx="216024" cy="192822"/>
          </a:xfrm>
          <a:prstGeom prst="rect">
            <a:avLst/>
          </a:prstGeom>
          <a:solidFill>
            <a:srgbClr val="00009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1" name="Rectangle 80"/>
          <p:cNvSpPr/>
          <p:nvPr/>
        </p:nvSpPr>
        <p:spPr>
          <a:xfrm>
            <a:off x="139696" y="5909037"/>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2" name="Rectangle 81"/>
          <p:cNvSpPr/>
          <p:nvPr/>
        </p:nvSpPr>
        <p:spPr>
          <a:xfrm>
            <a:off x="359830" y="5909037"/>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3" name="Rectangle 82"/>
          <p:cNvSpPr/>
          <p:nvPr/>
        </p:nvSpPr>
        <p:spPr>
          <a:xfrm>
            <a:off x="578559" y="5910619"/>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4" name="Rectangle 83"/>
          <p:cNvSpPr/>
          <p:nvPr/>
        </p:nvSpPr>
        <p:spPr>
          <a:xfrm>
            <a:off x="794583" y="5910619"/>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5" name="Rectangle 84"/>
          <p:cNvSpPr/>
          <p:nvPr/>
        </p:nvSpPr>
        <p:spPr>
          <a:xfrm>
            <a:off x="1010607" y="5910619"/>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6" name="Rectangle 85"/>
          <p:cNvSpPr/>
          <p:nvPr/>
        </p:nvSpPr>
        <p:spPr>
          <a:xfrm>
            <a:off x="1548106" y="5909037"/>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7" name="Rectangle 86"/>
          <p:cNvSpPr/>
          <p:nvPr/>
        </p:nvSpPr>
        <p:spPr>
          <a:xfrm>
            <a:off x="1764130" y="5910619"/>
            <a:ext cx="216024" cy="192822"/>
          </a:xfrm>
          <a:prstGeom prst="rect">
            <a:avLst/>
          </a:prstGeom>
          <a:solidFill>
            <a:srgbClr val="BFBFBF"/>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8" name="Rectangle 87"/>
          <p:cNvSpPr/>
          <p:nvPr/>
        </p:nvSpPr>
        <p:spPr>
          <a:xfrm>
            <a:off x="1980154" y="5915586"/>
            <a:ext cx="216024" cy="192822"/>
          </a:xfrm>
          <a:prstGeom prst="rect">
            <a:avLst/>
          </a:prstGeom>
          <a:solidFill>
            <a:srgbClr val="00009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9" name="Rectangle 88"/>
          <p:cNvSpPr/>
          <p:nvPr/>
        </p:nvSpPr>
        <p:spPr>
          <a:xfrm>
            <a:off x="355720" y="2078561"/>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0" name="Rectangle 89"/>
          <p:cNvSpPr/>
          <p:nvPr/>
        </p:nvSpPr>
        <p:spPr>
          <a:xfrm>
            <a:off x="575854" y="2078561"/>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1" name="Rectangle 90"/>
          <p:cNvSpPr/>
          <p:nvPr/>
        </p:nvSpPr>
        <p:spPr>
          <a:xfrm>
            <a:off x="794583" y="2080143"/>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2" name="Rectangle 91"/>
          <p:cNvSpPr/>
          <p:nvPr/>
        </p:nvSpPr>
        <p:spPr>
          <a:xfrm>
            <a:off x="1010607" y="2080143"/>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3" name="Rectangle 92"/>
          <p:cNvSpPr/>
          <p:nvPr/>
        </p:nvSpPr>
        <p:spPr>
          <a:xfrm>
            <a:off x="1226631" y="2080143"/>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4" name="Rectangle 93"/>
          <p:cNvSpPr/>
          <p:nvPr/>
        </p:nvSpPr>
        <p:spPr>
          <a:xfrm>
            <a:off x="1764130" y="2078561"/>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5" name="Rectangle 94"/>
          <p:cNvSpPr/>
          <p:nvPr/>
        </p:nvSpPr>
        <p:spPr>
          <a:xfrm>
            <a:off x="1980154" y="2080143"/>
            <a:ext cx="216024" cy="192822"/>
          </a:xfrm>
          <a:prstGeom prst="rect">
            <a:avLst/>
          </a:prstGeom>
          <a:solidFill>
            <a:srgbClr val="BFBFBF"/>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6" name="Rectangle 95"/>
          <p:cNvSpPr/>
          <p:nvPr/>
        </p:nvSpPr>
        <p:spPr>
          <a:xfrm>
            <a:off x="2196178" y="2080143"/>
            <a:ext cx="216024" cy="192822"/>
          </a:xfrm>
          <a:prstGeom prst="rect">
            <a:avLst/>
          </a:prstGeom>
          <a:solidFill>
            <a:srgbClr val="00009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7" name="Rectangle 96"/>
          <p:cNvSpPr/>
          <p:nvPr/>
        </p:nvSpPr>
        <p:spPr>
          <a:xfrm>
            <a:off x="355720" y="2551666"/>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8" name="Rectangle 97"/>
          <p:cNvSpPr/>
          <p:nvPr/>
        </p:nvSpPr>
        <p:spPr>
          <a:xfrm>
            <a:off x="575854" y="2551666"/>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9" name="Rectangle 98"/>
          <p:cNvSpPr/>
          <p:nvPr/>
        </p:nvSpPr>
        <p:spPr>
          <a:xfrm>
            <a:off x="794583" y="2553248"/>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0" name="Rectangle 99"/>
          <p:cNvSpPr/>
          <p:nvPr/>
        </p:nvSpPr>
        <p:spPr>
          <a:xfrm>
            <a:off x="1010607" y="2553248"/>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1" name="Rectangle 100"/>
          <p:cNvSpPr/>
          <p:nvPr/>
        </p:nvSpPr>
        <p:spPr>
          <a:xfrm>
            <a:off x="1226631" y="2553248"/>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2" name="Rectangle 101"/>
          <p:cNvSpPr/>
          <p:nvPr/>
        </p:nvSpPr>
        <p:spPr>
          <a:xfrm>
            <a:off x="1764130" y="2551666"/>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3" name="Rectangle 102"/>
          <p:cNvSpPr/>
          <p:nvPr/>
        </p:nvSpPr>
        <p:spPr>
          <a:xfrm>
            <a:off x="1980154" y="2553248"/>
            <a:ext cx="216024" cy="192822"/>
          </a:xfrm>
          <a:prstGeom prst="rect">
            <a:avLst/>
          </a:prstGeom>
          <a:solidFill>
            <a:srgbClr val="BFBFBF"/>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4" name="Rectangle 103"/>
          <p:cNvSpPr/>
          <p:nvPr/>
        </p:nvSpPr>
        <p:spPr>
          <a:xfrm>
            <a:off x="2196178" y="2553248"/>
            <a:ext cx="216024" cy="192822"/>
          </a:xfrm>
          <a:prstGeom prst="rect">
            <a:avLst/>
          </a:prstGeom>
          <a:solidFill>
            <a:srgbClr val="00009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5" name="TextBox 104"/>
          <p:cNvSpPr txBox="1"/>
          <p:nvPr/>
        </p:nvSpPr>
        <p:spPr>
          <a:xfrm>
            <a:off x="164013" y="92501"/>
            <a:ext cx="3397823" cy="461665"/>
          </a:xfrm>
          <a:prstGeom prst="rect">
            <a:avLst/>
          </a:prstGeom>
          <a:noFill/>
        </p:spPr>
        <p:txBody>
          <a:bodyPr wrap="none" rtlCol="0">
            <a:spAutoFit/>
          </a:bodyPr>
          <a:lstStyle/>
          <a:p>
            <a:r>
              <a:rPr lang="en-US" sz="2400" dirty="0" smtClean="0"/>
              <a:t>Example: Home node  is </a:t>
            </a:r>
            <a:r>
              <a:rPr lang="en-US" sz="2400" b="1" i="1" dirty="0" smtClean="0">
                <a:solidFill>
                  <a:srgbClr val="0000FF"/>
                </a:solidFill>
              </a:rPr>
              <a:t>j</a:t>
            </a:r>
          </a:p>
        </p:txBody>
      </p:sp>
      <p:sp>
        <p:nvSpPr>
          <p:cNvPr id="2" name="TextBox 1"/>
          <p:cNvSpPr txBox="1"/>
          <p:nvPr/>
        </p:nvSpPr>
        <p:spPr>
          <a:xfrm>
            <a:off x="179512" y="604966"/>
            <a:ext cx="3844309" cy="461665"/>
          </a:xfrm>
          <a:prstGeom prst="rect">
            <a:avLst/>
          </a:prstGeom>
          <a:noFill/>
        </p:spPr>
        <p:txBody>
          <a:bodyPr wrap="none" rtlCol="0">
            <a:spAutoFit/>
          </a:bodyPr>
          <a:lstStyle/>
          <a:p>
            <a:r>
              <a:rPr lang="en-US" sz="2400" dirty="0"/>
              <a:t>Read/Write activity at node </a:t>
            </a:r>
            <a:r>
              <a:rPr lang="en-US" sz="2400" b="1" i="1" dirty="0" err="1" smtClean="0">
                <a:solidFill>
                  <a:srgbClr val="0000FF"/>
                </a:solidFill>
              </a:rPr>
              <a:t>i</a:t>
            </a:r>
            <a:endParaRPr lang="en-US" sz="2400" b="1" i="1" dirty="0">
              <a:solidFill>
                <a:srgbClr val="0000FF"/>
              </a:solidFill>
            </a:endParaRPr>
          </a:p>
        </p:txBody>
      </p:sp>
      <p:sp>
        <p:nvSpPr>
          <p:cNvPr id="4" name="TextBox 3"/>
          <p:cNvSpPr txBox="1"/>
          <p:nvPr/>
        </p:nvSpPr>
        <p:spPr>
          <a:xfrm>
            <a:off x="6372200" y="1322184"/>
            <a:ext cx="339443" cy="369332"/>
          </a:xfrm>
          <a:prstGeom prst="rect">
            <a:avLst/>
          </a:prstGeom>
          <a:noFill/>
        </p:spPr>
        <p:txBody>
          <a:bodyPr wrap="none" rtlCol="0">
            <a:spAutoFit/>
          </a:bodyPr>
          <a:lstStyle/>
          <a:p>
            <a:r>
              <a:rPr lang="en-US" dirty="0"/>
              <a:t> </a:t>
            </a:r>
            <a:r>
              <a:rPr lang="en-US" b="1" i="1" dirty="0" smtClean="0">
                <a:solidFill>
                  <a:srgbClr val="0000FF"/>
                </a:solidFill>
              </a:rPr>
              <a:t>j</a:t>
            </a:r>
            <a:endParaRPr lang="en-US" b="1" i="1" dirty="0">
              <a:solidFill>
                <a:srgbClr val="0000FF"/>
              </a:solidFill>
            </a:endParaRPr>
          </a:p>
        </p:txBody>
      </p:sp>
      <p:sp>
        <p:nvSpPr>
          <p:cNvPr id="5" name="TextBox 4"/>
          <p:cNvSpPr txBox="1"/>
          <p:nvPr/>
        </p:nvSpPr>
        <p:spPr>
          <a:xfrm>
            <a:off x="3148743" y="6372036"/>
            <a:ext cx="254196" cy="369332"/>
          </a:xfrm>
          <a:prstGeom prst="rect">
            <a:avLst/>
          </a:prstGeom>
          <a:noFill/>
        </p:spPr>
        <p:txBody>
          <a:bodyPr wrap="none" rtlCol="0">
            <a:spAutoFit/>
          </a:bodyPr>
          <a:lstStyle/>
          <a:p>
            <a:r>
              <a:rPr lang="en-US" b="1" i="1" dirty="0" err="1">
                <a:solidFill>
                  <a:srgbClr val="0000FF"/>
                </a:solidFill>
              </a:rPr>
              <a:t>i</a:t>
            </a:r>
            <a:endParaRPr lang="en-US" dirty="0"/>
          </a:p>
        </p:txBody>
      </p:sp>
    </p:spTree>
    <p:extLst>
      <p:ext uri="{BB962C8B-B14F-4D97-AF65-F5344CB8AC3E}">
        <p14:creationId xmlns:p14="http://schemas.microsoft.com/office/powerpoint/2010/main" val="1288456429"/>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5"/>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4"/>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5" grpId="0"/>
      <p:bldP spid="2" grpId="0"/>
      <p:bldP spid="4" grpId="0"/>
      <p:bldP spid="5"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B9F9B84B-B900-714B-8536-1797C39898F6}" type="slidenum">
              <a:rPr lang="en-US" smtClean="0"/>
              <a:t>19</a:t>
            </a:fld>
            <a:endParaRPr lang="en-US"/>
          </a:p>
        </p:txBody>
      </p:sp>
      <p:sp>
        <p:nvSpPr>
          <p:cNvPr id="6" name="Rectangle 5"/>
          <p:cNvSpPr/>
          <p:nvPr/>
        </p:nvSpPr>
        <p:spPr>
          <a:xfrm>
            <a:off x="5508104" y="1691516"/>
            <a:ext cx="1391217" cy="1438866"/>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 name="TextBox 6"/>
          <p:cNvSpPr txBox="1"/>
          <p:nvPr/>
        </p:nvSpPr>
        <p:spPr>
          <a:xfrm>
            <a:off x="5873632" y="1324118"/>
            <a:ext cx="842586" cy="369332"/>
          </a:xfrm>
          <a:prstGeom prst="rect">
            <a:avLst/>
          </a:prstGeom>
          <a:noFill/>
        </p:spPr>
        <p:txBody>
          <a:bodyPr wrap="none" rtlCol="0">
            <a:spAutoFit/>
          </a:bodyPr>
          <a:lstStyle/>
          <a:p>
            <a:r>
              <a:rPr lang="en-US" dirty="0" smtClean="0"/>
              <a:t>Node </a:t>
            </a:r>
            <a:r>
              <a:rPr lang="en-US" b="1" i="1" dirty="0" smtClean="0">
                <a:solidFill>
                  <a:srgbClr val="0000FF"/>
                </a:solidFill>
              </a:rPr>
              <a:t>j</a:t>
            </a:r>
            <a:endParaRPr lang="en-US" b="1" i="1" dirty="0">
              <a:solidFill>
                <a:srgbClr val="0000FF"/>
              </a:solidFill>
            </a:endParaRPr>
          </a:p>
        </p:txBody>
      </p:sp>
      <p:sp>
        <p:nvSpPr>
          <p:cNvPr id="8" name="TextBox 7"/>
          <p:cNvSpPr txBox="1"/>
          <p:nvPr/>
        </p:nvSpPr>
        <p:spPr>
          <a:xfrm>
            <a:off x="5592952" y="2663638"/>
            <a:ext cx="421697" cy="369332"/>
          </a:xfrm>
          <a:prstGeom prst="rect">
            <a:avLst/>
          </a:prstGeom>
          <a:solidFill>
            <a:schemeClr val="bg1">
              <a:lumMod val="50000"/>
            </a:schemeClr>
          </a:solidFill>
        </p:spPr>
        <p:txBody>
          <a:bodyPr wrap="none" rtlCol="0">
            <a:spAutoFit/>
          </a:bodyPr>
          <a:lstStyle/>
          <a:p>
            <a:r>
              <a:rPr lang="en-US" dirty="0" smtClean="0"/>
              <a:t>SV</a:t>
            </a:r>
            <a:endParaRPr lang="en-US" dirty="0"/>
          </a:p>
        </p:txBody>
      </p:sp>
      <p:sp>
        <p:nvSpPr>
          <p:cNvPr id="9" name="TextBox 8"/>
          <p:cNvSpPr txBox="1"/>
          <p:nvPr/>
        </p:nvSpPr>
        <p:spPr>
          <a:xfrm>
            <a:off x="6151323" y="2660466"/>
            <a:ext cx="655010" cy="369332"/>
          </a:xfrm>
          <a:prstGeom prst="rect">
            <a:avLst/>
          </a:prstGeom>
          <a:solidFill>
            <a:srgbClr val="7F7F7F"/>
          </a:solidFill>
        </p:spPr>
        <p:txBody>
          <a:bodyPr wrap="none" rtlCol="0">
            <a:spAutoFit/>
          </a:bodyPr>
          <a:lstStyle/>
          <a:p>
            <a:r>
              <a:rPr lang="en-US" dirty="0" smtClean="0"/>
              <a:t>state</a:t>
            </a:r>
            <a:endParaRPr lang="en-US" dirty="0"/>
          </a:p>
        </p:txBody>
      </p:sp>
      <p:sp>
        <p:nvSpPr>
          <p:cNvPr id="10" name="Rectangle 9"/>
          <p:cNvSpPr/>
          <p:nvPr/>
        </p:nvSpPr>
        <p:spPr>
          <a:xfrm>
            <a:off x="7052022" y="2076979"/>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7272156" y="2076979"/>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7490885" y="2078561"/>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Rectangle 12"/>
          <p:cNvSpPr/>
          <p:nvPr/>
        </p:nvSpPr>
        <p:spPr>
          <a:xfrm>
            <a:off x="7706909" y="2078561"/>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7922933" y="2078561"/>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Rectangle 14"/>
          <p:cNvSpPr/>
          <p:nvPr/>
        </p:nvSpPr>
        <p:spPr>
          <a:xfrm>
            <a:off x="8460432" y="2076979"/>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6" name="Rectangle 15"/>
          <p:cNvSpPr/>
          <p:nvPr/>
        </p:nvSpPr>
        <p:spPr>
          <a:xfrm>
            <a:off x="8676456" y="2078561"/>
            <a:ext cx="216024" cy="192822"/>
          </a:xfrm>
          <a:prstGeom prst="rect">
            <a:avLst/>
          </a:prstGeom>
          <a:solidFill>
            <a:srgbClr val="BFBFBF"/>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7" name="Rectangle 16"/>
          <p:cNvSpPr/>
          <p:nvPr/>
        </p:nvSpPr>
        <p:spPr>
          <a:xfrm>
            <a:off x="8892480" y="2078561"/>
            <a:ext cx="216024" cy="192822"/>
          </a:xfrm>
          <a:prstGeom prst="rect">
            <a:avLst/>
          </a:prstGeom>
          <a:solidFill>
            <a:srgbClr val="00009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9" name="TextBox 18"/>
          <p:cNvSpPr txBox="1"/>
          <p:nvPr/>
        </p:nvSpPr>
        <p:spPr>
          <a:xfrm>
            <a:off x="5592952" y="1817396"/>
            <a:ext cx="421697" cy="369332"/>
          </a:xfrm>
          <a:prstGeom prst="rect">
            <a:avLst/>
          </a:prstGeom>
          <a:solidFill>
            <a:schemeClr val="bg1">
              <a:lumMod val="50000"/>
            </a:schemeClr>
          </a:solidFill>
        </p:spPr>
        <p:txBody>
          <a:bodyPr wrap="none" rtlCol="0">
            <a:spAutoFit/>
          </a:bodyPr>
          <a:lstStyle/>
          <a:p>
            <a:r>
              <a:rPr lang="en-US" dirty="0" smtClean="0"/>
              <a:t>SV</a:t>
            </a:r>
            <a:endParaRPr lang="en-US" dirty="0"/>
          </a:p>
        </p:txBody>
      </p:sp>
      <p:sp>
        <p:nvSpPr>
          <p:cNvPr id="20" name="TextBox 19"/>
          <p:cNvSpPr txBox="1"/>
          <p:nvPr/>
        </p:nvSpPr>
        <p:spPr>
          <a:xfrm>
            <a:off x="6151323" y="1817396"/>
            <a:ext cx="655010" cy="369332"/>
          </a:xfrm>
          <a:prstGeom prst="rect">
            <a:avLst/>
          </a:prstGeom>
          <a:solidFill>
            <a:srgbClr val="7F7F7F"/>
          </a:solidFill>
        </p:spPr>
        <p:txBody>
          <a:bodyPr wrap="none" rtlCol="0">
            <a:spAutoFit/>
          </a:bodyPr>
          <a:lstStyle/>
          <a:p>
            <a:r>
              <a:rPr lang="en-US" dirty="0" smtClean="0"/>
              <a:t>state</a:t>
            </a:r>
            <a:endParaRPr lang="en-US" dirty="0"/>
          </a:p>
        </p:txBody>
      </p:sp>
      <p:sp>
        <p:nvSpPr>
          <p:cNvPr id="21" name="Rectangle 20"/>
          <p:cNvSpPr/>
          <p:nvPr/>
        </p:nvSpPr>
        <p:spPr>
          <a:xfrm>
            <a:off x="7052022" y="2550084"/>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2" name="Rectangle 21"/>
          <p:cNvSpPr/>
          <p:nvPr/>
        </p:nvSpPr>
        <p:spPr>
          <a:xfrm>
            <a:off x="7272156" y="2550084"/>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3" name="Rectangle 22"/>
          <p:cNvSpPr/>
          <p:nvPr/>
        </p:nvSpPr>
        <p:spPr>
          <a:xfrm>
            <a:off x="7490885" y="2551666"/>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4" name="Rectangle 23"/>
          <p:cNvSpPr/>
          <p:nvPr/>
        </p:nvSpPr>
        <p:spPr>
          <a:xfrm>
            <a:off x="7706909" y="2551666"/>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5" name="Rectangle 24"/>
          <p:cNvSpPr/>
          <p:nvPr/>
        </p:nvSpPr>
        <p:spPr>
          <a:xfrm>
            <a:off x="7922933" y="2551666"/>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6" name="Rectangle 25"/>
          <p:cNvSpPr/>
          <p:nvPr/>
        </p:nvSpPr>
        <p:spPr>
          <a:xfrm>
            <a:off x="8460432" y="2550084"/>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7" name="Rectangle 26"/>
          <p:cNvSpPr/>
          <p:nvPr/>
        </p:nvSpPr>
        <p:spPr>
          <a:xfrm>
            <a:off x="8676456" y="2551666"/>
            <a:ext cx="216024" cy="192822"/>
          </a:xfrm>
          <a:prstGeom prst="rect">
            <a:avLst/>
          </a:prstGeom>
          <a:solidFill>
            <a:srgbClr val="BFBFBF"/>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8" name="Rectangle 27"/>
          <p:cNvSpPr/>
          <p:nvPr/>
        </p:nvSpPr>
        <p:spPr>
          <a:xfrm>
            <a:off x="8892480" y="2551666"/>
            <a:ext cx="216024" cy="192822"/>
          </a:xfrm>
          <a:prstGeom prst="rect">
            <a:avLst/>
          </a:prstGeom>
          <a:solidFill>
            <a:srgbClr val="00009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30" name="Straight Connector 29"/>
          <p:cNvCxnSpPr>
            <a:stCxn id="6" idx="2"/>
          </p:cNvCxnSpPr>
          <p:nvPr/>
        </p:nvCxnSpPr>
        <p:spPr>
          <a:xfrm>
            <a:off x="6203713" y="3130382"/>
            <a:ext cx="0" cy="649738"/>
          </a:xfrm>
          <a:prstGeom prst="line">
            <a:avLst/>
          </a:prstGeom>
          <a:ln>
            <a:solidFill>
              <a:srgbClr val="000000"/>
            </a:solidFill>
          </a:ln>
          <a:effectLst/>
        </p:spPr>
        <p:style>
          <a:lnRef idx="2">
            <a:schemeClr val="accent1"/>
          </a:lnRef>
          <a:fillRef idx="0">
            <a:schemeClr val="accent1"/>
          </a:fillRef>
          <a:effectRef idx="1">
            <a:schemeClr val="accent1"/>
          </a:effectRef>
          <a:fontRef idx="minor">
            <a:schemeClr val="tx1"/>
          </a:fontRef>
        </p:style>
      </p:cxnSp>
      <p:sp>
        <p:nvSpPr>
          <p:cNvPr id="33" name="Rectangle 32"/>
          <p:cNvSpPr/>
          <p:nvPr/>
        </p:nvSpPr>
        <p:spPr>
          <a:xfrm>
            <a:off x="1763688" y="3780120"/>
            <a:ext cx="5727197" cy="508000"/>
          </a:xfrm>
          <a:prstGeom prst="rect">
            <a:avLst/>
          </a:prstGeom>
          <a:solidFill>
            <a:schemeClr val="bg1">
              <a:lumMod val="50000"/>
            </a:schemeClr>
          </a:solidFill>
          <a:ln>
            <a:solidFill>
              <a:schemeClr val="tx1"/>
            </a:solidFill>
          </a:ln>
          <a:effectLst/>
        </p:spPr>
        <p:style>
          <a:lnRef idx="1">
            <a:schemeClr val="accent3"/>
          </a:lnRef>
          <a:fillRef idx="2">
            <a:schemeClr val="accent3"/>
          </a:fillRef>
          <a:effectRef idx="1">
            <a:schemeClr val="accent3"/>
          </a:effectRef>
          <a:fontRef idx="minor">
            <a:schemeClr val="dk1"/>
          </a:fontRef>
        </p:style>
        <p:txBody>
          <a:bodyPr rtlCol="0" anchor="ctr"/>
          <a:lstStyle/>
          <a:p>
            <a:pPr algn="ctr"/>
            <a:r>
              <a:rPr lang="en-US" sz="3200" dirty="0" smtClean="0">
                <a:solidFill>
                  <a:schemeClr val="tx1"/>
                </a:solidFill>
              </a:rPr>
              <a:t>Network</a:t>
            </a:r>
            <a:endParaRPr lang="en-US" sz="3200" dirty="0">
              <a:solidFill>
                <a:schemeClr val="tx1"/>
              </a:solidFill>
            </a:endParaRPr>
          </a:p>
        </p:txBody>
      </p:sp>
      <p:sp>
        <p:nvSpPr>
          <p:cNvPr id="36" name="Rectangle 35"/>
          <p:cNvSpPr/>
          <p:nvPr/>
        </p:nvSpPr>
        <p:spPr>
          <a:xfrm>
            <a:off x="2532711" y="1691516"/>
            <a:ext cx="1391217" cy="144269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7" name="TextBox 36"/>
          <p:cNvSpPr txBox="1"/>
          <p:nvPr/>
        </p:nvSpPr>
        <p:spPr>
          <a:xfrm>
            <a:off x="2777288" y="1327944"/>
            <a:ext cx="691528" cy="369332"/>
          </a:xfrm>
          <a:prstGeom prst="rect">
            <a:avLst/>
          </a:prstGeom>
          <a:noFill/>
        </p:spPr>
        <p:txBody>
          <a:bodyPr wrap="none" rtlCol="0">
            <a:spAutoFit/>
          </a:bodyPr>
          <a:lstStyle/>
          <a:p>
            <a:r>
              <a:rPr lang="en-US" dirty="0" smtClean="0"/>
              <a:t>Node</a:t>
            </a:r>
            <a:endParaRPr lang="en-US" dirty="0"/>
          </a:p>
        </p:txBody>
      </p:sp>
      <p:sp>
        <p:nvSpPr>
          <p:cNvPr id="38" name="TextBox 37"/>
          <p:cNvSpPr txBox="1"/>
          <p:nvPr/>
        </p:nvSpPr>
        <p:spPr>
          <a:xfrm>
            <a:off x="2617559" y="2667464"/>
            <a:ext cx="421697" cy="369332"/>
          </a:xfrm>
          <a:prstGeom prst="rect">
            <a:avLst/>
          </a:prstGeom>
          <a:solidFill>
            <a:schemeClr val="bg1">
              <a:lumMod val="50000"/>
            </a:schemeClr>
          </a:solidFill>
        </p:spPr>
        <p:txBody>
          <a:bodyPr wrap="none" rtlCol="0">
            <a:spAutoFit/>
          </a:bodyPr>
          <a:lstStyle/>
          <a:p>
            <a:r>
              <a:rPr lang="en-US" dirty="0" smtClean="0"/>
              <a:t>SV</a:t>
            </a:r>
            <a:endParaRPr lang="en-US" dirty="0"/>
          </a:p>
        </p:txBody>
      </p:sp>
      <p:sp>
        <p:nvSpPr>
          <p:cNvPr id="39" name="TextBox 38"/>
          <p:cNvSpPr txBox="1"/>
          <p:nvPr/>
        </p:nvSpPr>
        <p:spPr>
          <a:xfrm>
            <a:off x="3175930" y="2662052"/>
            <a:ext cx="655010" cy="369332"/>
          </a:xfrm>
          <a:prstGeom prst="rect">
            <a:avLst/>
          </a:prstGeom>
          <a:solidFill>
            <a:srgbClr val="7F7F7F"/>
          </a:solidFill>
        </p:spPr>
        <p:txBody>
          <a:bodyPr wrap="none" rtlCol="0">
            <a:spAutoFit/>
          </a:bodyPr>
          <a:lstStyle/>
          <a:p>
            <a:r>
              <a:rPr lang="en-US" dirty="0" smtClean="0"/>
              <a:t>state</a:t>
            </a:r>
            <a:endParaRPr lang="en-US" dirty="0"/>
          </a:p>
        </p:txBody>
      </p:sp>
      <p:sp>
        <p:nvSpPr>
          <p:cNvPr id="40" name="TextBox 39"/>
          <p:cNvSpPr txBox="1"/>
          <p:nvPr/>
        </p:nvSpPr>
        <p:spPr>
          <a:xfrm>
            <a:off x="2617559" y="1821222"/>
            <a:ext cx="421697" cy="369332"/>
          </a:xfrm>
          <a:prstGeom prst="rect">
            <a:avLst/>
          </a:prstGeom>
          <a:solidFill>
            <a:schemeClr val="bg1">
              <a:lumMod val="50000"/>
            </a:schemeClr>
          </a:solidFill>
        </p:spPr>
        <p:txBody>
          <a:bodyPr wrap="none" rtlCol="0">
            <a:spAutoFit/>
          </a:bodyPr>
          <a:lstStyle/>
          <a:p>
            <a:r>
              <a:rPr lang="en-US" dirty="0" smtClean="0"/>
              <a:t>SV</a:t>
            </a:r>
            <a:endParaRPr lang="en-US" dirty="0"/>
          </a:p>
        </p:txBody>
      </p:sp>
      <p:sp>
        <p:nvSpPr>
          <p:cNvPr id="41" name="TextBox 40"/>
          <p:cNvSpPr txBox="1"/>
          <p:nvPr/>
        </p:nvSpPr>
        <p:spPr>
          <a:xfrm>
            <a:off x="3147967" y="1817396"/>
            <a:ext cx="655010" cy="369332"/>
          </a:xfrm>
          <a:prstGeom prst="rect">
            <a:avLst/>
          </a:prstGeom>
          <a:solidFill>
            <a:srgbClr val="7F7F7F"/>
          </a:solidFill>
        </p:spPr>
        <p:txBody>
          <a:bodyPr wrap="none" rtlCol="0">
            <a:spAutoFit/>
          </a:bodyPr>
          <a:lstStyle/>
          <a:p>
            <a:r>
              <a:rPr lang="en-US" dirty="0" smtClean="0"/>
              <a:t>state</a:t>
            </a:r>
            <a:endParaRPr lang="en-US" dirty="0"/>
          </a:p>
        </p:txBody>
      </p:sp>
      <p:cxnSp>
        <p:nvCxnSpPr>
          <p:cNvPr id="42" name="Straight Connector 41"/>
          <p:cNvCxnSpPr>
            <a:stCxn id="36" idx="2"/>
          </p:cNvCxnSpPr>
          <p:nvPr/>
        </p:nvCxnSpPr>
        <p:spPr>
          <a:xfrm>
            <a:off x="3228320" y="3134208"/>
            <a:ext cx="0" cy="649738"/>
          </a:xfrm>
          <a:prstGeom prst="line">
            <a:avLst/>
          </a:prstGeom>
          <a:ln>
            <a:solidFill>
              <a:srgbClr val="000000"/>
            </a:solidFill>
          </a:ln>
          <a:effectLst/>
        </p:spPr>
        <p:style>
          <a:lnRef idx="2">
            <a:schemeClr val="accent1"/>
          </a:lnRef>
          <a:fillRef idx="0">
            <a:schemeClr val="accent1"/>
          </a:fillRef>
          <a:effectRef idx="1">
            <a:schemeClr val="accent1"/>
          </a:effectRef>
          <a:fontRef idx="minor">
            <a:schemeClr val="tx1"/>
          </a:fontRef>
        </p:style>
      </p:cxnSp>
      <p:sp>
        <p:nvSpPr>
          <p:cNvPr id="43" name="Rectangle 42"/>
          <p:cNvSpPr/>
          <p:nvPr/>
        </p:nvSpPr>
        <p:spPr>
          <a:xfrm>
            <a:off x="5415366" y="4931876"/>
            <a:ext cx="1414282" cy="1440696"/>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4" name="TextBox 43"/>
          <p:cNvSpPr txBox="1"/>
          <p:nvPr/>
        </p:nvSpPr>
        <p:spPr>
          <a:xfrm>
            <a:off x="5759174" y="6372036"/>
            <a:ext cx="691528" cy="369332"/>
          </a:xfrm>
          <a:prstGeom prst="rect">
            <a:avLst/>
          </a:prstGeom>
          <a:noFill/>
        </p:spPr>
        <p:txBody>
          <a:bodyPr wrap="none" rtlCol="0">
            <a:spAutoFit/>
          </a:bodyPr>
          <a:lstStyle/>
          <a:p>
            <a:r>
              <a:rPr lang="en-US" dirty="0" smtClean="0"/>
              <a:t>Node</a:t>
            </a:r>
            <a:endParaRPr lang="en-US" dirty="0"/>
          </a:p>
        </p:txBody>
      </p:sp>
      <p:sp>
        <p:nvSpPr>
          <p:cNvPr id="45" name="TextBox 44"/>
          <p:cNvSpPr txBox="1"/>
          <p:nvPr/>
        </p:nvSpPr>
        <p:spPr>
          <a:xfrm>
            <a:off x="5520944" y="5905828"/>
            <a:ext cx="421697" cy="369332"/>
          </a:xfrm>
          <a:prstGeom prst="rect">
            <a:avLst/>
          </a:prstGeom>
          <a:solidFill>
            <a:schemeClr val="bg1">
              <a:lumMod val="50000"/>
            </a:schemeClr>
          </a:solidFill>
        </p:spPr>
        <p:txBody>
          <a:bodyPr wrap="none" rtlCol="0">
            <a:spAutoFit/>
          </a:bodyPr>
          <a:lstStyle/>
          <a:p>
            <a:r>
              <a:rPr lang="en-US" dirty="0" smtClean="0"/>
              <a:t>SV</a:t>
            </a:r>
            <a:endParaRPr lang="en-US" dirty="0"/>
          </a:p>
        </p:txBody>
      </p:sp>
      <p:sp>
        <p:nvSpPr>
          <p:cNvPr id="46" name="TextBox 45"/>
          <p:cNvSpPr txBox="1"/>
          <p:nvPr/>
        </p:nvSpPr>
        <p:spPr>
          <a:xfrm>
            <a:off x="6079315" y="5895148"/>
            <a:ext cx="655010" cy="369332"/>
          </a:xfrm>
          <a:prstGeom prst="rect">
            <a:avLst/>
          </a:prstGeom>
          <a:solidFill>
            <a:srgbClr val="7F7F7F"/>
          </a:solidFill>
        </p:spPr>
        <p:txBody>
          <a:bodyPr wrap="none" rtlCol="0">
            <a:spAutoFit/>
          </a:bodyPr>
          <a:lstStyle/>
          <a:p>
            <a:r>
              <a:rPr lang="en-US" dirty="0" smtClean="0"/>
              <a:t>state</a:t>
            </a:r>
            <a:endParaRPr lang="en-US" dirty="0"/>
          </a:p>
        </p:txBody>
      </p:sp>
      <p:sp>
        <p:nvSpPr>
          <p:cNvPr id="47" name="TextBox 46"/>
          <p:cNvSpPr txBox="1"/>
          <p:nvPr/>
        </p:nvSpPr>
        <p:spPr>
          <a:xfrm>
            <a:off x="5520944" y="5059586"/>
            <a:ext cx="421697" cy="369332"/>
          </a:xfrm>
          <a:prstGeom prst="rect">
            <a:avLst/>
          </a:prstGeom>
          <a:solidFill>
            <a:schemeClr val="bg1">
              <a:lumMod val="50000"/>
            </a:schemeClr>
          </a:solidFill>
        </p:spPr>
        <p:txBody>
          <a:bodyPr wrap="none" rtlCol="0">
            <a:spAutoFit/>
          </a:bodyPr>
          <a:lstStyle/>
          <a:p>
            <a:r>
              <a:rPr lang="en-US" dirty="0" smtClean="0"/>
              <a:t>SV</a:t>
            </a:r>
            <a:endParaRPr lang="en-US" dirty="0"/>
          </a:p>
        </p:txBody>
      </p:sp>
      <p:sp>
        <p:nvSpPr>
          <p:cNvPr id="48" name="TextBox 47"/>
          <p:cNvSpPr txBox="1"/>
          <p:nvPr/>
        </p:nvSpPr>
        <p:spPr>
          <a:xfrm>
            <a:off x="6079315" y="5059586"/>
            <a:ext cx="655010" cy="369332"/>
          </a:xfrm>
          <a:prstGeom prst="rect">
            <a:avLst/>
          </a:prstGeom>
          <a:solidFill>
            <a:srgbClr val="7F7F7F"/>
          </a:solidFill>
        </p:spPr>
        <p:txBody>
          <a:bodyPr wrap="none" rtlCol="0">
            <a:spAutoFit/>
          </a:bodyPr>
          <a:lstStyle/>
          <a:p>
            <a:r>
              <a:rPr lang="en-US" dirty="0" smtClean="0"/>
              <a:t>state</a:t>
            </a:r>
            <a:endParaRPr lang="en-US" dirty="0"/>
          </a:p>
        </p:txBody>
      </p:sp>
      <p:cxnSp>
        <p:nvCxnSpPr>
          <p:cNvPr id="49" name="Straight Connector 48"/>
          <p:cNvCxnSpPr/>
          <p:nvPr/>
        </p:nvCxnSpPr>
        <p:spPr>
          <a:xfrm>
            <a:off x="6032930" y="4288120"/>
            <a:ext cx="0" cy="649738"/>
          </a:xfrm>
          <a:prstGeom prst="line">
            <a:avLst/>
          </a:prstGeom>
          <a:ln>
            <a:solidFill>
              <a:srgbClr val="000000"/>
            </a:solidFill>
          </a:ln>
          <a:effectLst/>
        </p:spPr>
        <p:style>
          <a:lnRef idx="2">
            <a:schemeClr val="accent1"/>
          </a:lnRef>
          <a:fillRef idx="0">
            <a:schemeClr val="accent1"/>
          </a:fillRef>
          <a:effectRef idx="1">
            <a:schemeClr val="accent1"/>
          </a:effectRef>
          <a:fontRef idx="minor">
            <a:schemeClr val="tx1"/>
          </a:fontRef>
        </p:style>
      </p:cxnSp>
      <p:sp>
        <p:nvSpPr>
          <p:cNvPr id="50" name="Rectangle 49"/>
          <p:cNvSpPr/>
          <p:nvPr/>
        </p:nvSpPr>
        <p:spPr>
          <a:xfrm>
            <a:off x="6980014" y="5435932"/>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1" name="Rectangle 50"/>
          <p:cNvSpPr/>
          <p:nvPr/>
        </p:nvSpPr>
        <p:spPr>
          <a:xfrm>
            <a:off x="7200148" y="5435932"/>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2" name="Rectangle 51"/>
          <p:cNvSpPr/>
          <p:nvPr/>
        </p:nvSpPr>
        <p:spPr>
          <a:xfrm>
            <a:off x="7418877" y="5437514"/>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3" name="Rectangle 52"/>
          <p:cNvSpPr/>
          <p:nvPr/>
        </p:nvSpPr>
        <p:spPr>
          <a:xfrm>
            <a:off x="7634901" y="5437514"/>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4" name="Rectangle 53"/>
          <p:cNvSpPr/>
          <p:nvPr/>
        </p:nvSpPr>
        <p:spPr>
          <a:xfrm>
            <a:off x="7850925" y="5437514"/>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5" name="Rectangle 54"/>
          <p:cNvSpPr/>
          <p:nvPr/>
        </p:nvSpPr>
        <p:spPr>
          <a:xfrm>
            <a:off x="8388424" y="5435932"/>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6" name="Rectangle 55"/>
          <p:cNvSpPr/>
          <p:nvPr/>
        </p:nvSpPr>
        <p:spPr>
          <a:xfrm>
            <a:off x="8604448" y="5437514"/>
            <a:ext cx="216024" cy="192822"/>
          </a:xfrm>
          <a:prstGeom prst="rect">
            <a:avLst/>
          </a:prstGeom>
          <a:solidFill>
            <a:srgbClr val="BFBFBF"/>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7" name="Rectangle 56"/>
          <p:cNvSpPr/>
          <p:nvPr/>
        </p:nvSpPr>
        <p:spPr>
          <a:xfrm>
            <a:off x="8820472" y="5437514"/>
            <a:ext cx="216024" cy="192822"/>
          </a:xfrm>
          <a:prstGeom prst="rect">
            <a:avLst/>
          </a:prstGeom>
          <a:solidFill>
            <a:srgbClr val="00009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8" name="Rectangle 57"/>
          <p:cNvSpPr/>
          <p:nvPr/>
        </p:nvSpPr>
        <p:spPr>
          <a:xfrm>
            <a:off x="6980014" y="5909037"/>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9" name="Rectangle 58"/>
          <p:cNvSpPr/>
          <p:nvPr/>
        </p:nvSpPr>
        <p:spPr>
          <a:xfrm>
            <a:off x="7200148" y="5909037"/>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0" name="Rectangle 59"/>
          <p:cNvSpPr/>
          <p:nvPr/>
        </p:nvSpPr>
        <p:spPr>
          <a:xfrm>
            <a:off x="7418877" y="5910619"/>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1" name="Rectangle 60"/>
          <p:cNvSpPr/>
          <p:nvPr/>
        </p:nvSpPr>
        <p:spPr>
          <a:xfrm>
            <a:off x="7634901" y="5910619"/>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2" name="Rectangle 61"/>
          <p:cNvSpPr/>
          <p:nvPr/>
        </p:nvSpPr>
        <p:spPr>
          <a:xfrm>
            <a:off x="7850925" y="5910619"/>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3" name="Rectangle 62"/>
          <p:cNvSpPr/>
          <p:nvPr/>
        </p:nvSpPr>
        <p:spPr>
          <a:xfrm>
            <a:off x="8388424" y="5909037"/>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4" name="Rectangle 63"/>
          <p:cNvSpPr/>
          <p:nvPr/>
        </p:nvSpPr>
        <p:spPr>
          <a:xfrm>
            <a:off x="8604448" y="5910619"/>
            <a:ext cx="216024" cy="192822"/>
          </a:xfrm>
          <a:prstGeom prst="rect">
            <a:avLst/>
          </a:prstGeom>
          <a:solidFill>
            <a:srgbClr val="BFBFBF"/>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5" name="Rectangle 64"/>
          <p:cNvSpPr/>
          <p:nvPr/>
        </p:nvSpPr>
        <p:spPr>
          <a:xfrm>
            <a:off x="8820472" y="5910619"/>
            <a:ext cx="216024" cy="192822"/>
          </a:xfrm>
          <a:prstGeom prst="rect">
            <a:avLst/>
          </a:prstGeom>
          <a:solidFill>
            <a:srgbClr val="00009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6" name="Rectangle 65"/>
          <p:cNvSpPr/>
          <p:nvPr/>
        </p:nvSpPr>
        <p:spPr>
          <a:xfrm>
            <a:off x="2316687" y="4931876"/>
            <a:ext cx="1391217" cy="1440696"/>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7" name="TextBox 66"/>
          <p:cNvSpPr txBox="1"/>
          <p:nvPr/>
        </p:nvSpPr>
        <p:spPr>
          <a:xfrm>
            <a:off x="2590822" y="6372036"/>
            <a:ext cx="840332" cy="369332"/>
          </a:xfrm>
          <a:prstGeom prst="rect">
            <a:avLst/>
          </a:prstGeom>
          <a:noFill/>
        </p:spPr>
        <p:txBody>
          <a:bodyPr wrap="none" rtlCol="0">
            <a:spAutoFit/>
          </a:bodyPr>
          <a:lstStyle/>
          <a:p>
            <a:r>
              <a:rPr lang="en-US" dirty="0" smtClean="0"/>
              <a:t>Node </a:t>
            </a:r>
            <a:r>
              <a:rPr lang="en-US" b="1" i="1" dirty="0" err="1" smtClean="0">
                <a:solidFill>
                  <a:srgbClr val="0000FF"/>
                </a:solidFill>
              </a:rPr>
              <a:t>i</a:t>
            </a:r>
            <a:endParaRPr lang="en-US" b="1" i="1" dirty="0">
              <a:solidFill>
                <a:srgbClr val="0000FF"/>
              </a:solidFill>
            </a:endParaRPr>
          </a:p>
        </p:txBody>
      </p:sp>
      <p:sp>
        <p:nvSpPr>
          <p:cNvPr id="68" name="TextBox 67"/>
          <p:cNvSpPr txBox="1"/>
          <p:nvPr/>
        </p:nvSpPr>
        <p:spPr>
          <a:xfrm>
            <a:off x="2424600" y="5905828"/>
            <a:ext cx="421697" cy="369332"/>
          </a:xfrm>
          <a:prstGeom prst="rect">
            <a:avLst/>
          </a:prstGeom>
          <a:solidFill>
            <a:schemeClr val="bg1">
              <a:lumMod val="50000"/>
            </a:schemeClr>
          </a:solidFill>
        </p:spPr>
        <p:txBody>
          <a:bodyPr wrap="none" rtlCol="0">
            <a:spAutoFit/>
          </a:bodyPr>
          <a:lstStyle/>
          <a:p>
            <a:r>
              <a:rPr lang="en-US" dirty="0" smtClean="0"/>
              <a:t>SV</a:t>
            </a:r>
            <a:endParaRPr lang="en-US" dirty="0"/>
          </a:p>
        </p:txBody>
      </p:sp>
      <p:sp>
        <p:nvSpPr>
          <p:cNvPr id="69" name="TextBox 68"/>
          <p:cNvSpPr txBox="1"/>
          <p:nvPr/>
        </p:nvSpPr>
        <p:spPr>
          <a:xfrm>
            <a:off x="2954845" y="5909116"/>
            <a:ext cx="655010" cy="369332"/>
          </a:xfrm>
          <a:prstGeom prst="rect">
            <a:avLst/>
          </a:prstGeom>
          <a:solidFill>
            <a:srgbClr val="7F7F7F"/>
          </a:solidFill>
        </p:spPr>
        <p:txBody>
          <a:bodyPr wrap="none" rtlCol="0">
            <a:spAutoFit/>
          </a:bodyPr>
          <a:lstStyle/>
          <a:p>
            <a:r>
              <a:rPr lang="en-US" dirty="0" smtClean="0"/>
              <a:t>state</a:t>
            </a:r>
            <a:endParaRPr lang="en-US" dirty="0"/>
          </a:p>
        </p:txBody>
      </p:sp>
      <p:sp>
        <p:nvSpPr>
          <p:cNvPr id="70" name="TextBox 69"/>
          <p:cNvSpPr txBox="1"/>
          <p:nvPr/>
        </p:nvSpPr>
        <p:spPr>
          <a:xfrm>
            <a:off x="2424600" y="5059586"/>
            <a:ext cx="421697" cy="369332"/>
          </a:xfrm>
          <a:prstGeom prst="rect">
            <a:avLst/>
          </a:prstGeom>
          <a:solidFill>
            <a:schemeClr val="bg1">
              <a:lumMod val="50000"/>
            </a:schemeClr>
          </a:solidFill>
        </p:spPr>
        <p:txBody>
          <a:bodyPr wrap="none" rtlCol="0">
            <a:spAutoFit/>
          </a:bodyPr>
          <a:lstStyle/>
          <a:p>
            <a:r>
              <a:rPr lang="en-US" dirty="0" smtClean="0"/>
              <a:t>SV</a:t>
            </a:r>
            <a:endParaRPr lang="en-US" dirty="0"/>
          </a:p>
        </p:txBody>
      </p:sp>
      <p:sp>
        <p:nvSpPr>
          <p:cNvPr id="71" name="TextBox 70"/>
          <p:cNvSpPr txBox="1"/>
          <p:nvPr/>
        </p:nvSpPr>
        <p:spPr>
          <a:xfrm>
            <a:off x="2954845" y="5057587"/>
            <a:ext cx="655010" cy="369332"/>
          </a:xfrm>
          <a:prstGeom prst="rect">
            <a:avLst/>
          </a:prstGeom>
          <a:solidFill>
            <a:srgbClr val="7F7F7F"/>
          </a:solidFill>
        </p:spPr>
        <p:txBody>
          <a:bodyPr wrap="none" rtlCol="0">
            <a:spAutoFit/>
          </a:bodyPr>
          <a:lstStyle/>
          <a:p>
            <a:r>
              <a:rPr lang="en-US" dirty="0" smtClean="0"/>
              <a:t>state</a:t>
            </a:r>
            <a:endParaRPr lang="en-US" dirty="0"/>
          </a:p>
        </p:txBody>
      </p:sp>
      <p:cxnSp>
        <p:nvCxnSpPr>
          <p:cNvPr id="72" name="Straight Connector 71"/>
          <p:cNvCxnSpPr/>
          <p:nvPr/>
        </p:nvCxnSpPr>
        <p:spPr>
          <a:xfrm>
            <a:off x="2936586" y="4288120"/>
            <a:ext cx="0" cy="649738"/>
          </a:xfrm>
          <a:prstGeom prst="line">
            <a:avLst/>
          </a:prstGeom>
          <a:ln>
            <a:solidFill>
              <a:srgbClr val="000000"/>
            </a:solidFill>
          </a:ln>
          <a:effectLst/>
        </p:spPr>
        <p:style>
          <a:lnRef idx="2">
            <a:schemeClr val="accent1"/>
          </a:lnRef>
          <a:fillRef idx="0">
            <a:schemeClr val="accent1"/>
          </a:fillRef>
          <a:effectRef idx="1">
            <a:schemeClr val="accent1"/>
          </a:effectRef>
          <a:fontRef idx="minor">
            <a:schemeClr val="tx1"/>
          </a:fontRef>
        </p:style>
      </p:cxnSp>
      <p:sp>
        <p:nvSpPr>
          <p:cNvPr id="73" name="Rectangle 72"/>
          <p:cNvSpPr/>
          <p:nvPr/>
        </p:nvSpPr>
        <p:spPr>
          <a:xfrm>
            <a:off x="139696" y="5435932"/>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4" name="Rectangle 73"/>
          <p:cNvSpPr/>
          <p:nvPr/>
        </p:nvSpPr>
        <p:spPr>
          <a:xfrm>
            <a:off x="359830" y="5435932"/>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5" name="Rectangle 74"/>
          <p:cNvSpPr/>
          <p:nvPr/>
        </p:nvSpPr>
        <p:spPr>
          <a:xfrm>
            <a:off x="578559" y="5437514"/>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6" name="Rectangle 75"/>
          <p:cNvSpPr/>
          <p:nvPr/>
        </p:nvSpPr>
        <p:spPr>
          <a:xfrm>
            <a:off x="794583" y="5437514"/>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7" name="Rectangle 76"/>
          <p:cNvSpPr/>
          <p:nvPr/>
        </p:nvSpPr>
        <p:spPr>
          <a:xfrm>
            <a:off x="1010607" y="5437514"/>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8" name="Rectangle 77"/>
          <p:cNvSpPr/>
          <p:nvPr/>
        </p:nvSpPr>
        <p:spPr>
          <a:xfrm>
            <a:off x="1548106" y="5435932"/>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9" name="Rectangle 78"/>
          <p:cNvSpPr/>
          <p:nvPr/>
        </p:nvSpPr>
        <p:spPr>
          <a:xfrm>
            <a:off x="1764130" y="5437514"/>
            <a:ext cx="216024" cy="192822"/>
          </a:xfrm>
          <a:prstGeom prst="rect">
            <a:avLst/>
          </a:prstGeom>
          <a:solidFill>
            <a:srgbClr val="BFBFBF"/>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0" name="Rectangle 79"/>
          <p:cNvSpPr/>
          <p:nvPr/>
        </p:nvSpPr>
        <p:spPr>
          <a:xfrm>
            <a:off x="1980154" y="5442481"/>
            <a:ext cx="216024" cy="192822"/>
          </a:xfrm>
          <a:prstGeom prst="rect">
            <a:avLst/>
          </a:prstGeom>
          <a:solidFill>
            <a:srgbClr val="00009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1" name="Rectangle 80"/>
          <p:cNvSpPr/>
          <p:nvPr/>
        </p:nvSpPr>
        <p:spPr>
          <a:xfrm>
            <a:off x="139696" y="5909037"/>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2" name="Rectangle 81"/>
          <p:cNvSpPr/>
          <p:nvPr/>
        </p:nvSpPr>
        <p:spPr>
          <a:xfrm>
            <a:off x="359830" y="5909037"/>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3" name="Rectangle 82"/>
          <p:cNvSpPr/>
          <p:nvPr/>
        </p:nvSpPr>
        <p:spPr>
          <a:xfrm>
            <a:off x="578559" y="5910619"/>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4" name="Rectangle 83"/>
          <p:cNvSpPr/>
          <p:nvPr/>
        </p:nvSpPr>
        <p:spPr>
          <a:xfrm>
            <a:off x="794583" y="5910619"/>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5" name="Rectangle 84"/>
          <p:cNvSpPr/>
          <p:nvPr/>
        </p:nvSpPr>
        <p:spPr>
          <a:xfrm>
            <a:off x="1010607" y="5910619"/>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6" name="Rectangle 85"/>
          <p:cNvSpPr/>
          <p:nvPr/>
        </p:nvSpPr>
        <p:spPr>
          <a:xfrm>
            <a:off x="1548106" y="5909037"/>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7" name="Rectangle 86"/>
          <p:cNvSpPr/>
          <p:nvPr/>
        </p:nvSpPr>
        <p:spPr>
          <a:xfrm>
            <a:off x="1764130" y="5910619"/>
            <a:ext cx="216024" cy="192822"/>
          </a:xfrm>
          <a:prstGeom prst="rect">
            <a:avLst/>
          </a:prstGeom>
          <a:solidFill>
            <a:srgbClr val="BFBFBF"/>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8" name="Rectangle 87"/>
          <p:cNvSpPr/>
          <p:nvPr/>
        </p:nvSpPr>
        <p:spPr>
          <a:xfrm>
            <a:off x="1980154" y="5915586"/>
            <a:ext cx="216024" cy="192822"/>
          </a:xfrm>
          <a:prstGeom prst="rect">
            <a:avLst/>
          </a:prstGeom>
          <a:solidFill>
            <a:srgbClr val="00009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9" name="Rectangle 88"/>
          <p:cNvSpPr/>
          <p:nvPr/>
        </p:nvSpPr>
        <p:spPr>
          <a:xfrm>
            <a:off x="355720" y="2078561"/>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0" name="Rectangle 89"/>
          <p:cNvSpPr/>
          <p:nvPr/>
        </p:nvSpPr>
        <p:spPr>
          <a:xfrm>
            <a:off x="575854" y="2078561"/>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1" name="Rectangle 90"/>
          <p:cNvSpPr/>
          <p:nvPr/>
        </p:nvSpPr>
        <p:spPr>
          <a:xfrm>
            <a:off x="794583" y="2080143"/>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2" name="Rectangle 91"/>
          <p:cNvSpPr/>
          <p:nvPr/>
        </p:nvSpPr>
        <p:spPr>
          <a:xfrm>
            <a:off x="1010607" y="2080143"/>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3" name="Rectangle 92"/>
          <p:cNvSpPr/>
          <p:nvPr/>
        </p:nvSpPr>
        <p:spPr>
          <a:xfrm>
            <a:off x="1226631" y="2080143"/>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4" name="Rectangle 93"/>
          <p:cNvSpPr/>
          <p:nvPr/>
        </p:nvSpPr>
        <p:spPr>
          <a:xfrm>
            <a:off x="1764130" y="2078561"/>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5" name="Rectangle 94"/>
          <p:cNvSpPr/>
          <p:nvPr/>
        </p:nvSpPr>
        <p:spPr>
          <a:xfrm>
            <a:off x="1980154" y="2080143"/>
            <a:ext cx="216024" cy="192822"/>
          </a:xfrm>
          <a:prstGeom prst="rect">
            <a:avLst/>
          </a:prstGeom>
          <a:solidFill>
            <a:srgbClr val="BFBFBF"/>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6" name="Rectangle 95"/>
          <p:cNvSpPr/>
          <p:nvPr/>
        </p:nvSpPr>
        <p:spPr>
          <a:xfrm>
            <a:off x="2196178" y="2080143"/>
            <a:ext cx="216024" cy="192822"/>
          </a:xfrm>
          <a:prstGeom prst="rect">
            <a:avLst/>
          </a:prstGeom>
          <a:solidFill>
            <a:srgbClr val="00009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7" name="Rectangle 96"/>
          <p:cNvSpPr/>
          <p:nvPr/>
        </p:nvSpPr>
        <p:spPr>
          <a:xfrm>
            <a:off x="355720" y="2551666"/>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8" name="Rectangle 97"/>
          <p:cNvSpPr/>
          <p:nvPr/>
        </p:nvSpPr>
        <p:spPr>
          <a:xfrm>
            <a:off x="575854" y="2551666"/>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9" name="Rectangle 98"/>
          <p:cNvSpPr/>
          <p:nvPr/>
        </p:nvSpPr>
        <p:spPr>
          <a:xfrm>
            <a:off x="794583" y="2553248"/>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0" name="Rectangle 99"/>
          <p:cNvSpPr/>
          <p:nvPr/>
        </p:nvSpPr>
        <p:spPr>
          <a:xfrm>
            <a:off x="1010607" y="2553248"/>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1" name="Rectangle 100"/>
          <p:cNvSpPr/>
          <p:nvPr/>
        </p:nvSpPr>
        <p:spPr>
          <a:xfrm>
            <a:off x="1226631" y="2553248"/>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2" name="Rectangle 101"/>
          <p:cNvSpPr/>
          <p:nvPr/>
        </p:nvSpPr>
        <p:spPr>
          <a:xfrm>
            <a:off x="1764130" y="2551666"/>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3" name="Rectangle 102"/>
          <p:cNvSpPr/>
          <p:nvPr/>
        </p:nvSpPr>
        <p:spPr>
          <a:xfrm>
            <a:off x="1980154" y="2553248"/>
            <a:ext cx="216024" cy="192822"/>
          </a:xfrm>
          <a:prstGeom prst="rect">
            <a:avLst/>
          </a:prstGeom>
          <a:solidFill>
            <a:srgbClr val="BFBFBF"/>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4" name="Rectangle 103"/>
          <p:cNvSpPr/>
          <p:nvPr/>
        </p:nvSpPr>
        <p:spPr>
          <a:xfrm>
            <a:off x="2196178" y="2553248"/>
            <a:ext cx="216024" cy="192822"/>
          </a:xfrm>
          <a:prstGeom prst="rect">
            <a:avLst/>
          </a:prstGeom>
          <a:solidFill>
            <a:srgbClr val="00009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5" name="TextBox 104"/>
          <p:cNvSpPr txBox="1"/>
          <p:nvPr/>
        </p:nvSpPr>
        <p:spPr>
          <a:xfrm>
            <a:off x="164013" y="92501"/>
            <a:ext cx="2690898" cy="461665"/>
          </a:xfrm>
          <a:prstGeom prst="rect">
            <a:avLst/>
          </a:prstGeom>
          <a:noFill/>
        </p:spPr>
        <p:txBody>
          <a:bodyPr wrap="none" rtlCol="0">
            <a:spAutoFit/>
          </a:bodyPr>
          <a:lstStyle/>
          <a:p>
            <a:r>
              <a:rPr lang="en-US" sz="2400" dirty="0" smtClean="0"/>
              <a:t>Read Miss at node </a:t>
            </a:r>
            <a:r>
              <a:rPr lang="en-US" sz="2400" b="1" i="1" dirty="0" err="1" smtClean="0">
                <a:solidFill>
                  <a:srgbClr val="0000FF"/>
                </a:solidFill>
              </a:rPr>
              <a:t>i</a:t>
            </a:r>
            <a:endParaRPr lang="en-US" sz="2400" b="1" i="1" dirty="0">
              <a:solidFill>
                <a:srgbClr val="0000FF"/>
              </a:solidFill>
            </a:endParaRPr>
          </a:p>
        </p:txBody>
      </p:sp>
      <p:sp>
        <p:nvSpPr>
          <p:cNvPr id="107" name="TextBox 106"/>
          <p:cNvSpPr txBox="1"/>
          <p:nvPr/>
        </p:nvSpPr>
        <p:spPr>
          <a:xfrm>
            <a:off x="1309280" y="4497482"/>
            <a:ext cx="1204927" cy="461665"/>
          </a:xfrm>
          <a:prstGeom prst="rect">
            <a:avLst/>
          </a:prstGeom>
          <a:noFill/>
        </p:spPr>
        <p:txBody>
          <a:bodyPr wrap="none" rtlCol="0">
            <a:spAutoFit/>
          </a:bodyPr>
          <a:lstStyle/>
          <a:p>
            <a:r>
              <a:rPr lang="en-US" sz="2400" dirty="0" smtClean="0">
                <a:solidFill>
                  <a:srgbClr val="000090"/>
                </a:solidFill>
              </a:rPr>
              <a:t>Request</a:t>
            </a:r>
            <a:endParaRPr lang="en-US" sz="2400" dirty="0">
              <a:solidFill>
                <a:srgbClr val="000090"/>
              </a:solidFill>
            </a:endParaRPr>
          </a:p>
        </p:txBody>
      </p:sp>
      <p:sp>
        <p:nvSpPr>
          <p:cNvPr id="5" name="Freeform 4"/>
          <p:cNvSpPr/>
          <p:nvPr/>
        </p:nvSpPr>
        <p:spPr>
          <a:xfrm>
            <a:off x="2608782" y="2141520"/>
            <a:ext cx="4414318" cy="3535380"/>
          </a:xfrm>
          <a:custGeom>
            <a:avLst/>
            <a:gdLst>
              <a:gd name="connsiteX0" fmla="*/ 299518 w 4414318"/>
              <a:gd name="connsiteY0" fmla="*/ 3535380 h 3535380"/>
              <a:gd name="connsiteX1" fmla="*/ 324918 w 4414318"/>
              <a:gd name="connsiteY1" fmla="*/ 1947880 h 3535380"/>
              <a:gd name="connsiteX2" fmla="*/ 3614218 w 4414318"/>
              <a:gd name="connsiteY2" fmla="*/ 1922480 h 3535380"/>
              <a:gd name="connsiteX3" fmla="*/ 3677718 w 4414318"/>
              <a:gd name="connsiteY3" fmla="*/ 258780 h 3535380"/>
              <a:gd name="connsiteX4" fmla="*/ 4414318 w 4414318"/>
              <a:gd name="connsiteY4" fmla="*/ 30180 h 35353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14318" h="3535380">
                <a:moveTo>
                  <a:pt x="299518" y="3535380"/>
                </a:moveTo>
                <a:cubicBezTo>
                  <a:pt x="35993" y="2876038"/>
                  <a:pt x="-227532" y="2216697"/>
                  <a:pt x="324918" y="1947880"/>
                </a:cubicBezTo>
                <a:cubicBezTo>
                  <a:pt x="877368" y="1679063"/>
                  <a:pt x="3055418" y="2203997"/>
                  <a:pt x="3614218" y="1922480"/>
                </a:cubicBezTo>
                <a:cubicBezTo>
                  <a:pt x="4173018" y="1640963"/>
                  <a:pt x="3544368" y="574163"/>
                  <a:pt x="3677718" y="258780"/>
                </a:cubicBezTo>
                <a:cubicBezTo>
                  <a:pt x="3811068" y="-56603"/>
                  <a:pt x="4112693" y="-13212"/>
                  <a:pt x="4414318" y="30180"/>
                </a:cubicBezTo>
              </a:path>
            </a:pathLst>
          </a:custGeom>
          <a:ln>
            <a:solidFill>
              <a:srgbClr val="000090"/>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Tree>
    <p:extLst>
      <p:ext uri="{BB962C8B-B14F-4D97-AF65-F5344CB8AC3E}">
        <p14:creationId xmlns:p14="http://schemas.microsoft.com/office/powerpoint/2010/main" val="1419796579"/>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down)">
                                      <p:cBhvr>
                                        <p:cTn id="7" dur="500"/>
                                        <p:tgtEl>
                                          <p:spTgt spid="5"/>
                                        </p:tgtEl>
                                      </p:cBhvr>
                                    </p:animEffect>
                                  </p:childTnLst>
                                </p:cTn>
                              </p:par>
                              <p:par>
                                <p:cTn id="8" presetID="1" presetClass="entr" presetSubtype="0" fill="hold" grpId="0" nodeType="withEffect">
                                  <p:stCondLst>
                                    <p:cond delay="0"/>
                                  </p:stCondLst>
                                  <p:childTnLst>
                                    <p:set>
                                      <p:cBhvr>
                                        <p:cTn id="9" dur="1" fill="hold">
                                          <p:stCondLst>
                                            <p:cond delay="0"/>
                                          </p:stCondLst>
                                        </p:cTn>
                                        <p:tgtEl>
                                          <p:spTgt spid="10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7" grpId="0"/>
      <p:bldP spid="5"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89768"/>
            <a:ext cx="9144000" cy="1143000"/>
          </a:xfrm>
        </p:spPr>
        <p:txBody>
          <a:bodyPr>
            <a:noAutofit/>
          </a:bodyPr>
          <a:lstStyle/>
          <a:p>
            <a:r>
              <a:rPr lang="en-US" sz="3600" dirty="0" smtClean="0">
                <a:solidFill>
                  <a:srgbClr val="000090"/>
                </a:solidFill>
              </a:rPr>
              <a:t>Shared Variables are Fundamental Abstractions in Parallel and Distributed Programming</a:t>
            </a:r>
            <a:endParaRPr lang="en-US" sz="3600" dirty="0">
              <a:solidFill>
                <a:srgbClr val="000090"/>
              </a:solidFill>
            </a:endParaRPr>
          </a:p>
        </p:txBody>
      </p:sp>
      <p:sp>
        <p:nvSpPr>
          <p:cNvPr id="3" name="Slide Number Placeholder 2"/>
          <p:cNvSpPr>
            <a:spLocks noGrp="1"/>
          </p:cNvSpPr>
          <p:nvPr>
            <p:ph type="sldNum" sz="quarter" idx="12"/>
          </p:nvPr>
        </p:nvSpPr>
        <p:spPr/>
        <p:txBody>
          <a:bodyPr/>
          <a:lstStyle/>
          <a:p>
            <a:fld id="{B9F9B84B-B900-714B-8536-1797C39898F6}" type="slidenum">
              <a:rPr lang="en-US" smtClean="0"/>
              <a:t>2</a:t>
            </a:fld>
            <a:endParaRPr lang="en-US"/>
          </a:p>
        </p:txBody>
      </p:sp>
    </p:spTree>
    <p:extLst>
      <p:ext uri="{BB962C8B-B14F-4D97-AF65-F5344CB8AC3E}">
        <p14:creationId xmlns:p14="http://schemas.microsoft.com/office/powerpoint/2010/main" val="3628000927"/>
      </p:ext>
    </p:extLst>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B9F9B84B-B900-714B-8536-1797C39898F6}" type="slidenum">
              <a:rPr lang="en-US" smtClean="0"/>
              <a:t>20</a:t>
            </a:fld>
            <a:endParaRPr lang="en-US"/>
          </a:p>
        </p:txBody>
      </p:sp>
      <p:sp>
        <p:nvSpPr>
          <p:cNvPr id="6" name="Rectangle 5"/>
          <p:cNvSpPr/>
          <p:nvPr/>
        </p:nvSpPr>
        <p:spPr>
          <a:xfrm>
            <a:off x="5508104" y="1691516"/>
            <a:ext cx="1391217" cy="1438866"/>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 name="TextBox 6"/>
          <p:cNvSpPr txBox="1"/>
          <p:nvPr/>
        </p:nvSpPr>
        <p:spPr>
          <a:xfrm>
            <a:off x="5873632" y="1324118"/>
            <a:ext cx="842586" cy="369332"/>
          </a:xfrm>
          <a:prstGeom prst="rect">
            <a:avLst/>
          </a:prstGeom>
          <a:noFill/>
        </p:spPr>
        <p:txBody>
          <a:bodyPr wrap="none" rtlCol="0">
            <a:spAutoFit/>
          </a:bodyPr>
          <a:lstStyle/>
          <a:p>
            <a:r>
              <a:rPr lang="en-US" dirty="0" smtClean="0"/>
              <a:t>Node </a:t>
            </a:r>
            <a:r>
              <a:rPr lang="en-US" b="1" i="1" dirty="0" smtClean="0">
                <a:solidFill>
                  <a:srgbClr val="0000FF"/>
                </a:solidFill>
              </a:rPr>
              <a:t>j</a:t>
            </a:r>
            <a:endParaRPr lang="en-US" b="1" i="1" dirty="0">
              <a:solidFill>
                <a:srgbClr val="0000FF"/>
              </a:solidFill>
            </a:endParaRPr>
          </a:p>
        </p:txBody>
      </p:sp>
      <p:sp>
        <p:nvSpPr>
          <p:cNvPr id="8" name="TextBox 7"/>
          <p:cNvSpPr txBox="1"/>
          <p:nvPr/>
        </p:nvSpPr>
        <p:spPr>
          <a:xfrm>
            <a:off x="5592952" y="2663638"/>
            <a:ext cx="421697" cy="369332"/>
          </a:xfrm>
          <a:prstGeom prst="rect">
            <a:avLst/>
          </a:prstGeom>
          <a:solidFill>
            <a:schemeClr val="bg1">
              <a:lumMod val="50000"/>
            </a:schemeClr>
          </a:solidFill>
        </p:spPr>
        <p:txBody>
          <a:bodyPr wrap="none" rtlCol="0">
            <a:spAutoFit/>
          </a:bodyPr>
          <a:lstStyle/>
          <a:p>
            <a:r>
              <a:rPr lang="en-US" dirty="0" smtClean="0"/>
              <a:t>SV</a:t>
            </a:r>
            <a:endParaRPr lang="en-US" dirty="0"/>
          </a:p>
        </p:txBody>
      </p:sp>
      <p:sp>
        <p:nvSpPr>
          <p:cNvPr id="9" name="TextBox 8"/>
          <p:cNvSpPr txBox="1"/>
          <p:nvPr/>
        </p:nvSpPr>
        <p:spPr>
          <a:xfrm>
            <a:off x="6151323" y="2660466"/>
            <a:ext cx="655010" cy="369332"/>
          </a:xfrm>
          <a:prstGeom prst="rect">
            <a:avLst/>
          </a:prstGeom>
          <a:solidFill>
            <a:srgbClr val="7F7F7F"/>
          </a:solidFill>
        </p:spPr>
        <p:txBody>
          <a:bodyPr wrap="none" rtlCol="0">
            <a:spAutoFit/>
          </a:bodyPr>
          <a:lstStyle/>
          <a:p>
            <a:r>
              <a:rPr lang="en-US" dirty="0" smtClean="0"/>
              <a:t>state</a:t>
            </a:r>
            <a:endParaRPr lang="en-US" dirty="0"/>
          </a:p>
        </p:txBody>
      </p:sp>
      <p:sp>
        <p:nvSpPr>
          <p:cNvPr id="10" name="Rectangle 9"/>
          <p:cNvSpPr/>
          <p:nvPr/>
        </p:nvSpPr>
        <p:spPr>
          <a:xfrm>
            <a:off x="7052022" y="2076979"/>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7272156" y="2076979"/>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7490885" y="2078561"/>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Rectangle 12"/>
          <p:cNvSpPr/>
          <p:nvPr/>
        </p:nvSpPr>
        <p:spPr>
          <a:xfrm>
            <a:off x="7706909" y="2078561"/>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7922933" y="2078561"/>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Rectangle 14"/>
          <p:cNvSpPr/>
          <p:nvPr/>
        </p:nvSpPr>
        <p:spPr>
          <a:xfrm>
            <a:off x="8460432" y="2076979"/>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6" name="Rectangle 15"/>
          <p:cNvSpPr/>
          <p:nvPr/>
        </p:nvSpPr>
        <p:spPr>
          <a:xfrm>
            <a:off x="8676456" y="2078561"/>
            <a:ext cx="216024" cy="192822"/>
          </a:xfrm>
          <a:prstGeom prst="rect">
            <a:avLst/>
          </a:prstGeom>
          <a:solidFill>
            <a:srgbClr val="BFBFBF"/>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7" name="Rectangle 16"/>
          <p:cNvSpPr/>
          <p:nvPr/>
        </p:nvSpPr>
        <p:spPr>
          <a:xfrm>
            <a:off x="8892480" y="2078561"/>
            <a:ext cx="216024" cy="192822"/>
          </a:xfrm>
          <a:prstGeom prst="rect">
            <a:avLst/>
          </a:prstGeom>
          <a:solidFill>
            <a:srgbClr val="00009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9" name="TextBox 18"/>
          <p:cNvSpPr txBox="1"/>
          <p:nvPr/>
        </p:nvSpPr>
        <p:spPr>
          <a:xfrm>
            <a:off x="5592952" y="1817396"/>
            <a:ext cx="421697" cy="369332"/>
          </a:xfrm>
          <a:prstGeom prst="rect">
            <a:avLst/>
          </a:prstGeom>
          <a:solidFill>
            <a:schemeClr val="bg1">
              <a:lumMod val="50000"/>
            </a:schemeClr>
          </a:solidFill>
        </p:spPr>
        <p:txBody>
          <a:bodyPr wrap="none" rtlCol="0">
            <a:spAutoFit/>
          </a:bodyPr>
          <a:lstStyle/>
          <a:p>
            <a:r>
              <a:rPr lang="en-US" dirty="0" smtClean="0"/>
              <a:t>SV</a:t>
            </a:r>
            <a:endParaRPr lang="en-US" dirty="0"/>
          </a:p>
        </p:txBody>
      </p:sp>
      <p:sp>
        <p:nvSpPr>
          <p:cNvPr id="20" name="TextBox 19"/>
          <p:cNvSpPr txBox="1"/>
          <p:nvPr/>
        </p:nvSpPr>
        <p:spPr>
          <a:xfrm>
            <a:off x="6151323" y="1817396"/>
            <a:ext cx="655010" cy="369332"/>
          </a:xfrm>
          <a:prstGeom prst="rect">
            <a:avLst/>
          </a:prstGeom>
          <a:solidFill>
            <a:srgbClr val="7F7F7F"/>
          </a:solidFill>
        </p:spPr>
        <p:txBody>
          <a:bodyPr wrap="none" rtlCol="0">
            <a:spAutoFit/>
          </a:bodyPr>
          <a:lstStyle/>
          <a:p>
            <a:r>
              <a:rPr lang="en-US" dirty="0" smtClean="0"/>
              <a:t>state</a:t>
            </a:r>
            <a:endParaRPr lang="en-US" dirty="0"/>
          </a:p>
        </p:txBody>
      </p:sp>
      <p:sp>
        <p:nvSpPr>
          <p:cNvPr id="21" name="Rectangle 20"/>
          <p:cNvSpPr/>
          <p:nvPr/>
        </p:nvSpPr>
        <p:spPr>
          <a:xfrm>
            <a:off x="7052022" y="2550084"/>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2" name="Rectangle 21"/>
          <p:cNvSpPr/>
          <p:nvPr/>
        </p:nvSpPr>
        <p:spPr>
          <a:xfrm>
            <a:off x="7272156" y="2550084"/>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3" name="Rectangle 22"/>
          <p:cNvSpPr/>
          <p:nvPr/>
        </p:nvSpPr>
        <p:spPr>
          <a:xfrm>
            <a:off x="7490885" y="2551666"/>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4" name="Rectangle 23"/>
          <p:cNvSpPr/>
          <p:nvPr/>
        </p:nvSpPr>
        <p:spPr>
          <a:xfrm>
            <a:off x="7706909" y="2551666"/>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5" name="Rectangle 24"/>
          <p:cNvSpPr/>
          <p:nvPr/>
        </p:nvSpPr>
        <p:spPr>
          <a:xfrm>
            <a:off x="7922933" y="2551666"/>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6" name="Rectangle 25"/>
          <p:cNvSpPr/>
          <p:nvPr/>
        </p:nvSpPr>
        <p:spPr>
          <a:xfrm>
            <a:off x="8460432" y="2550084"/>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7" name="Rectangle 26"/>
          <p:cNvSpPr/>
          <p:nvPr/>
        </p:nvSpPr>
        <p:spPr>
          <a:xfrm>
            <a:off x="8676456" y="2551666"/>
            <a:ext cx="216024" cy="192822"/>
          </a:xfrm>
          <a:prstGeom prst="rect">
            <a:avLst/>
          </a:prstGeom>
          <a:solidFill>
            <a:srgbClr val="BFBFBF"/>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8" name="Rectangle 27"/>
          <p:cNvSpPr/>
          <p:nvPr/>
        </p:nvSpPr>
        <p:spPr>
          <a:xfrm>
            <a:off x="8892480" y="2551666"/>
            <a:ext cx="216024" cy="192822"/>
          </a:xfrm>
          <a:prstGeom prst="rect">
            <a:avLst/>
          </a:prstGeom>
          <a:solidFill>
            <a:srgbClr val="00009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30" name="Straight Connector 29"/>
          <p:cNvCxnSpPr>
            <a:stCxn id="6" idx="2"/>
          </p:cNvCxnSpPr>
          <p:nvPr/>
        </p:nvCxnSpPr>
        <p:spPr>
          <a:xfrm>
            <a:off x="6203713" y="3130382"/>
            <a:ext cx="0" cy="649738"/>
          </a:xfrm>
          <a:prstGeom prst="line">
            <a:avLst/>
          </a:prstGeom>
          <a:ln>
            <a:solidFill>
              <a:srgbClr val="000000"/>
            </a:solidFill>
          </a:ln>
          <a:effectLst/>
        </p:spPr>
        <p:style>
          <a:lnRef idx="2">
            <a:schemeClr val="accent1"/>
          </a:lnRef>
          <a:fillRef idx="0">
            <a:schemeClr val="accent1"/>
          </a:fillRef>
          <a:effectRef idx="1">
            <a:schemeClr val="accent1"/>
          </a:effectRef>
          <a:fontRef idx="minor">
            <a:schemeClr val="tx1"/>
          </a:fontRef>
        </p:style>
      </p:cxnSp>
      <p:sp>
        <p:nvSpPr>
          <p:cNvPr id="33" name="Rectangle 32"/>
          <p:cNvSpPr/>
          <p:nvPr/>
        </p:nvSpPr>
        <p:spPr>
          <a:xfrm>
            <a:off x="1763688" y="3780120"/>
            <a:ext cx="5727197" cy="508000"/>
          </a:xfrm>
          <a:prstGeom prst="rect">
            <a:avLst/>
          </a:prstGeom>
          <a:solidFill>
            <a:schemeClr val="bg1">
              <a:lumMod val="50000"/>
            </a:schemeClr>
          </a:solidFill>
          <a:ln>
            <a:solidFill>
              <a:schemeClr val="tx1"/>
            </a:solidFill>
          </a:ln>
          <a:effectLst/>
        </p:spPr>
        <p:style>
          <a:lnRef idx="1">
            <a:schemeClr val="accent3"/>
          </a:lnRef>
          <a:fillRef idx="2">
            <a:schemeClr val="accent3"/>
          </a:fillRef>
          <a:effectRef idx="1">
            <a:schemeClr val="accent3"/>
          </a:effectRef>
          <a:fontRef idx="minor">
            <a:schemeClr val="dk1"/>
          </a:fontRef>
        </p:style>
        <p:txBody>
          <a:bodyPr rtlCol="0" anchor="ctr"/>
          <a:lstStyle/>
          <a:p>
            <a:pPr algn="ctr"/>
            <a:r>
              <a:rPr lang="en-US" sz="3200" dirty="0" smtClean="0">
                <a:solidFill>
                  <a:schemeClr val="tx1"/>
                </a:solidFill>
              </a:rPr>
              <a:t>Network</a:t>
            </a:r>
            <a:endParaRPr lang="en-US" sz="3200" dirty="0">
              <a:solidFill>
                <a:schemeClr val="tx1"/>
              </a:solidFill>
            </a:endParaRPr>
          </a:p>
        </p:txBody>
      </p:sp>
      <p:sp>
        <p:nvSpPr>
          <p:cNvPr id="36" name="Rectangle 35"/>
          <p:cNvSpPr/>
          <p:nvPr/>
        </p:nvSpPr>
        <p:spPr>
          <a:xfrm>
            <a:off x="2532711" y="1691516"/>
            <a:ext cx="1391217" cy="144269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7" name="TextBox 36"/>
          <p:cNvSpPr txBox="1"/>
          <p:nvPr/>
        </p:nvSpPr>
        <p:spPr>
          <a:xfrm>
            <a:off x="2777288" y="1327944"/>
            <a:ext cx="691528" cy="369332"/>
          </a:xfrm>
          <a:prstGeom prst="rect">
            <a:avLst/>
          </a:prstGeom>
          <a:noFill/>
        </p:spPr>
        <p:txBody>
          <a:bodyPr wrap="none" rtlCol="0">
            <a:spAutoFit/>
          </a:bodyPr>
          <a:lstStyle/>
          <a:p>
            <a:r>
              <a:rPr lang="en-US" dirty="0" smtClean="0"/>
              <a:t>Node</a:t>
            </a:r>
            <a:endParaRPr lang="en-US" dirty="0"/>
          </a:p>
        </p:txBody>
      </p:sp>
      <p:sp>
        <p:nvSpPr>
          <p:cNvPr id="38" name="TextBox 37"/>
          <p:cNvSpPr txBox="1"/>
          <p:nvPr/>
        </p:nvSpPr>
        <p:spPr>
          <a:xfrm>
            <a:off x="2617559" y="2667464"/>
            <a:ext cx="421697" cy="369332"/>
          </a:xfrm>
          <a:prstGeom prst="rect">
            <a:avLst/>
          </a:prstGeom>
          <a:solidFill>
            <a:schemeClr val="bg1">
              <a:lumMod val="50000"/>
            </a:schemeClr>
          </a:solidFill>
        </p:spPr>
        <p:txBody>
          <a:bodyPr wrap="none" rtlCol="0">
            <a:spAutoFit/>
          </a:bodyPr>
          <a:lstStyle/>
          <a:p>
            <a:r>
              <a:rPr lang="en-US" dirty="0" smtClean="0"/>
              <a:t>SV</a:t>
            </a:r>
            <a:endParaRPr lang="en-US" dirty="0"/>
          </a:p>
        </p:txBody>
      </p:sp>
      <p:sp>
        <p:nvSpPr>
          <p:cNvPr id="39" name="TextBox 38"/>
          <p:cNvSpPr txBox="1"/>
          <p:nvPr/>
        </p:nvSpPr>
        <p:spPr>
          <a:xfrm>
            <a:off x="3175930" y="2662052"/>
            <a:ext cx="655010" cy="369332"/>
          </a:xfrm>
          <a:prstGeom prst="rect">
            <a:avLst/>
          </a:prstGeom>
          <a:solidFill>
            <a:srgbClr val="7F7F7F"/>
          </a:solidFill>
        </p:spPr>
        <p:txBody>
          <a:bodyPr wrap="none" rtlCol="0">
            <a:spAutoFit/>
          </a:bodyPr>
          <a:lstStyle/>
          <a:p>
            <a:r>
              <a:rPr lang="en-US" dirty="0" smtClean="0"/>
              <a:t>state</a:t>
            </a:r>
            <a:endParaRPr lang="en-US" dirty="0"/>
          </a:p>
        </p:txBody>
      </p:sp>
      <p:sp>
        <p:nvSpPr>
          <p:cNvPr id="40" name="TextBox 39"/>
          <p:cNvSpPr txBox="1"/>
          <p:nvPr/>
        </p:nvSpPr>
        <p:spPr>
          <a:xfrm>
            <a:off x="2617559" y="1821222"/>
            <a:ext cx="421697" cy="369332"/>
          </a:xfrm>
          <a:prstGeom prst="rect">
            <a:avLst/>
          </a:prstGeom>
          <a:solidFill>
            <a:schemeClr val="bg1">
              <a:lumMod val="50000"/>
            </a:schemeClr>
          </a:solidFill>
        </p:spPr>
        <p:txBody>
          <a:bodyPr wrap="none" rtlCol="0">
            <a:spAutoFit/>
          </a:bodyPr>
          <a:lstStyle/>
          <a:p>
            <a:r>
              <a:rPr lang="en-US" dirty="0" smtClean="0"/>
              <a:t>SV</a:t>
            </a:r>
            <a:endParaRPr lang="en-US" dirty="0"/>
          </a:p>
        </p:txBody>
      </p:sp>
      <p:sp>
        <p:nvSpPr>
          <p:cNvPr id="41" name="TextBox 40"/>
          <p:cNvSpPr txBox="1"/>
          <p:nvPr/>
        </p:nvSpPr>
        <p:spPr>
          <a:xfrm>
            <a:off x="3147967" y="1817396"/>
            <a:ext cx="655010" cy="369332"/>
          </a:xfrm>
          <a:prstGeom prst="rect">
            <a:avLst/>
          </a:prstGeom>
          <a:solidFill>
            <a:srgbClr val="7F7F7F"/>
          </a:solidFill>
        </p:spPr>
        <p:txBody>
          <a:bodyPr wrap="none" rtlCol="0">
            <a:spAutoFit/>
          </a:bodyPr>
          <a:lstStyle/>
          <a:p>
            <a:r>
              <a:rPr lang="en-US" dirty="0" smtClean="0"/>
              <a:t>state</a:t>
            </a:r>
            <a:endParaRPr lang="en-US" dirty="0"/>
          </a:p>
        </p:txBody>
      </p:sp>
      <p:cxnSp>
        <p:nvCxnSpPr>
          <p:cNvPr id="42" name="Straight Connector 41"/>
          <p:cNvCxnSpPr>
            <a:stCxn id="36" idx="2"/>
          </p:cNvCxnSpPr>
          <p:nvPr/>
        </p:nvCxnSpPr>
        <p:spPr>
          <a:xfrm>
            <a:off x="3228320" y="3134208"/>
            <a:ext cx="0" cy="649738"/>
          </a:xfrm>
          <a:prstGeom prst="line">
            <a:avLst/>
          </a:prstGeom>
          <a:ln>
            <a:solidFill>
              <a:srgbClr val="000000"/>
            </a:solidFill>
          </a:ln>
          <a:effectLst/>
        </p:spPr>
        <p:style>
          <a:lnRef idx="2">
            <a:schemeClr val="accent1"/>
          </a:lnRef>
          <a:fillRef idx="0">
            <a:schemeClr val="accent1"/>
          </a:fillRef>
          <a:effectRef idx="1">
            <a:schemeClr val="accent1"/>
          </a:effectRef>
          <a:fontRef idx="minor">
            <a:schemeClr val="tx1"/>
          </a:fontRef>
        </p:style>
      </p:cxnSp>
      <p:sp>
        <p:nvSpPr>
          <p:cNvPr id="43" name="Rectangle 42"/>
          <p:cNvSpPr/>
          <p:nvPr/>
        </p:nvSpPr>
        <p:spPr>
          <a:xfrm>
            <a:off x="5415366" y="4931876"/>
            <a:ext cx="1414282" cy="1440696"/>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4" name="TextBox 43"/>
          <p:cNvSpPr txBox="1"/>
          <p:nvPr/>
        </p:nvSpPr>
        <p:spPr>
          <a:xfrm>
            <a:off x="5759174" y="6372036"/>
            <a:ext cx="691528" cy="369332"/>
          </a:xfrm>
          <a:prstGeom prst="rect">
            <a:avLst/>
          </a:prstGeom>
          <a:noFill/>
        </p:spPr>
        <p:txBody>
          <a:bodyPr wrap="none" rtlCol="0">
            <a:spAutoFit/>
          </a:bodyPr>
          <a:lstStyle/>
          <a:p>
            <a:r>
              <a:rPr lang="en-US" dirty="0" smtClean="0"/>
              <a:t>Node</a:t>
            </a:r>
            <a:endParaRPr lang="en-US" dirty="0"/>
          </a:p>
        </p:txBody>
      </p:sp>
      <p:sp>
        <p:nvSpPr>
          <p:cNvPr id="45" name="TextBox 44"/>
          <p:cNvSpPr txBox="1"/>
          <p:nvPr/>
        </p:nvSpPr>
        <p:spPr>
          <a:xfrm>
            <a:off x="5520944" y="5905828"/>
            <a:ext cx="421697" cy="369332"/>
          </a:xfrm>
          <a:prstGeom prst="rect">
            <a:avLst/>
          </a:prstGeom>
          <a:solidFill>
            <a:schemeClr val="bg1">
              <a:lumMod val="50000"/>
            </a:schemeClr>
          </a:solidFill>
        </p:spPr>
        <p:txBody>
          <a:bodyPr wrap="none" rtlCol="0">
            <a:spAutoFit/>
          </a:bodyPr>
          <a:lstStyle/>
          <a:p>
            <a:r>
              <a:rPr lang="en-US" dirty="0" smtClean="0"/>
              <a:t>SV</a:t>
            </a:r>
            <a:endParaRPr lang="en-US" dirty="0"/>
          </a:p>
        </p:txBody>
      </p:sp>
      <p:sp>
        <p:nvSpPr>
          <p:cNvPr id="46" name="TextBox 45"/>
          <p:cNvSpPr txBox="1"/>
          <p:nvPr/>
        </p:nvSpPr>
        <p:spPr>
          <a:xfrm>
            <a:off x="6079315" y="5895148"/>
            <a:ext cx="655010" cy="369332"/>
          </a:xfrm>
          <a:prstGeom prst="rect">
            <a:avLst/>
          </a:prstGeom>
          <a:solidFill>
            <a:srgbClr val="7F7F7F"/>
          </a:solidFill>
        </p:spPr>
        <p:txBody>
          <a:bodyPr wrap="none" rtlCol="0">
            <a:spAutoFit/>
          </a:bodyPr>
          <a:lstStyle/>
          <a:p>
            <a:r>
              <a:rPr lang="en-US" dirty="0" smtClean="0"/>
              <a:t>state</a:t>
            </a:r>
            <a:endParaRPr lang="en-US" dirty="0"/>
          </a:p>
        </p:txBody>
      </p:sp>
      <p:sp>
        <p:nvSpPr>
          <p:cNvPr id="47" name="TextBox 46"/>
          <p:cNvSpPr txBox="1"/>
          <p:nvPr/>
        </p:nvSpPr>
        <p:spPr>
          <a:xfrm>
            <a:off x="5520944" y="5059586"/>
            <a:ext cx="421697" cy="369332"/>
          </a:xfrm>
          <a:prstGeom prst="rect">
            <a:avLst/>
          </a:prstGeom>
          <a:solidFill>
            <a:schemeClr val="bg1">
              <a:lumMod val="50000"/>
            </a:schemeClr>
          </a:solidFill>
        </p:spPr>
        <p:txBody>
          <a:bodyPr wrap="none" rtlCol="0">
            <a:spAutoFit/>
          </a:bodyPr>
          <a:lstStyle/>
          <a:p>
            <a:r>
              <a:rPr lang="en-US" dirty="0" smtClean="0"/>
              <a:t>SV</a:t>
            </a:r>
            <a:endParaRPr lang="en-US" dirty="0"/>
          </a:p>
        </p:txBody>
      </p:sp>
      <p:sp>
        <p:nvSpPr>
          <p:cNvPr id="48" name="TextBox 47"/>
          <p:cNvSpPr txBox="1"/>
          <p:nvPr/>
        </p:nvSpPr>
        <p:spPr>
          <a:xfrm>
            <a:off x="6079315" y="5059586"/>
            <a:ext cx="655010" cy="369332"/>
          </a:xfrm>
          <a:prstGeom prst="rect">
            <a:avLst/>
          </a:prstGeom>
          <a:solidFill>
            <a:srgbClr val="7F7F7F"/>
          </a:solidFill>
        </p:spPr>
        <p:txBody>
          <a:bodyPr wrap="none" rtlCol="0">
            <a:spAutoFit/>
          </a:bodyPr>
          <a:lstStyle/>
          <a:p>
            <a:r>
              <a:rPr lang="en-US" dirty="0" smtClean="0"/>
              <a:t>state</a:t>
            </a:r>
            <a:endParaRPr lang="en-US" dirty="0"/>
          </a:p>
        </p:txBody>
      </p:sp>
      <p:cxnSp>
        <p:nvCxnSpPr>
          <p:cNvPr id="49" name="Straight Connector 48"/>
          <p:cNvCxnSpPr/>
          <p:nvPr/>
        </p:nvCxnSpPr>
        <p:spPr>
          <a:xfrm>
            <a:off x="6032930" y="4288120"/>
            <a:ext cx="0" cy="649738"/>
          </a:xfrm>
          <a:prstGeom prst="line">
            <a:avLst/>
          </a:prstGeom>
          <a:ln>
            <a:solidFill>
              <a:srgbClr val="000000"/>
            </a:solidFill>
          </a:ln>
          <a:effectLst/>
        </p:spPr>
        <p:style>
          <a:lnRef idx="2">
            <a:schemeClr val="accent1"/>
          </a:lnRef>
          <a:fillRef idx="0">
            <a:schemeClr val="accent1"/>
          </a:fillRef>
          <a:effectRef idx="1">
            <a:schemeClr val="accent1"/>
          </a:effectRef>
          <a:fontRef idx="minor">
            <a:schemeClr val="tx1"/>
          </a:fontRef>
        </p:style>
      </p:cxnSp>
      <p:sp>
        <p:nvSpPr>
          <p:cNvPr id="50" name="Rectangle 49"/>
          <p:cNvSpPr/>
          <p:nvPr/>
        </p:nvSpPr>
        <p:spPr>
          <a:xfrm>
            <a:off x="6980014" y="5435932"/>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1" name="Rectangle 50"/>
          <p:cNvSpPr/>
          <p:nvPr/>
        </p:nvSpPr>
        <p:spPr>
          <a:xfrm>
            <a:off x="7200148" y="5435932"/>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2" name="Rectangle 51"/>
          <p:cNvSpPr/>
          <p:nvPr/>
        </p:nvSpPr>
        <p:spPr>
          <a:xfrm>
            <a:off x="7418877" y="5437514"/>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3" name="Rectangle 52"/>
          <p:cNvSpPr/>
          <p:nvPr/>
        </p:nvSpPr>
        <p:spPr>
          <a:xfrm>
            <a:off x="7634901" y="5437514"/>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4" name="Rectangle 53"/>
          <p:cNvSpPr/>
          <p:nvPr/>
        </p:nvSpPr>
        <p:spPr>
          <a:xfrm>
            <a:off x="7850925" y="5437514"/>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5" name="Rectangle 54"/>
          <p:cNvSpPr/>
          <p:nvPr/>
        </p:nvSpPr>
        <p:spPr>
          <a:xfrm>
            <a:off x="8388424" y="5435932"/>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6" name="Rectangle 55"/>
          <p:cNvSpPr/>
          <p:nvPr/>
        </p:nvSpPr>
        <p:spPr>
          <a:xfrm>
            <a:off x="8604448" y="5437514"/>
            <a:ext cx="216024" cy="192822"/>
          </a:xfrm>
          <a:prstGeom prst="rect">
            <a:avLst/>
          </a:prstGeom>
          <a:solidFill>
            <a:srgbClr val="BFBFBF"/>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7" name="Rectangle 56"/>
          <p:cNvSpPr/>
          <p:nvPr/>
        </p:nvSpPr>
        <p:spPr>
          <a:xfrm>
            <a:off x="8820472" y="5437514"/>
            <a:ext cx="216024" cy="192822"/>
          </a:xfrm>
          <a:prstGeom prst="rect">
            <a:avLst/>
          </a:prstGeom>
          <a:solidFill>
            <a:srgbClr val="00009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8" name="Rectangle 57"/>
          <p:cNvSpPr/>
          <p:nvPr/>
        </p:nvSpPr>
        <p:spPr>
          <a:xfrm>
            <a:off x="6980014" y="5909037"/>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9" name="Rectangle 58"/>
          <p:cNvSpPr/>
          <p:nvPr/>
        </p:nvSpPr>
        <p:spPr>
          <a:xfrm>
            <a:off x="7200148" y="5909037"/>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0" name="Rectangle 59"/>
          <p:cNvSpPr/>
          <p:nvPr/>
        </p:nvSpPr>
        <p:spPr>
          <a:xfrm>
            <a:off x="7418877" y="5910619"/>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1" name="Rectangle 60"/>
          <p:cNvSpPr/>
          <p:nvPr/>
        </p:nvSpPr>
        <p:spPr>
          <a:xfrm>
            <a:off x="7634901" y="5910619"/>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2" name="Rectangle 61"/>
          <p:cNvSpPr/>
          <p:nvPr/>
        </p:nvSpPr>
        <p:spPr>
          <a:xfrm>
            <a:off x="7850925" y="5910619"/>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3" name="Rectangle 62"/>
          <p:cNvSpPr/>
          <p:nvPr/>
        </p:nvSpPr>
        <p:spPr>
          <a:xfrm>
            <a:off x="8388424" y="5909037"/>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4" name="Rectangle 63"/>
          <p:cNvSpPr/>
          <p:nvPr/>
        </p:nvSpPr>
        <p:spPr>
          <a:xfrm>
            <a:off x="8604448" y="5910619"/>
            <a:ext cx="216024" cy="192822"/>
          </a:xfrm>
          <a:prstGeom prst="rect">
            <a:avLst/>
          </a:prstGeom>
          <a:solidFill>
            <a:srgbClr val="BFBFBF"/>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5" name="Rectangle 64"/>
          <p:cNvSpPr/>
          <p:nvPr/>
        </p:nvSpPr>
        <p:spPr>
          <a:xfrm>
            <a:off x="8820472" y="5910619"/>
            <a:ext cx="216024" cy="192822"/>
          </a:xfrm>
          <a:prstGeom prst="rect">
            <a:avLst/>
          </a:prstGeom>
          <a:solidFill>
            <a:srgbClr val="00009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6" name="Rectangle 65"/>
          <p:cNvSpPr/>
          <p:nvPr/>
        </p:nvSpPr>
        <p:spPr>
          <a:xfrm>
            <a:off x="2316687" y="4931876"/>
            <a:ext cx="1391217" cy="1440696"/>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7" name="TextBox 66"/>
          <p:cNvSpPr txBox="1"/>
          <p:nvPr/>
        </p:nvSpPr>
        <p:spPr>
          <a:xfrm>
            <a:off x="2590822" y="6372036"/>
            <a:ext cx="840332" cy="369332"/>
          </a:xfrm>
          <a:prstGeom prst="rect">
            <a:avLst/>
          </a:prstGeom>
          <a:noFill/>
        </p:spPr>
        <p:txBody>
          <a:bodyPr wrap="none" rtlCol="0">
            <a:spAutoFit/>
          </a:bodyPr>
          <a:lstStyle/>
          <a:p>
            <a:r>
              <a:rPr lang="en-US" dirty="0" smtClean="0"/>
              <a:t>Node </a:t>
            </a:r>
            <a:r>
              <a:rPr lang="en-US" b="1" i="1" dirty="0" err="1" smtClean="0">
                <a:solidFill>
                  <a:srgbClr val="0000FF"/>
                </a:solidFill>
              </a:rPr>
              <a:t>i</a:t>
            </a:r>
            <a:endParaRPr lang="en-US" b="1" i="1" dirty="0">
              <a:solidFill>
                <a:srgbClr val="0000FF"/>
              </a:solidFill>
            </a:endParaRPr>
          </a:p>
        </p:txBody>
      </p:sp>
      <p:sp>
        <p:nvSpPr>
          <p:cNvPr id="68" name="TextBox 67"/>
          <p:cNvSpPr txBox="1"/>
          <p:nvPr/>
        </p:nvSpPr>
        <p:spPr>
          <a:xfrm>
            <a:off x="2424600" y="5905828"/>
            <a:ext cx="421697" cy="369332"/>
          </a:xfrm>
          <a:prstGeom prst="rect">
            <a:avLst/>
          </a:prstGeom>
          <a:solidFill>
            <a:schemeClr val="bg1">
              <a:lumMod val="50000"/>
            </a:schemeClr>
          </a:solidFill>
        </p:spPr>
        <p:txBody>
          <a:bodyPr wrap="none" rtlCol="0">
            <a:spAutoFit/>
          </a:bodyPr>
          <a:lstStyle/>
          <a:p>
            <a:r>
              <a:rPr lang="en-US" dirty="0" smtClean="0"/>
              <a:t>SV</a:t>
            </a:r>
            <a:endParaRPr lang="en-US" dirty="0"/>
          </a:p>
        </p:txBody>
      </p:sp>
      <p:sp>
        <p:nvSpPr>
          <p:cNvPr id="69" name="TextBox 68"/>
          <p:cNvSpPr txBox="1"/>
          <p:nvPr/>
        </p:nvSpPr>
        <p:spPr>
          <a:xfrm>
            <a:off x="2954845" y="5909116"/>
            <a:ext cx="655010" cy="369332"/>
          </a:xfrm>
          <a:prstGeom prst="rect">
            <a:avLst/>
          </a:prstGeom>
          <a:solidFill>
            <a:srgbClr val="7F7F7F"/>
          </a:solidFill>
        </p:spPr>
        <p:txBody>
          <a:bodyPr wrap="none" rtlCol="0">
            <a:spAutoFit/>
          </a:bodyPr>
          <a:lstStyle/>
          <a:p>
            <a:r>
              <a:rPr lang="en-US" dirty="0" smtClean="0"/>
              <a:t>state</a:t>
            </a:r>
            <a:endParaRPr lang="en-US" dirty="0"/>
          </a:p>
        </p:txBody>
      </p:sp>
      <p:sp>
        <p:nvSpPr>
          <p:cNvPr id="70" name="TextBox 69"/>
          <p:cNvSpPr txBox="1"/>
          <p:nvPr/>
        </p:nvSpPr>
        <p:spPr>
          <a:xfrm>
            <a:off x="2424600" y="5059586"/>
            <a:ext cx="421697" cy="369332"/>
          </a:xfrm>
          <a:prstGeom prst="rect">
            <a:avLst/>
          </a:prstGeom>
          <a:solidFill>
            <a:schemeClr val="bg1">
              <a:lumMod val="50000"/>
            </a:schemeClr>
          </a:solidFill>
        </p:spPr>
        <p:txBody>
          <a:bodyPr wrap="none" rtlCol="0">
            <a:spAutoFit/>
          </a:bodyPr>
          <a:lstStyle/>
          <a:p>
            <a:r>
              <a:rPr lang="en-US" dirty="0" smtClean="0"/>
              <a:t>SV</a:t>
            </a:r>
            <a:endParaRPr lang="en-US" dirty="0"/>
          </a:p>
        </p:txBody>
      </p:sp>
      <p:sp>
        <p:nvSpPr>
          <p:cNvPr id="71" name="TextBox 70"/>
          <p:cNvSpPr txBox="1"/>
          <p:nvPr/>
        </p:nvSpPr>
        <p:spPr>
          <a:xfrm>
            <a:off x="2954845" y="5057587"/>
            <a:ext cx="655010" cy="369332"/>
          </a:xfrm>
          <a:prstGeom prst="rect">
            <a:avLst/>
          </a:prstGeom>
          <a:solidFill>
            <a:srgbClr val="7F7F7F"/>
          </a:solidFill>
        </p:spPr>
        <p:txBody>
          <a:bodyPr wrap="none" rtlCol="0">
            <a:spAutoFit/>
          </a:bodyPr>
          <a:lstStyle/>
          <a:p>
            <a:r>
              <a:rPr lang="en-US" dirty="0" smtClean="0"/>
              <a:t>state</a:t>
            </a:r>
            <a:endParaRPr lang="en-US" dirty="0"/>
          </a:p>
        </p:txBody>
      </p:sp>
      <p:cxnSp>
        <p:nvCxnSpPr>
          <p:cNvPr id="72" name="Straight Connector 71"/>
          <p:cNvCxnSpPr/>
          <p:nvPr/>
        </p:nvCxnSpPr>
        <p:spPr>
          <a:xfrm>
            <a:off x="2936586" y="4288120"/>
            <a:ext cx="0" cy="649738"/>
          </a:xfrm>
          <a:prstGeom prst="line">
            <a:avLst/>
          </a:prstGeom>
          <a:ln>
            <a:solidFill>
              <a:srgbClr val="000000"/>
            </a:solidFill>
          </a:ln>
          <a:effectLst/>
        </p:spPr>
        <p:style>
          <a:lnRef idx="2">
            <a:schemeClr val="accent1"/>
          </a:lnRef>
          <a:fillRef idx="0">
            <a:schemeClr val="accent1"/>
          </a:fillRef>
          <a:effectRef idx="1">
            <a:schemeClr val="accent1"/>
          </a:effectRef>
          <a:fontRef idx="minor">
            <a:schemeClr val="tx1"/>
          </a:fontRef>
        </p:style>
      </p:cxnSp>
      <p:sp>
        <p:nvSpPr>
          <p:cNvPr id="73" name="Rectangle 72"/>
          <p:cNvSpPr/>
          <p:nvPr/>
        </p:nvSpPr>
        <p:spPr>
          <a:xfrm>
            <a:off x="139696" y="5435932"/>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4" name="Rectangle 73"/>
          <p:cNvSpPr/>
          <p:nvPr/>
        </p:nvSpPr>
        <p:spPr>
          <a:xfrm>
            <a:off x="359830" y="5435932"/>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5" name="Rectangle 74"/>
          <p:cNvSpPr/>
          <p:nvPr/>
        </p:nvSpPr>
        <p:spPr>
          <a:xfrm>
            <a:off x="578559" y="5437514"/>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6" name="Rectangle 75"/>
          <p:cNvSpPr/>
          <p:nvPr/>
        </p:nvSpPr>
        <p:spPr>
          <a:xfrm>
            <a:off x="794583" y="5437514"/>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7" name="Rectangle 76"/>
          <p:cNvSpPr/>
          <p:nvPr/>
        </p:nvSpPr>
        <p:spPr>
          <a:xfrm>
            <a:off x="1010607" y="5437514"/>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8" name="Rectangle 77"/>
          <p:cNvSpPr/>
          <p:nvPr/>
        </p:nvSpPr>
        <p:spPr>
          <a:xfrm>
            <a:off x="1548106" y="5435932"/>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9" name="Rectangle 78"/>
          <p:cNvSpPr/>
          <p:nvPr/>
        </p:nvSpPr>
        <p:spPr>
          <a:xfrm>
            <a:off x="1764130" y="5437514"/>
            <a:ext cx="216024" cy="192822"/>
          </a:xfrm>
          <a:prstGeom prst="rect">
            <a:avLst/>
          </a:prstGeom>
          <a:solidFill>
            <a:srgbClr val="BFBFBF"/>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0" name="Rectangle 79"/>
          <p:cNvSpPr/>
          <p:nvPr/>
        </p:nvSpPr>
        <p:spPr>
          <a:xfrm>
            <a:off x="1980154" y="5442481"/>
            <a:ext cx="216024" cy="192822"/>
          </a:xfrm>
          <a:prstGeom prst="rect">
            <a:avLst/>
          </a:prstGeom>
          <a:solidFill>
            <a:srgbClr val="00009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1" name="Rectangle 80"/>
          <p:cNvSpPr/>
          <p:nvPr/>
        </p:nvSpPr>
        <p:spPr>
          <a:xfrm>
            <a:off x="139696" y="5909037"/>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2" name="Rectangle 81"/>
          <p:cNvSpPr/>
          <p:nvPr/>
        </p:nvSpPr>
        <p:spPr>
          <a:xfrm>
            <a:off x="359830" y="5909037"/>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3" name="Rectangle 82"/>
          <p:cNvSpPr/>
          <p:nvPr/>
        </p:nvSpPr>
        <p:spPr>
          <a:xfrm>
            <a:off x="578559" y="5910619"/>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4" name="Rectangle 83"/>
          <p:cNvSpPr/>
          <p:nvPr/>
        </p:nvSpPr>
        <p:spPr>
          <a:xfrm>
            <a:off x="794583" y="5910619"/>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5" name="Rectangle 84"/>
          <p:cNvSpPr/>
          <p:nvPr/>
        </p:nvSpPr>
        <p:spPr>
          <a:xfrm>
            <a:off x="1010607" y="5910619"/>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6" name="Rectangle 85"/>
          <p:cNvSpPr/>
          <p:nvPr/>
        </p:nvSpPr>
        <p:spPr>
          <a:xfrm>
            <a:off x="1548106" y="5909037"/>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7" name="Rectangle 86"/>
          <p:cNvSpPr/>
          <p:nvPr/>
        </p:nvSpPr>
        <p:spPr>
          <a:xfrm>
            <a:off x="1764130" y="5910619"/>
            <a:ext cx="216024" cy="192822"/>
          </a:xfrm>
          <a:prstGeom prst="rect">
            <a:avLst/>
          </a:prstGeom>
          <a:solidFill>
            <a:srgbClr val="BFBFBF"/>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8" name="Rectangle 87"/>
          <p:cNvSpPr/>
          <p:nvPr/>
        </p:nvSpPr>
        <p:spPr>
          <a:xfrm>
            <a:off x="1980154" y="5915586"/>
            <a:ext cx="216024" cy="192822"/>
          </a:xfrm>
          <a:prstGeom prst="rect">
            <a:avLst/>
          </a:prstGeom>
          <a:solidFill>
            <a:srgbClr val="00009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9" name="Rectangle 88"/>
          <p:cNvSpPr/>
          <p:nvPr/>
        </p:nvSpPr>
        <p:spPr>
          <a:xfrm>
            <a:off x="355720" y="2078561"/>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0" name="Rectangle 89"/>
          <p:cNvSpPr/>
          <p:nvPr/>
        </p:nvSpPr>
        <p:spPr>
          <a:xfrm>
            <a:off x="575854" y="2078561"/>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1" name="Rectangle 90"/>
          <p:cNvSpPr/>
          <p:nvPr/>
        </p:nvSpPr>
        <p:spPr>
          <a:xfrm>
            <a:off x="794583" y="2080143"/>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2" name="Rectangle 91"/>
          <p:cNvSpPr/>
          <p:nvPr/>
        </p:nvSpPr>
        <p:spPr>
          <a:xfrm>
            <a:off x="1010607" y="2080143"/>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3" name="Rectangle 92"/>
          <p:cNvSpPr/>
          <p:nvPr/>
        </p:nvSpPr>
        <p:spPr>
          <a:xfrm>
            <a:off x="1226631" y="2080143"/>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4" name="Rectangle 93"/>
          <p:cNvSpPr/>
          <p:nvPr/>
        </p:nvSpPr>
        <p:spPr>
          <a:xfrm>
            <a:off x="1764130" y="2078561"/>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5" name="Rectangle 94"/>
          <p:cNvSpPr/>
          <p:nvPr/>
        </p:nvSpPr>
        <p:spPr>
          <a:xfrm>
            <a:off x="1980154" y="2080143"/>
            <a:ext cx="216024" cy="192822"/>
          </a:xfrm>
          <a:prstGeom prst="rect">
            <a:avLst/>
          </a:prstGeom>
          <a:solidFill>
            <a:srgbClr val="BFBFBF"/>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6" name="Rectangle 95"/>
          <p:cNvSpPr/>
          <p:nvPr/>
        </p:nvSpPr>
        <p:spPr>
          <a:xfrm>
            <a:off x="2196178" y="2080143"/>
            <a:ext cx="216024" cy="192822"/>
          </a:xfrm>
          <a:prstGeom prst="rect">
            <a:avLst/>
          </a:prstGeom>
          <a:solidFill>
            <a:srgbClr val="00009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7" name="Rectangle 96"/>
          <p:cNvSpPr/>
          <p:nvPr/>
        </p:nvSpPr>
        <p:spPr>
          <a:xfrm>
            <a:off x="355720" y="2551666"/>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8" name="Rectangle 97"/>
          <p:cNvSpPr/>
          <p:nvPr/>
        </p:nvSpPr>
        <p:spPr>
          <a:xfrm>
            <a:off x="575854" y="2551666"/>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9" name="Rectangle 98"/>
          <p:cNvSpPr/>
          <p:nvPr/>
        </p:nvSpPr>
        <p:spPr>
          <a:xfrm>
            <a:off x="794583" y="2553248"/>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0" name="Rectangle 99"/>
          <p:cNvSpPr/>
          <p:nvPr/>
        </p:nvSpPr>
        <p:spPr>
          <a:xfrm>
            <a:off x="1010607" y="2553248"/>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1" name="Rectangle 100"/>
          <p:cNvSpPr/>
          <p:nvPr/>
        </p:nvSpPr>
        <p:spPr>
          <a:xfrm>
            <a:off x="1226631" y="2553248"/>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2" name="Rectangle 101"/>
          <p:cNvSpPr/>
          <p:nvPr/>
        </p:nvSpPr>
        <p:spPr>
          <a:xfrm>
            <a:off x="1764130" y="2551666"/>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3" name="Rectangle 102"/>
          <p:cNvSpPr/>
          <p:nvPr/>
        </p:nvSpPr>
        <p:spPr>
          <a:xfrm>
            <a:off x="1980154" y="2553248"/>
            <a:ext cx="216024" cy="192822"/>
          </a:xfrm>
          <a:prstGeom prst="rect">
            <a:avLst/>
          </a:prstGeom>
          <a:solidFill>
            <a:srgbClr val="BFBFBF"/>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4" name="Rectangle 103"/>
          <p:cNvSpPr/>
          <p:nvPr/>
        </p:nvSpPr>
        <p:spPr>
          <a:xfrm>
            <a:off x="2196178" y="2553248"/>
            <a:ext cx="216024" cy="192822"/>
          </a:xfrm>
          <a:prstGeom prst="rect">
            <a:avLst/>
          </a:prstGeom>
          <a:solidFill>
            <a:srgbClr val="00009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5" name="TextBox 104"/>
          <p:cNvSpPr txBox="1"/>
          <p:nvPr/>
        </p:nvSpPr>
        <p:spPr>
          <a:xfrm>
            <a:off x="164013" y="92501"/>
            <a:ext cx="2690898" cy="461665"/>
          </a:xfrm>
          <a:prstGeom prst="rect">
            <a:avLst/>
          </a:prstGeom>
          <a:noFill/>
        </p:spPr>
        <p:txBody>
          <a:bodyPr wrap="none" rtlCol="0">
            <a:spAutoFit/>
          </a:bodyPr>
          <a:lstStyle/>
          <a:p>
            <a:r>
              <a:rPr lang="en-US" sz="2400" dirty="0" smtClean="0"/>
              <a:t>Read Miss at node </a:t>
            </a:r>
            <a:r>
              <a:rPr lang="en-US" sz="2400" b="1" i="1" dirty="0" err="1" smtClean="0">
                <a:solidFill>
                  <a:srgbClr val="0000FF"/>
                </a:solidFill>
              </a:rPr>
              <a:t>i</a:t>
            </a:r>
            <a:endParaRPr lang="en-US" sz="2400" b="1" i="1" dirty="0">
              <a:solidFill>
                <a:srgbClr val="0000FF"/>
              </a:solidFill>
            </a:endParaRPr>
          </a:p>
        </p:txBody>
      </p:sp>
      <p:sp>
        <p:nvSpPr>
          <p:cNvPr id="106" name="TextBox 105"/>
          <p:cNvSpPr txBox="1"/>
          <p:nvPr/>
        </p:nvSpPr>
        <p:spPr>
          <a:xfrm>
            <a:off x="179512" y="515303"/>
            <a:ext cx="4698822" cy="461665"/>
          </a:xfrm>
          <a:prstGeom prst="rect">
            <a:avLst/>
          </a:prstGeom>
          <a:noFill/>
        </p:spPr>
        <p:txBody>
          <a:bodyPr wrap="none" rtlCol="0">
            <a:spAutoFit/>
          </a:bodyPr>
          <a:lstStyle/>
          <a:p>
            <a:r>
              <a:rPr lang="en-US" sz="2400" b="1" dirty="0" smtClean="0"/>
              <a:t>Case 1</a:t>
            </a:r>
            <a:r>
              <a:rPr lang="en-US" sz="2400" dirty="0" smtClean="0"/>
              <a:t>: SV is in node </a:t>
            </a:r>
            <a:r>
              <a:rPr lang="en-US" sz="2400" b="1" i="1" dirty="0" smtClean="0">
                <a:solidFill>
                  <a:srgbClr val="0000FF"/>
                </a:solidFill>
              </a:rPr>
              <a:t>j</a:t>
            </a:r>
            <a:r>
              <a:rPr lang="en-US" sz="2400" b="1" i="1" dirty="0" smtClean="0"/>
              <a:t> </a:t>
            </a:r>
            <a:r>
              <a:rPr lang="en-US" sz="2400" dirty="0" smtClean="0"/>
              <a:t>in clean state.</a:t>
            </a:r>
          </a:p>
        </p:txBody>
      </p:sp>
    </p:spTree>
    <p:extLst>
      <p:ext uri="{BB962C8B-B14F-4D97-AF65-F5344CB8AC3E}">
        <p14:creationId xmlns:p14="http://schemas.microsoft.com/office/powerpoint/2010/main" val="4063943782"/>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B9F9B84B-B900-714B-8536-1797C39898F6}" type="slidenum">
              <a:rPr lang="en-US" smtClean="0"/>
              <a:t>21</a:t>
            </a:fld>
            <a:endParaRPr lang="en-US"/>
          </a:p>
        </p:txBody>
      </p:sp>
      <p:sp>
        <p:nvSpPr>
          <p:cNvPr id="6" name="Rectangle 5"/>
          <p:cNvSpPr/>
          <p:nvPr/>
        </p:nvSpPr>
        <p:spPr>
          <a:xfrm>
            <a:off x="5508104" y="1691516"/>
            <a:ext cx="1391217" cy="1438866"/>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 name="TextBox 6"/>
          <p:cNvSpPr txBox="1"/>
          <p:nvPr/>
        </p:nvSpPr>
        <p:spPr>
          <a:xfrm>
            <a:off x="5873632" y="1324118"/>
            <a:ext cx="842586" cy="369332"/>
          </a:xfrm>
          <a:prstGeom prst="rect">
            <a:avLst/>
          </a:prstGeom>
          <a:noFill/>
        </p:spPr>
        <p:txBody>
          <a:bodyPr wrap="none" rtlCol="0">
            <a:spAutoFit/>
          </a:bodyPr>
          <a:lstStyle/>
          <a:p>
            <a:r>
              <a:rPr lang="en-US" dirty="0" smtClean="0"/>
              <a:t>Node </a:t>
            </a:r>
            <a:r>
              <a:rPr lang="en-US" b="1" i="1" dirty="0" smtClean="0">
                <a:solidFill>
                  <a:srgbClr val="0000FF"/>
                </a:solidFill>
              </a:rPr>
              <a:t>j</a:t>
            </a:r>
            <a:endParaRPr lang="en-US" b="1" i="1" dirty="0">
              <a:solidFill>
                <a:srgbClr val="0000FF"/>
              </a:solidFill>
            </a:endParaRPr>
          </a:p>
        </p:txBody>
      </p:sp>
      <p:sp>
        <p:nvSpPr>
          <p:cNvPr id="8" name="TextBox 7"/>
          <p:cNvSpPr txBox="1"/>
          <p:nvPr/>
        </p:nvSpPr>
        <p:spPr>
          <a:xfrm>
            <a:off x="5592952" y="2663638"/>
            <a:ext cx="421697" cy="369332"/>
          </a:xfrm>
          <a:prstGeom prst="rect">
            <a:avLst/>
          </a:prstGeom>
          <a:solidFill>
            <a:schemeClr val="bg1">
              <a:lumMod val="50000"/>
            </a:schemeClr>
          </a:solidFill>
        </p:spPr>
        <p:txBody>
          <a:bodyPr wrap="none" rtlCol="0">
            <a:spAutoFit/>
          </a:bodyPr>
          <a:lstStyle/>
          <a:p>
            <a:r>
              <a:rPr lang="en-US" dirty="0" smtClean="0"/>
              <a:t>SV</a:t>
            </a:r>
            <a:endParaRPr lang="en-US" dirty="0"/>
          </a:p>
        </p:txBody>
      </p:sp>
      <p:sp>
        <p:nvSpPr>
          <p:cNvPr id="9" name="TextBox 8"/>
          <p:cNvSpPr txBox="1"/>
          <p:nvPr/>
        </p:nvSpPr>
        <p:spPr>
          <a:xfrm>
            <a:off x="6151323" y="2660466"/>
            <a:ext cx="655010" cy="369332"/>
          </a:xfrm>
          <a:prstGeom prst="rect">
            <a:avLst/>
          </a:prstGeom>
          <a:solidFill>
            <a:srgbClr val="7F7F7F"/>
          </a:solidFill>
        </p:spPr>
        <p:txBody>
          <a:bodyPr wrap="none" rtlCol="0">
            <a:spAutoFit/>
          </a:bodyPr>
          <a:lstStyle/>
          <a:p>
            <a:r>
              <a:rPr lang="en-US" dirty="0" smtClean="0"/>
              <a:t>state</a:t>
            </a:r>
            <a:endParaRPr lang="en-US" dirty="0"/>
          </a:p>
        </p:txBody>
      </p:sp>
      <p:sp>
        <p:nvSpPr>
          <p:cNvPr id="10" name="Rectangle 9"/>
          <p:cNvSpPr/>
          <p:nvPr/>
        </p:nvSpPr>
        <p:spPr>
          <a:xfrm>
            <a:off x="7052022" y="2076979"/>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7272156" y="2076979"/>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7490885" y="2078561"/>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Rectangle 12"/>
          <p:cNvSpPr/>
          <p:nvPr/>
        </p:nvSpPr>
        <p:spPr>
          <a:xfrm>
            <a:off x="7706909" y="2078561"/>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7922933" y="2078561"/>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Rectangle 14"/>
          <p:cNvSpPr/>
          <p:nvPr/>
        </p:nvSpPr>
        <p:spPr>
          <a:xfrm>
            <a:off x="8460432" y="2076979"/>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6" name="Rectangle 15"/>
          <p:cNvSpPr/>
          <p:nvPr/>
        </p:nvSpPr>
        <p:spPr>
          <a:xfrm>
            <a:off x="8676456" y="2078561"/>
            <a:ext cx="216024" cy="192822"/>
          </a:xfrm>
          <a:prstGeom prst="rect">
            <a:avLst/>
          </a:prstGeom>
          <a:solidFill>
            <a:srgbClr val="BFBFBF"/>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7" name="Rectangle 16"/>
          <p:cNvSpPr/>
          <p:nvPr/>
        </p:nvSpPr>
        <p:spPr>
          <a:xfrm>
            <a:off x="8892480" y="2078561"/>
            <a:ext cx="216024" cy="192822"/>
          </a:xfrm>
          <a:prstGeom prst="rect">
            <a:avLst/>
          </a:prstGeom>
          <a:solidFill>
            <a:srgbClr val="00009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9" name="TextBox 18"/>
          <p:cNvSpPr txBox="1"/>
          <p:nvPr/>
        </p:nvSpPr>
        <p:spPr>
          <a:xfrm>
            <a:off x="5592952" y="1817396"/>
            <a:ext cx="421697" cy="369332"/>
          </a:xfrm>
          <a:prstGeom prst="rect">
            <a:avLst/>
          </a:prstGeom>
          <a:solidFill>
            <a:schemeClr val="bg1">
              <a:lumMod val="50000"/>
            </a:schemeClr>
          </a:solidFill>
        </p:spPr>
        <p:txBody>
          <a:bodyPr wrap="none" rtlCol="0">
            <a:spAutoFit/>
          </a:bodyPr>
          <a:lstStyle/>
          <a:p>
            <a:r>
              <a:rPr lang="en-US" dirty="0" smtClean="0"/>
              <a:t>SV</a:t>
            </a:r>
            <a:endParaRPr lang="en-US" dirty="0"/>
          </a:p>
        </p:txBody>
      </p:sp>
      <p:sp>
        <p:nvSpPr>
          <p:cNvPr id="20" name="TextBox 19"/>
          <p:cNvSpPr txBox="1"/>
          <p:nvPr/>
        </p:nvSpPr>
        <p:spPr>
          <a:xfrm>
            <a:off x="6151323" y="1817396"/>
            <a:ext cx="655010" cy="369332"/>
          </a:xfrm>
          <a:prstGeom prst="rect">
            <a:avLst/>
          </a:prstGeom>
          <a:solidFill>
            <a:srgbClr val="7F7F7F"/>
          </a:solidFill>
        </p:spPr>
        <p:txBody>
          <a:bodyPr wrap="none" rtlCol="0">
            <a:spAutoFit/>
          </a:bodyPr>
          <a:lstStyle/>
          <a:p>
            <a:r>
              <a:rPr lang="en-US" dirty="0" smtClean="0"/>
              <a:t>state</a:t>
            </a:r>
            <a:endParaRPr lang="en-US" dirty="0"/>
          </a:p>
        </p:txBody>
      </p:sp>
      <p:sp>
        <p:nvSpPr>
          <p:cNvPr id="21" name="Rectangle 20"/>
          <p:cNvSpPr/>
          <p:nvPr/>
        </p:nvSpPr>
        <p:spPr>
          <a:xfrm>
            <a:off x="7052022" y="2550084"/>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2" name="Rectangle 21"/>
          <p:cNvSpPr/>
          <p:nvPr/>
        </p:nvSpPr>
        <p:spPr>
          <a:xfrm>
            <a:off x="7272156" y="2550084"/>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3" name="Rectangle 22"/>
          <p:cNvSpPr/>
          <p:nvPr/>
        </p:nvSpPr>
        <p:spPr>
          <a:xfrm>
            <a:off x="7490885" y="2551666"/>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4" name="Rectangle 23"/>
          <p:cNvSpPr/>
          <p:nvPr/>
        </p:nvSpPr>
        <p:spPr>
          <a:xfrm>
            <a:off x="7706909" y="2551666"/>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5" name="Rectangle 24"/>
          <p:cNvSpPr/>
          <p:nvPr/>
        </p:nvSpPr>
        <p:spPr>
          <a:xfrm>
            <a:off x="7922933" y="2551666"/>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6" name="Rectangle 25"/>
          <p:cNvSpPr/>
          <p:nvPr/>
        </p:nvSpPr>
        <p:spPr>
          <a:xfrm>
            <a:off x="8460432" y="2550084"/>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7" name="Rectangle 26"/>
          <p:cNvSpPr/>
          <p:nvPr/>
        </p:nvSpPr>
        <p:spPr>
          <a:xfrm>
            <a:off x="8676456" y="2551666"/>
            <a:ext cx="216024" cy="192822"/>
          </a:xfrm>
          <a:prstGeom prst="rect">
            <a:avLst/>
          </a:prstGeom>
          <a:solidFill>
            <a:srgbClr val="BFBFBF"/>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8" name="Rectangle 27"/>
          <p:cNvSpPr/>
          <p:nvPr/>
        </p:nvSpPr>
        <p:spPr>
          <a:xfrm>
            <a:off x="8892480" y="2551666"/>
            <a:ext cx="216024" cy="192822"/>
          </a:xfrm>
          <a:prstGeom prst="rect">
            <a:avLst/>
          </a:prstGeom>
          <a:solidFill>
            <a:srgbClr val="00009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30" name="Straight Connector 29"/>
          <p:cNvCxnSpPr>
            <a:stCxn id="6" idx="2"/>
          </p:cNvCxnSpPr>
          <p:nvPr/>
        </p:nvCxnSpPr>
        <p:spPr>
          <a:xfrm>
            <a:off x="6203713" y="3130382"/>
            <a:ext cx="0" cy="649738"/>
          </a:xfrm>
          <a:prstGeom prst="line">
            <a:avLst/>
          </a:prstGeom>
          <a:ln>
            <a:solidFill>
              <a:srgbClr val="000000"/>
            </a:solidFill>
          </a:ln>
          <a:effectLst/>
        </p:spPr>
        <p:style>
          <a:lnRef idx="2">
            <a:schemeClr val="accent1"/>
          </a:lnRef>
          <a:fillRef idx="0">
            <a:schemeClr val="accent1"/>
          </a:fillRef>
          <a:effectRef idx="1">
            <a:schemeClr val="accent1"/>
          </a:effectRef>
          <a:fontRef idx="minor">
            <a:schemeClr val="tx1"/>
          </a:fontRef>
        </p:style>
      </p:cxnSp>
      <p:sp>
        <p:nvSpPr>
          <p:cNvPr id="33" name="Rectangle 32"/>
          <p:cNvSpPr/>
          <p:nvPr/>
        </p:nvSpPr>
        <p:spPr>
          <a:xfrm>
            <a:off x="1763688" y="3780120"/>
            <a:ext cx="5727197" cy="508000"/>
          </a:xfrm>
          <a:prstGeom prst="rect">
            <a:avLst/>
          </a:prstGeom>
          <a:solidFill>
            <a:schemeClr val="bg1">
              <a:lumMod val="50000"/>
            </a:schemeClr>
          </a:solidFill>
          <a:ln>
            <a:solidFill>
              <a:schemeClr val="tx1"/>
            </a:solidFill>
          </a:ln>
          <a:effectLst/>
        </p:spPr>
        <p:style>
          <a:lnRef idx="1">
            <a:schemeClr val="accent3"/>
          </a:lnRef>
          <a:fillRef idx="2">
            <a:schemeClr val="accent3"/>
          </a:fillRef>
          <a:effectRef idx="1">
            <a:schemeClr val="accent3"/>
          </a:effectRef>
          <a:fontRef idx="minor">
            <a:schemeClr val="dk1"/>
          </a:fontRef>
        </p:style>
        <p:txBody>
          <a:bodyPr rtlCol="0" anchor="ctr"/>
          <a:lstStyle/>
          <a:p>
            <a:pPr algn="ctr"/>
            <a:r>
              <a:rPr lang="en-US" sz="3200" dirty="0" smtClean="0">
                <a:solidFill>
                  <a:schemeClr val="tx1"/>
                </a:solidFill>
              </a:rPr>
              <a:t>Network</a:t>
            </a:r>
            <a:endParaRPr lang="en-US" sz="3200" dirty="0">
              <a:solidFill>
                <a:schemeClr val="tx1"/>
              </a:solidFill>
            </a:endParaRPr>
          </a:p>
        </p:txBody>
      </p:sp>
      <p:sp>
        <p:nvSpPr>
          <p:cNvPr id="36" name="Rectangle 35"/>
          <p:cNvSpPr/>
          <p:nvPr/>
        </p:nvSpPr>
        <p:spPr>
          <a:xfrm>
            <a:off x="2532711" y="1691516"/>
            <a:ext cx="1391217" cy="144269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7" name="TextBox 36"/>
          <p:cNvSpPr txBox="1"/>
          <p:nvPr/>
        </p:nvSpPr>
        <p:spPr>
          <a:xfrm>
            <a:off x="2777288" y="1327944"/>
            <a:ext cx="691528" cy="369332"/>
          </a:xfrm>
          <a:prstGeom prst="rect">
            <a:avLst/>
          </a:prstGeom>
          <a:noFill/>
        </p:spPr>
        <p:txBody>
          <a:bodyPr wrap="none" rtlCol="0">
            <a:spAutoFit/>
          </a:bodyPr>
          <a:lstStyle/>
          <a:p>
            <a:r>
              <a:rPr lang="en-US" dirty="0" smtClean="0"/>
              <a:t>Node</a:t>
            </a:r>
            <a:endParaRPr lang="en-US" dirty="0"/>
          </a:p>
        </p:txBody>
      </p:sp>
      <p:sp>
        <p:nvSpPr>
          <p:cNvPr id="38" name="TextBox 37"/>
          <p:cNvSpPr txBox="1"/>
          <p:nvPr/>
        </p:nvSpPr>
        <p:spPr>
          <a:xfrm>
            <a:off x="2627784" y="2667464"/>
            <a:ext cx="421697" cy="369332"/>
          </a:xfrm>
          <a:prstGeom prst="rect">
            <a:avLst/>
          </a:prstGeom>
          <a:solidFill>
            <a:schemeClr val="bg1">
              <a:lumMod val="50000"/>
            </a:schemeClr>
          </a:solidFill>
        </p:spPr>
        <p:txBody>
          <a:bodyPr wrap="none" rtlCol="0">
            <a:spAutoFit/>
          </a:bodyPr>
          <a:lstStyle/>
          <a:p>
            <a:r>
              <a:rPr lang="en-US" dirty="0" smtClean="0"/>
              <a:t>SV</a:t>
            </a:r>
            <a:endParaRPr lang="en-US" dirty="0"/>
          </a:p>
        </p:txBody>
      </p:sp>
      <p:sp>
        <p:nvSpPr>
          <p:cNvPr id="39" name="TextBox 38"/>
          <p:cNvSpPr txBox="1"/>
          <p:nvPr/>
        </p:nvSpPr>
        <p:spPr>
          <a:xfrm>
            <a:off x="3175930" y="2662052"/>
            <a:ext cx="655010" cy="369332"/>
          </a:xfrm>
          <a:prstGeom prst="rect">
            <a:avLst/>
          </a:prstGeom>
          <a:solidFill>
            <a:srgbClr val="7F7F7F"/>
          </a:solidFill>
        </p:spPr>
        <p:txBody>
          <a:bodyPr wrap="none" rtlCol="0">
            <a:spAutoFit/>
          </a:bodyPr>
          <a:lstStyle/>
          <a:p>
            <a:r>
              <a:rPr lang="en-US" dirty="0" smtClean="0"/>
              <a:t>state</a:t>
            </a:r>
            <a:endParaRPr lang="en-US" dirty="0"/>
          </a:p>
        </p:txBody>
      </p:sp>
      <p:sp>
        <p:nvSpPr>
          <p:cNvPr id="40" name="TextBox 39"/>
          <p:cNvSpPr txBox="1"/>
          <p:nvPr/>
        </p:nvSpPr>
        <p:spPr>
          <a:xfrm>
            <a:off x="2617559" y="1821222"/>
            <a:ext cx="421697" cy="369332"/>
          </a:xfrm>
          <a:prstGeom prst="rect">
            <a:avLst/>
          </a:prstGeom>
          <a:solidFill>
            <a:schemeClr val="bg1">
              <a:lumMod val="50000"/>
            </a:schemeClr>
          </a:solidFill>
        </p:spPr>
        <p:txBody>
          <a:bodyPr wrap="none" rtlCol="0">
            <a:spAutoFit/>
          </a:bodyPr>
          <a:lstStyle/>
          <a:p>
            <a:r>
              <a:rPr lang="en-US" dirty="0" smtClean="0"/>
              <a:t>SV</a:t>
            </a:r>
            <a:endParaRPr lang="en-US" dirty="0"/>
          </a:p>
        </p:txBody>
      </p:sp>
      <p:sp>
        <p:nvSpPr>
          <p:cNvPr id="41" name="TextBox 40"/>
          <p:cNvSpPr txBox="1"/>
          <p:nvPr/>
        </p:nvSpPr>
        <p:spPr>
          <a:xfrm>
            <a:off x="3147967" y="1817396"/>
            <a:ext cx="655010" cy="369332"/>
          </a:xfrm>
          <a:prstGeom prst="rect">
            <a:avLst/>
          </a:prstGeom>
          <a:solidFill>
            <a:srgbClr val="7F7F7F"/>
          </a:solidFill>
        </p:spPr>
        <p:txBody>
          <a:bodyPr wrap="none" rtlCol="0">
            <a:spAutoFit/>
          </a:bodyPr>
          <a:lstStyle/>
          <a:p>
            <a:r>
              <a:rPr lang="en-US" dirty="0" smtClean="0"/>
              <a:t>state</a:t>
            </a:r>
            <a:endParaRPr lang="en-US" dirty="0"/>
          </a:p>
        </p:txBody>
      </p:sp>
      <p:cxnSp>
        <p:nvCxnSpPr>
          <p:cNvPr id="42" name="Straight Connector 41"/>
          <p:cNvCxnSpPr>
            <a:stCxn id="36" idx="2"/>
          </p:cNvCxnSpPr>
          <p:nvPr/>
        </p:nvCxnSpPr>
        <p:spPr>
          <a:xfrm>
            <a:off x="3228320" y="3134208"/>
            <a:ext cx="0" cy="649738"/>
          </a:xfrm>
          <a:prstGeom prst="line">
            <a:avLst/>
          </a:prstGeom>
          <a:ln>
            <a:solidFill>
              <a:srgbClr val="000000"/>
            </a:solidFill>
          </a:ln>
          <a:effectLst/>
        </p:spPr>
        <p:style>
          <a:lnRef idx="2">
            <a:schemeClr val="accent1"/>
          </a:lnRef>
          <a:fillRef idx="0">
            <a:schemeClr val="accent1"/>
          </a:fillRef>
          <a:effectRef idx="1">
            <a:schemeClr val="accent1"/>
          </a:effectRef>
          <a:fontRef idx="minor">
            <a:schemeClr val="tx1"/>
          </a:fontRef>
        </p:style>
      </p:cxnSp>
      <p:sp>
        <p:nvSpPr>
          <p:cNvPr id="43" name="Rectangle 42"/>
          <p:cNvSpPr/>
          <p:nvPr/>
        </p:nvSpPr>
        <p:spPr>
          <a:xfrm>
            <a:off x="5415366" y="4931876"/>
            <a:ext cx="1414282" cy="1440696"/>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4" name="TextBox 43"/>
          <p:cNvSpPr txBox="1"/>
          <p:nvPr/>
        </p:nvSpPr>
        <p:spPr>
          <a:xfrm>
            <a:off x="5759174" y="6372036"/>
            <a:ext cx="691528" cy="369332"/>
          </a:xfrm>
          <a:prstGeom prst="rect">
            <a:avLst/>
          </a:prstGeom>
          <a:noFill/>
        </p:spPr>
        <p:txBody>
          <a:bodyPr wrap="none" rtlCol="0">
            <a:spAutoFit/>
          </a:bodyPr>
          <a:lstStyle/>
          <a:p>
            <a:r>
              <a:rPr lang="en-US" dirty="0" smtClean="0"/>
              <a:t>Node</a:t>
            </a:r>
            <a:endParaRPr lang="en-US" dirty="0"/>
          </a:p>
        </p:txBody>
      </p:sp>
      <p:sp>
        <p:nvSpPr>
          <p:cNvPr id="45" name="TextBox 44"/>
          <p:cNvSpPr txBox="1"/>
          <p:nvPr/>
        </p:nvSpPr>
        <p:spPr>
          <a:xfrm>
            <a:off x="5520944" y="5905828"/>
            <a:ext cx="421697" cy="369332"/>
          </a:xfrm>
          <a:prstGeom prst="rect">
            <a:avLst/>
          </a:prstGeom>
          <a:solidFill>
            <a:schemeClr val="bg1">
              <a:lumMod val="50000"/>
            </a:schemeClr>
          </a:solidFill>
        </p:spPr>
        <p:txBody>
          <a:bodyPr wrap="none" rtlCol="0">
            <a:spAutoFit/>
          </a:bodyPr>
          <a:lstStyle/>
          <a:p>
            <a:r>
              <a:rPr lang="en-US" dirty="0" smtClean="0"/>
              <a:t>SV</a:t>
            </a:r>
            <a:endParaRPr lang="en-US" dirty="0"/>
          </a:p>
        </p:txBody>
      </p:sp>
      <p:sp>
        <p:nvSpPr>
          <p:cNvPr id="46" name="TextBox 45"/>
          <p:cNvSpPr txBox="1"/>
          <p:nvPr/>
        </p:nvSpPr>
        <p:spPr>
          <a:xfrm>
            <a:off x="6079315" y="5895148"/>
            <a:ext cx="655010" cy="369332"/>
          </a:xfrm>
          <a:prstGeom prst="rect">
            <a:avLst/>
          </a:prstGeom>
          <a:solidFill>
            <a:srgbClr val="7F7F7F"/>
          </a:solidFill>
        </p:spPr>
        <p:txBody>
          <a:bodyPr wrap="none" rtlCol="0">
            <a:spAutoFit/>
          </a:bodyPr>
          <a:lstStyle/>
          <a:p>
            <a:r>
              <a:rPr lang="en-US" dirty="0" smtClean="0"/>
              <a:t>state</a:t>
            </a:r>
            <a:endParaRPr lang="en-US" dirty="0"/>
          </a:p>
        </p:txBody>
      </p:sp>
      <p:sp>
        <p:nvSpPr>
          <p:cNvPr id="47" name="TextBox 46"/>
          <p:cNvSpPr txBox="1"/>
          <p:nvPr/>
        </p:nvSpPr>
        <p:spPr>
          <a:xfrm>
            <a:off x="5520944" y="5059586"/>
            <a:ext cx="421697" cy="369332"/>
          </a:xfrm>
          <a:prstGeom prst="rect">
            <a:avLst/>
          </a:prstGeom>
          <a:solidFill>
            <a:schemeClr val="bg1">
              <a:lumMod val="50000"/>
            </a:schemeClr>
          </a:solidFill>
        </p:spPr>
        <p:txBody>
          <a:bodyPr wrap="none" rtlCol="0">
            <a:spAutoFit/>
          </a:bodyPr>
          <a:lstStyle/>
          <a:p>
            <a:r>
              <a:rPr lang="en-US" dirty="0" smtClean="0"/>
              <a:t>SV</a:t>
            </a:r>
            <a:endParaRPr lang="en-US" dirty="0"/>
          </a:p>
        </p:txBody>
      </p:sp>
      <p:sp>
        <p:nvSpPr>
          <p:cNvPr id="48" name="TextBox 47"/>
          <p:cNvSpPr txBox="1"/>
          <p:nvPr/>
        </p:nvSpPr>
        <p:spPr>
          <a:xfrm>
            <a:off x="6079315" y="5059586"/>
            <a:ext cx="655010" cy="369332"/>
          </a:xfrm>
          <a:prstGeom prst="rect">
            <a:avLst/>
          </a:prstGeom>
          <a:solidFill>
            <a:srgbClr val="7F7F7F"/>
          </a:solidFill>
        </p:spPr>
        <p:txBody>
          <a:bodyPr wrap="none" rtlCol="0">
            <a:spAutoFit/>
          </a:bodyPr>
          <a:lstStyle/>
          <a:p>
            <a:r>
              <a:rPr lang="en-US" dirty="0" smtClean="0"/>
              <a:t>state</a:t>
            </a:r>
            <a:endParaRPr lang="en-US" dirty="0"/>
          </a:p>
        </p:txBody>
      </p:sp>
      <p:cxnSp>
        <p:nvCxnSpPr>
          <p:cNvPr id="49" name="Straight Connector 48"/>
          <p:cNvCxnSpPr/>
          <p:nvPr/>
        </p:nvCxnSpPr>
        <p:spPr>
          <a:xfrm>
            <a:off x="6032930" y="4288120"/>
            <a:ext cx="0" cy="649738"/>
          </a:xfrm>
          <a:prstGeom prst="line">
            <a:avLst/>
          </a:prstGeom>
          <a:ln>
            <a:solidFill>
              <a:srgbClr val="000000"/>
            </a:solidFill>
          </a:ln>
          <a:effectLst/>
        </p:spPr>
        <p:style>
          <a:lnRef idx="2">
            <a:schemeClr val="accent1"/>
          </a:lnRef>
          <a:fillRef idx="0">
            <a:schemeClr val="accent1"/>
          </a:fillRef>
          <a:effectRef idx="1">
            <a:schemeClr val="accent1"/>
          </a:effectRef>
          <a:fontRef idx="minor">
            <a:schemeClr val="tx1"/>
          </a:fontRef>
        </p:style>
      </p:cxnSp>
      <p:sp>
        <p:nvSpPr>
          <p:cNvPr id="50" name="Rectangle 49"/>
          <p:cNvSpPr/>
          <p:nvPr/>
        </p:nvSpPr>
        <p:spPr>
          <a:xfrm>
            <a:off x="6980014" y="5435932"/>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1" name="Rectangle 50"/>
          <p:cNvSpPr/>
          <p:nvPr/>
        </p:nvSpPr>
        <p:spPr>
          <a:xfrm>
            <a:off x="7200148" y="5435932"/>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2" name="Rectangle 51"/>
          <p:cNvSpPr/>
          <p:nvPr/>
        </p:nvSpPr>
        <p:spPr>
          <a:xfrm>
            <a:off x="7418877" y="5437514"/>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3" name="Rectangle 52"/>
          <p:cNvSpPr/>
          <p:nvPr/>
        </p:nvSpPr>
        <p:spPr>
          <a:xfrm>
            <a:off x="7634901" y="5437514"/>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4" name="Rectangle 53"/>
          <p:cNvSpPr/>
          <p:nvPr/>
        </p:nvSpPr>
        <p:spPr>
          <a:xfrm>
            <a:off x="7850925" y="5437514"/>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5" name="Rectangle 54"/>
          <p:cNvSpPr/>
          <p:nvPr/>
        </p:nvSpPr>
        <p:spPr>
          <a:xfrm>
            <a:off x="8388424" y="5435932"/>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6" name="Rectangle 55"/>
          <p:cNvSpPr/>
          <p:nvPr/>
        </p:nvSpPr>
        <p:spPr>
          <a:xfrm>
            <a:off x="8604448" y="5437514"/>
            <a:ext cx="216024" cy="192822"/>
          </a:xfrm>
          <a:prstGeom prst="rect">
            <a:avLst/>
          </a:prstGeom>
          <a:solidFill>
            <a:srgbClr val="BFBFBF"/>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7" name="Rectangle 56"/>
          <p:cNvSpPr/>
          <p:nvPr/>
        </p:nvSpPr>
        <p:spPr>
          <a:xfrm>
            <a:off x="8820472" y="5437514"/>
            <a:ext cx="216024" cy="192822"/>
          </a:xfrm>
          <a:prstGeom prst="rect">
            <a:avLst/>
          </a:prstGeom>
          <a:solidFill>
            <a:srgbClr val="00009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8" name="Rectangle 57"/>
          <p:cNvSpPr/>
          <p:nvPr/>
        </p:nvSpPr>
        <p:spPr>
          <a:xfrm>
            <a:off x="6980014" y="5909037"/>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9" name="Rectangle 58"/>
          <p:cNvSpPr/>
          <p:nvPr/>
        </p:nvSpPr>
        <p:spPr>
          <a:xfrm>
            <a:off x="7200148" y="5909037"/>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0" name="Rectangle 59"/>
          <p:cNvSpPr/>
          <p:nvPr/>
        </p:nvSpPr>
        <p:spPr>
          <a:xfrm>
            <a:off x="7418877" y="5910619"/>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1" name="Rectangle 60"/>
          <p:cNvSpPr/>
          <p:nvPr/>
        </p:nvSpPr>
        <p:spPr>
          <a:xfrm>
            <a:off x="7634901" y="5910619"/>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2" name="Rectangle 61"/>
          <p:cNvSpPr/>
          <p:nvPr/>
        </p:nvSpPr>
        <p:spPr>
          <a:xfrm>
            <a:off x="7850925" y="5910619"/>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3" name="Rectangle 62"/>
          <p:cNvSpPr/>
          <p:nvPr/>
        </p:nvSpPr>
        <p:spPr>
          <a:xfrm>
            <a:off x="8388424" y="5909037"/>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4" name="Rectangle 63"/>
          <p:cNvSpPr/>
          <p:nvPr/>
        </p:nvSpPr>
        <p:spPr>
          <a:xfrm>
            <a:off x="8604448" y="5910619"/>
            <a:ext cx="216024" cy="192822"/>
          </a:xfrm>
          <a:prstGeom prst="rect">
            <a:avLst/>
          </a:prstGeom>
          <a:solidFill>
            <a:srgbClr val="BFBFBF"/>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5" name="Rectangle 64"/>
          <p:cNvSpPr/>
          <p:nvPr/>
        </p:nvSpPr>
        <p:spPr>
          <a:xfrm>
            <a:off x="8820472" y="5910619"/>
            <a:ext cx="216024" cy="192822"/>
          </a:xfrm>
          <a:prstGeom prst="rect">
            <a:avLst/>
          </a:prstGeom>
          <a:solidFill>
            <a:srgbClr val="00009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6" name="Rectangle 65"/>
          <p:cNvSpPr/>
          <p:nvPr/>
        </p:nvSpPr>
        <p:spPr>
          <a:xfrm>
            <a:off x="2316687" y="4931876"/>
            <a:ext cx="1391217" cy="1440696"/>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7" name="TextBox 66"/>
          <p:cNvSpPr txBox="1"/>
          <p:nvPr/>
        </p:nvSpPr>
        <p:spPr>
          <a:xfrm>
            <a:off x="2590822" y="6372036"/>
            <a:ext cx="840332" cy="369332"/>
          </a:xfrm>
          <a:prstGeom prst="rect">
            <a:avLst/>
          </a:prstGeom>
          <a:noFill/>
        </p:spPr>
        <p:txBody>
          <a:bodyPr wrap="none" rtlCol="0">
            <a:spAutoFit/>
          </a:bodyPr>
          <a:lstStyle/>
          <a:p>
            <a:r>
              <a:rPr lang="en-US" dirty="0" smtClean="0"/>
              <a:t>Node </a:t>
            </a:r>
            <a:r>
              <a:rPr lang="en-US" b="1" i="1" dirty="0" err="1" smtClean="0">
                <a:solidFill>
                  <a:srgbClr val="0000FF"/>
                </a:solidFill>
              </a:rPr>
              <a:t>i</a:t>
            </a:r>
            <a:endParaRPr lang="en-US" b="1" i="1" dirty="0">
              <a:solidFill>
                <a:srgbClr val="0000FF"/>
              </a:solidFill>
            </a:endParaRPr>
          </a:p>
        </p:txBody>
      </p:sp>
      <p:sp>
        <p:nvSpPr>
          <p:cNvPr id="68" name="TextBox 67"/>
          <p:cNvSpPr txBox="1"/>
          <p:nvPr/>
        </p:nvSpPr>
        <p:spPr>
          <a:xfrm>
            <a:off x="2424600" y="5905828"/>
            <a:ext cx="421697" cy="369332"/>
          </a:xfrm>
          <a:prstGeom prst="rect">
            <a:avLst/>
          </a:prstGeom>
          <a:solidFill>
            <a:schemeClr val="bg1">
              <a:lumMod val="50000"/>
            </a:schemeClr>
          </a:solidFill>
        </p:spPr>
        <p:txBody>
          <a:bodyPr wrap="none" rtlCol="0">
            <a:spAutoFit/>
          </a:bodyPr>
          <a:lstStyle/>
          <a:p>
            <a:r>
              <a:rPr lang="en-US" dirty="0" smtClean="0"/>
              <a:t>SV</a:t>
            </a:r>
            <a:endParaRPr lang="en-US" dirty="0"/>
          </a:p>
        </p:txBody>
      </p:sp>
      <p:sp>
        <p:nvSpPr>
          <p:cNvPr id="69" name="TextBox 68"/>
          <p:cNvSpPr txBox="1"/>
          <p:nvPr/>
        </p:nvSpPr>
        <p:spPr>
          <a:xfrm>
            <a:off x="2954845" y="5909116"/>
            <a:ext cx="655010" cy="369332"/>
          </a:xfrm>
          <a:prstGeom prst="rect">
            <a:avLst/>
          </a:prstGeom>
          <a:solidFill>
            <a:srgbClr val="7F7F7F"/>
          </a:solidFill>
        </p:spPr>
        <p:txBody>
          <a:bodyPr wrap="none" rtlCol="0">
            <a:spAutoFit/>
          </a:bodyPr>
          <a:lstStyle/>
          <a:p>
            <a:r>
              <a:rPr lang="en-US" dirty="0" smtClean="0"/>
              <a:t>state</a:t>
            </a:r>
            <a:endParaRPr lang="en-US" dirty="0"/>
          </a:p>
        </p:txBody>
      </p:sp>
      <p:sp>
        <p:nvSpPr>
          <p:cNvPr id="70" name="TextBox 69"/>
          <p:cNvSpPr txBox="1"/>
          <p:nvPr/>
        </p:nvSpPr>
        <p:spPr>
          <a:xfrm>
            <a:off x="2424600" y="5059586"/>
            <a:ext cx="421697" cy="369332"/>
          </a:xfrm>
          <a:prstGeom prst="rect">
            <a:avLst/>
          </a:prstGeom>
          <a:solidFill>
            <a:schemeClr val="bg1">
              <a:lumMod val="50000"/>
            </a:schemeClr>
          </a:solidFill>
        </p:spPr>
        <p:txBody>
          <a:bodyPr wrap="none" rtlCol="0">
            <a:spAutoFit/>
          </a:bodyPr>
          <a:lstStyle/>
          <a:p>
            <a:r>
              <a:rPr lang="en-US" dirty="0" smtClean="0"/>
              <a:t>SV</a:t>
            </a:r>
            <a:endParaRPr lang="en-US" dirty="0"/>
          </a:p>
        </p:txBody>
      </p:sp>
      <p:sp>
        <p:nvSpPr>
          <p:cNvPr id="71" name="TextBox 70"/>
          <p:cNvSpPr txBox="1"/>
          <p:nvPr/>
        </p:nvSpPr>
        <p:spPr>
          <a:xfrm>
            <a:off x="2954845" y="5057587"/>
            <a:ext cx="655010" cy="369332"/>
          </a:xfrm>
          <a:prstGeom prst="rect">
            <a:avLst/>
          </a:prstGeom>
          <a:solidFill>
            <a:srgbClr val="7F7F7F"/>
          </a:solidFill>
        </p:spPr>
        <p:txBody>
          <a:bodyPr wrap="none" rtlCol="0">
            <a:spAutoFit/>
          </a:bodyPr>
          <a:lstStyle/>
          <a:p>
            <a:r>
              <a:rPr lang="en-US" dirty="0" smtClean="0"/>
              <a:t>state</a:t>
            </a:r>
            <a:endParaRPr lang="en-US" dirty="0"/>
          </a:p>
        </p:txBody>
      </p:sp>
      <p:cxnSp>
        <p:nvCxnSpPr>
          <p:cNvPr id="72" name="Straight Connector 71"/>
          <p:cNvCxnSpPr/>
          <p:nvPr/>
        </p:nvCxnSpPr>
        <p:spPr>
          <a:xfrm>
            <a:off x="2936586" y="4288120"/>
            <a:ext cx="0" cy="649738"/>
          </a:xfrm>
          <a:prstGeom prst="line">
            <a:avLst/>
          </a:prstGeom>
          <a:ln>
            <a:solidFill>
              <a:srgbClr val="000000"/>
            </a:solidFill>
          </a:ln>
          <a:effectLst/>
        </p:spPr>
        <p:style>
          <a:lnRef idx="2">
            <a:schemeClr val="accent1"/>
          </a:lnRef>
          <a:fillRef idx="0">
            <a:schemeClr val="accent1"/>
          </a:fillRef>
          <a:effectRef idx="1">
            <a:schemeClr val="accent1"/>
          </a:effectRef>
          <a:fontRef idx="minor">
            <a:schemeClr val="tx1"/>
          </a:fontRef>
        </p:style>
      </p:cxnSp>
      <p:sp>
        <p:nvSpPr>
          <p:cNvPr id="73" name="Rectangle 72"/>
          <p:cNvSpPr/>
          <p:nvPr/>
        </p:nvSpPr>
        <p:spPr>
          <a:xfrm>
            <a:off x="139696" y="5435932"/>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4" name="Rectangle 73"/>
          <p:cNvSpPr/>
          <p:nvPr/>
        </p:nvSpPr>
        <p:spPr>
          <a:xfrm>
            <a:off x="359830" y="5435932"/>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5" name="Rectangle 74"/>
          <p:cNvSpPr/>
          <p:nvPr/>
        </p:nvSpPr>
        <p:spPr>
          <a:xfrm>
            <a:off x="578559" y="5437514"/>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6" name="Rectangle 75"/>
          <p:cNvSpPr/>
          <p:nvPr/>
        </p:nvSpPr>
        <p:spPr>
          <a:xfrm>
            <a:off x="794583" y="5437514"/>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7" name="Rectangle 76"/>
          <p:cNvSpPr/>
          <p:nvPr/>
        </p:nvSpPr>
        <p:spPr>
          <a:xfrm>
            <a:off x="1010607" y="5437514"/>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8" name="Rectangle 77"/>
          <p:cNvSpPr/>
          <p:nvPr/>
        </p:nvSpPr>
        <p:spPr>
          <a:xfrm>
            <a:off x="1548106" y="5435932"/>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9" name="Rectangle 78"/>
          <p:cNvSpPr/>
          <p:nvPr/>
        </p:nvSpPr>
        <p:spPr>
          <a:xfrm>
            <a:off x="1764130" y="5437514"/>
            <a:ext cx="216024" cy="192822"/>
          </a:xfrm>
          <a:prstGeom prst="rect">
            <a:avLst/>
          </a:prstGeom>
          <a:solidFill>
            <a:srgbClr val="BFBFBF"/>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0" name="Rectangle 79"/>
          <p:cNvSpPr/>
          <p:nvPr/>
        </p:nvSpPr>
        <p:spPr>
          <a:xfrm>
            <a:off x="1980154" y="5442481"/>
            <a:ext cx="216024" cy="192822"/>
          </a:xfrm>
          <a:prstGeom prst="rect">
            <a:avLst/>
          </a:prstGeom>
          <a:solidFill>
            <a:srgbClr val="00009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1" name="Rectangle 80"/>
          <p:cNvSpPr/>
          <p:nvPr/>
        </p:nvSpPr>
        <p:spPr>
          <a:xfrm>
            <a:off x="139696" y="5909037"/>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2" name="Rectangle 81"/>
          <p:cNvSpPr/>
          <p:nvPr/>
        </p:nvSpPr>
        <p:spPr>
          <a:xfrm>
            <a:off x="359830" y="5909037"/>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3" name="Rectangle 82"/>
          <p:cNvSpPr/>
          <p:nvPr/>
        </p:nvSpPr>
        <p:spPr>
          <a:xfrm>
            <a:off x="578559" y="5910619"/>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4" name="Rectangle 83"/>
          <p:cNvSpPr/>
          <p:nvPr/>
        </p:nvSpPr>
        <p:spPr>
          <a:xfrm>
            <a:off x="794583" y="5910619"/>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5" name="Rectangle 84"/>
          <p:cNvSpPr/>
          <p:nvPr/>
        </p:nvSpPr>
        <p:spPr>
          <a:xfrm>
            <a:off x="1010607" y="5910619"/>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6" name="Rectangle 85"/>
          <p:cNvSpPr/>
          <p:nvPr/>
        </p:nvSpPr>
        <p:spPr>
          <a:xfrm>
            <a:off x="1548106" y="5909037"/>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7" name="Rectangle 86"/>
          <p:cNvSpPr/>
          <p:nvPr/>
        </p:nvSpPr>
        <p:spPr>
          <a:xfrm>
            <a:off x="1764130" y="5910619"/>
            <a:ext cx="216024" cy="192822"/>
          </a:xfrm>
          <a:prstGeom prst="rect">
            <a:avLst/>
          </a:prstGeom>
          <a:solidFill>
            <a:srgbClr val="BFBFBF"/>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8" name="Rectangle 87"/>
          <p:cNvSpPr/>
          <p:nvPr/>
        </p:nvSpPr>
        <p:spPr>
          <a:xfrm>
            <a:off x="1980154" y="5915586"/>
            <a:ext cx="216024" cy="192822"/>
          </a:xfrm>
          <a:prstGeom prst="rect">
            <a:avLst/>
          </a:prstGeom>
          <a:solidFill>
            <a:srgbClr val="00009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9" name="Rectangle 88"/>
          <p:cNvSpPr/>
          <p:nvPr/>
        </p:nvSpPr>
        <p:spPr>
          <a:xfrm>
            <a:off x="355720" y="2078561"/>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0" name="Rectangle 89"/>
          <p:cNvSpPr/>
          <p:nvPr/>
        </p:nvSpPr>
        <p:spPr>
          <a:xfrm>
            <a:off x="575854" y="2078561"/>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1" name="Rectangle 90"/>
          <p:cNvSpPr/>
          <p:nvPr/>
        </p:nvSpPr>
        <p:spPr>
          <a:xfrm>
            <a:off x="794583" y="2080143"/>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2" name="Rectangle 91"/>
          <p:cNvSpPr/>
          <p:nvPr/>
        </p:nvSpPr>
        <p:spPr>
          <a:xfrm>
            <a:off x="1010607" y="2080143"/>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3" name="Rectangle 92"/>
          <p:cNvSpPr/>
          <p:nvPr/>
        </p:nvSpPr>
        <p:spPr>
          <a:xfrm>
            <a:off x="1226631" y="2080143"/>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4" name="Rectangle 93"/>
          <p:cNvSpPr/>
          <p:nvPr/>
        </p:nvSpPr>
        <p:spPr>
          <a:xfrm>
            <a:off x="1764130" y="2078561"/>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5" name="Rectangle 94"/>
          <p:cNvSpPr/>
          <p:nvPr/>
        </p:nvSpPr>
        <p:spPr>
          <a:xfrm>
            <a:off x="1980154" y="2080143"/>
            <a:ext cx="216024" cy="192822"/>
          </a:xfrm>
          <a:prstGeom prst="rect">
            <a:avLst/>
          </a:prstGeom>
          <a:solidFill>
            <a:srgbClr val="BFBFBF"/>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6" name="Rectangle 95"/>
          <p:cNvSpPr/>
          <p:nvPr/>
        </p:nvSpPr>
        <p:spPr>
          <a:xfrm>
            <a:off x="2196178" y="2080143"/>
            <a:ext cx="216024" cy="192822"/>
          </a:xfrm>
          <a:prstGeom prst="rect">
            <a:avLst/>
          </a:prstGeom>
          <a:solidFill>
            <a:srgbClr val="00009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7" name="Rectangle 96"/>
          <p:cNvSpPr/>
          <p:nvPr/>
        </p:nvSpPr>
        <p:spPr>
          <a:xfrm>
            <a:off x="355720" y="2551666"/>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8" name="Rectangle 97"/>
          <p:cNvSpPr/>
          <p:nvPr/>
        </p:nvSpPr>
        <p:spPr>
          <a:xfrm>
            <a:off x="575854" y="2551666"/>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9" name="Rectangle 98"/>
          <p:cNvSpPr/>
          <p:nvPr/>
        </p:nvSpPr>
        <p:spPr>
          <a:xfrm>
            <a:off x="794583" y="2553248"/>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0" name="Rectangle 99"/>
          <p:cNvSpPr/>
          <p:nvPr/>
        </p:nvSpPr>
        <p:spPr>
          <a:xfrm>
            <a:off x="1010607" y="2553248"/>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1" name="Rectangle 100"/>
          <p:cNvSpPr/>
          <p:nvPr/>
        </p:nvSpPr>
        <p:spPr>
          <a:xfrm>
            <a:off x="1226631" y="2553248"/>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2" name="Rectangle 101"/>
          <p:cNvSpPr/>
          <p:nvPr/>
        </p:nvSpPr>
        <p:spPr>
          <a:xfrm>
            <a:off x="1764130" y="2551666"/>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3" name="Rectangle 102"/>
          <p:cNvSpPr/>
          <p:nvPr/>
        </p:nvSpPr>
        <p:spPr>
          <a:xfrm>
            <a:off x="1980154" y="2553248"/>
            <a:ext cx="216024" cy="192822"/>
          </a:xfrm>
          <a:prstGeom prst="rect">
            <a:avLst/>
          </a:prstGeom>
          <a:solidFill>
            <a:srgbClr val="BFBFBF"/>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4" name="Rectangle 103"/>
          <p:cNvSpPr/>
          <p:nvPr/>
        </p:nvSpPr>
        <p:spPr>
          <a:xfrm>
            <a:off x="2196178" y="2553248"/>
            <a:ext cx="216024" cy="192822"/>
          </a:xfrm>
          <a:prstGeom prst="rect">
            <a:avLst/>
          </a:prstGeom>
          <a:solidFill>
            <a:srgbClr val="00009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5" name="TextBox 104"/>
          <p:cNvSpPr txBox="1"/>
          <p:nvPr/>
        </p:nvSpPr>
        <p:spPr>
          <a:xfrm>
            <a:off x="164013" y="92501"/>
            <a:ext cx="2690898" cy="461665"/>
          </a:xfrm>
          <a:prstGeom prst="rect">
            <a:avLst/>
          </a:prstGeom>
          <a:noFill/>
        </p:spPr>
        <p:txBody>
          <a:bodyPr wrap="none" rtlCol="0">
            <a:spAutoFit/>
          </a:bodyPr>
          <a:lstStyle/>
          <a:p>
            <a:r>
              <a:rPr lang="en-US" sz="2400" dirty="0" smtClean="0"/>
              <a:t>Read Miss at node </a:t>
            </a:r>
            <a:r>
              <a:rPr lang="en-US" sz="2400" b="1" i="1" dirty="0" err="1" smtClean="0">
                <a:solidFill>
                  <a:srgbClr val="0000FF"/>
                </a:solidFill>
              </a:rPr>
              <a:t>i</a:t>
            </a:r>
            <a:endParaRPr lang="en-US" sz="2400" b="1" i="1" dirty="0">
              <a:solidFill>
                <a:srgbClr val="0000FF"/>
              </a:solidFill>
            </a:endParaRPr>
          </a:p>
        </p:txBody>
      </p:sp>
      <p:sp>
        <p:nvSpPr>
          <p:cNvPr id="106" name="TextBox 105"/>
          <p:cNvSpPr txBox="1"/>
          <p:nvPr/>
        </p:nvSpPr>
        <p:spPr>
          <a:xfrm>
            <a:off x="179512" y="515303"/>
            <a:ext cx="4693863" cy="461665"/>
          </a:xfrm>
          <a:prstGeom prst="rect">
            <a:avLst/>
          </a:prstGeom>
          <a:noFill/>
        </p:spPr>
        <p:txBody>
          <a:bodyPr wrap="none" rtlCol="0">
            <a:spAutoFit/>
          </a:bodyPr>
          <a:lstStyle/>
          <a:p>
            <a:r>
              <a:rPr lang="en-US" sz="2400" b="1" dirty="0" smtClean="0"/>
              <a:t>Case 1</a:t>
            </a:r>
            <a:r>
              <a:rPr lang="en-US" sz="2400" dirty="0" smtClean="0"/>
              <a:t>: SV is in node </a:t>
            </a:r>
            <a:r>
              <a:rPr lang="en-US" sz="2400" b="1" i="1" dirty="0" smtClean="0">
                <a:solidFill>
                  <a:srgbClr val="0000FF"/>
                </a:solidFill>
              </a:rPr>
              <a:t>j</a:t>
            </a:r>
            <a:r>
              <a:rPr lang="en-US" sz="2400" dirty="0" smtClean="0"/>
              <a:t> in clean state.</a:t>
            </a:r>
          </a:p>
        </p:txBody>
      </p:sp>
      <p:grpSp>
        <p:nvGrpSpPr>
          <p:cNvPr id="108" name="Group 146"/>
          <p:cNvGrpSpPr/>
          <p:nvPr/>
        </p:nvGrpSpPr>
        <p:grpSpPr>
          <a:xfrm>
            <a:off x="6080125" y="515303"/>
            <a:ext cx="2956371" cy="1401529"/>
            <a:chOff x="6080125" y="515303"/>
            <a:chExt cx="2956371" cy="1401529"/>
          </a:xfrm>
        </p:grpSpPr>
        <p:grpSp>
          <p:nvGrpSpPr>
            <p:cNvPr id="109" name="Group 105"/>
            <p:cNvGrpSpPr/>
            <p:nvPr/>
          </p:nvGrpSpPr>
          <p:grpSpPr>
            <a:xfrm>
              <a:off x="6080125" y="892870"/>
              <a:ext cx="2665126" cy="461665"/>
              <a:chOff x="999067" y="4114800"/>
              <a:chExt cx="2665126" cy="461665"/>
            </a:xfrm>
          </p:grpSpPr>
          <p:sp>
            <p:nvSpPr>
              <p:cNvPr id="113" name="TextBox 112"/>
              <p:cNvSpPr txBox="1"/>
              <p:nvPr/>
            </p:nvSpPr>
            <p:spPr>
              <a:xfrm>
                <a:off x="999067" y="4114800"/>
                <a:ext cx="340658" cy="461665"/>
              </a:xfrm>
              <a:prstGeom prst="rect">
                <a:avLst/>
              </a:prstGeom>
              <a:solidFill>
                <a:srgbClr val="CCFFCC"/>
              </a:solidFill>
              <a:ln>
                <a:solidFill>
                  <a:schemeClr val="tx1"/>
                </a:solidFill>
              </a:ln>
            </p:spPr>
            <p:txBody>
              <a:bodyPr wrap="none" rtlCol="0">
                <a:spAutoFit/>
              </a:bodyPr>
              <a:lstStyle/>
              <a:p>
                <a:r>
                  <a:rPr lang="en-US" sz="2400" dirty="0" smtClean="0"/>
                  <a:t>0</a:t>
                </a:r>
                <a:endParaRPr lang="en-US" sz="2400" dirty="0"/>
              </a:p>
            </p:txBody>
          </p:sp>
          <p:sp>
            <p:nvSpPr>
              <p:cNvPr id="114" name="TextBox 113"/>
              <p:cNvSpPr txBox="1"/>
              <p:nvPr/>
            </p:nvSpPr>
            <p:spPr>
              <a:xfrm>
                <a:off x="1339725" y="4114800"/>
                <a:ext cx="340658" cy="461665"/>
              </a:xfrm>
              <a:prstGeom prst="rect">
                <a:avLst/>
              </a:prstGeom>
              <a:solidFill>
                <a:srgbClr val="CCFFCC"/>
              </a:solidFill>
              <a:ln>
                <a:solidFill>
                  <a:schemeClr val="tx1"/>
                </a:solidFill>
              </a:ln>
            </p:spPr>
            <p:txBody>
              <a:bodyPr wrap="none" rtlCol="0">
                <a:spAutoFit/>
              </a:bodyPr>
              <a:lstStyle/>
              <a:p>
                <a:r>
                  <a:rPr lang="en-US" sz="2400" dirty="0" smtClean="0"/>
                  <a:t>0</a:t>
                </a:r>
                <a:endParaRPr lang="en-US" sz="2400" dirty="0"/>
              </a:p>
            </p:txBody>
          </p:sp>
          <p:sp>
            <p:nvSpPr>
              <p:cNvPr id="115" name="TextBox 114"/>
              <p:cNvSpPr txBox="1"/>
              <p:nvPr/>
            </p:nvSpPr>
            <p:spPr>
              <a:xfrm>
                <a:off x="1680383" y="4114800"/>
                <a:ext cx="340658" cy="461665"/>
              </a:xfrm>
              <a:prstGeom prst="rect">
                <a:avLst/>
              </a:prstGeom>
              <a:solidFill>
                <a:srgbClr val="CCFFCC"/>
              </a:solidFill>
              <a:ln>
                <a:solidFill>
                  <a:schemeClr val="tx1"/>
                </a:solidFill>
              </a:ln>
            </p:spPr>
            <p:txBody>
              <a:bodyPr wrap="none" rtlCol="0">
                <a:spAutoFit/>
              </a:bodyPr>
              <a:lstStyle/>
              <a:p>
                <a:r>
                  <a:rPr lang="en-US" sz="2400" dirty="0"/>
                  <a:t>1</a:t>
                </a:r>
              </a:p>
            </p:txBody>
          </p:sp>
          <p:sp>
            <p:nvSpPr>
              <p:cNvPr id="116" name="TextBox 115"/>
              <p:cNvSpPr txBox="1"/>
              <p:nvPr/>
            </p:nvSpPr>
            <p:spPr>
              <a:xfrm>
                <a:off x="2019046" y="4114800"/>
                <a:ext cx="340658" cy="461665"/>
              </a:xfrm>
              <a:prstGeom prst="rect">
                <a:avLst/>
              </a:prstGeom>
              <a:solidFill>
                <a:srgbClr val="CCFFCC"/>
              </a:solidFill>
              <a:ln>
                <a:solidFill>
                  <a:schemeClr val="tx1"/>
                </a:solidFill>
              </a:ln>
            </p:spPr>
            <p:txBody>
              <a:bodyPr wrap="none" rtlCol="0">
                <a:spAutoFit/>
              </a:bodyPr>
              <a:lstStyle/>
              <a:p>
                <a:r>
                  <a:rPr lang="en-US" sz="2400" dirty="0" smtClean="0"/>
                  <a:t>0</a:t>
                </a:r>
                <a:endParaRPr lang="en-US" sz="2400" dirty="0"/>
              </a:p>
            </p:txBody>
          </p:sp>
          <p:sp>
            <p:nvSpPr>
              <p:cNvPr id="117" name="TextBox 116"/>
              <p:cNvSpPr txBox="1"/>
              <p:nvPr/>
            </p:nvSpPr>
            <p:spPr>
              <a:xfrm>
                <a:off x="2677204" y="4114800"/>
                <a:ext cx="646331" cy="461665"/>
              </a:xfrm>
              <a:prstGeom prst="rect">
                <a:avLst/>
              </a:prstGeom>
              <a:solidFill>
                <a:srgbClr val="CCFFCC"/>
              </a:solidFill>
              <a:ln>
                <a:solidFill>
                  <a:schemeClr val="tx1"/>
                </a:solidFill>
              </a:ln>
            </p:spPr>
            <p:txBody>
              <a:bodyPr wrap="none" rtlCol="0">
                <a:spAutoFit/>
              </a:bodyPr>
              <a:lstStyle/>
              <a:p>
                <a:r>
                  <a:rPr lang="en-US" sz="2400" dirty="0" smtClean="0"/>
                  <a:t>⋅⋅⋅</a:t>
                </a:r>
                <a:endParaRPr lang="en-US" sz="2400" dirty="0"/>
              </a:p>
            </p:txBody>
          </p:sp>
          <p:sp>
            <p:nvSpPr>
              <p:cNvPr id="118" name="TextBox 117"/>
              <p:cNvSpPr txBox="1"/>
              <p:nvPr/>
            </p:nvSpPr>
            <p:spPr>
              <a:xfrm>
                <a:off x="3323535" y="4114800"/>
                <a:ext cx="340658" cy="461665"/>
              </a:xfrm>
              <a:prstGeom prst="rect">
                <a:avLst/>
              </a:prstGeom>
              <a:solidFill>
                <a:srgbClr val="CCFFCC"/>
              </a:solidFill>
              <a:ln>
                <a:solidFill>
                  <a:schemeClr val="tx1"/>
                </a:solidFill>
              </a:ln>
            </p:spPr>
            <p:txBody>
              <a:bodyPr wrap="none" rtlCol="0">
                <a:spAutoFit/>
              </a:bodyPr>
              <a:lstStyle/>
              <a:p>
                <a:r>
                  <a:rPr lang="en-US" sz="2400" dirty="0" smtClean="0"/>
                  <a:t>0</a:t>
                </a:r>
                <a:endParaRPr lang="en-US" sz="2400" dirty="0"/>
              </a:p>
            </p:txBody>
          </p:sp>
          <p:sp>
            <p:nvSpPr>
              <p:cNvPr id="119" name="TextBox 118"/>
              <p:cNvSpPr txBox="1"/>
              <p:nvPr/>
            </p:nvSpPr>
            <p:spPr>
              <a:xfrm>
                <a:off x="2349246" y="4114800"/>
                <a:ext cx="340658" cy="461665"/>
              </a:xfrm>
              <a:prstGeom prst="rect">
                <a:avLst/>
              </a:prstGeom>
              <a:solidFill>
                <a:srgbClr val="CCFFCC"/>
              </a:solidFill>
              <a:ln>
                <a:solidFill>
                  <a:schemeClr val="tx1"/>
                </a:solidFill>
              </a:ln>
            </p:spPr>
            <p:txBody>
              <a:bodyPr wrap="none" rtlCol="0">
                <a:spAutoFit/>
              </a:bodyPr>
              <a:lstStyle/>
              <a:p>
                <a:r>
                  <a:rPr lang="en-US" sz="2400" dirty="0" smtClean="0"/>
                  <a:t>0</a:t>
                </a:r>
                <a:endParaRPr lang="en-US" sz="2400" dirty="0"/>
              </a:p>
            </p:txBody>
          </p:sp>
        </p:grpSp>
        <p:cxnSp>
          <p:nvCxnSpPr>
            <p:cNvPr id="110" name="Straight Connector 109"/>
            <p:cNvCxnSpPr/>
            <p:nvPr/>
          </p:nvCxnSpPr>
          <p:spPr>
            <a:xfrm flipH="1" flipV="1">
              <a:off x="6080128" y="1354536"/>
              <a:ext cx="971896" cy="562295"/>
            </a:xfrm>
            <a:prstGeom prst="line">
              <a:avLst/>
            </a:prstGeom>
            <a:ln w="3175" cap="flat" cmpd="sng" algn="ctr">
              <a:solidFill>
                <a:srgbClr val="000000"/>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111" name="Straight Connector 110"/>
            <p:cNvCxnSpPr/>
            <p:nvPr/>
          </p:nvCxnSpPr>
          <p:spPr>
            <a:xfrm flipH="1" flipV="1">
              <a:off x="8745251" y="1354536"/>
              <a:ext cx="291245" cy="562296"/>
            </a:xfrm>
            <a:prstGeom prst="line">
              <a:avLst/>
            </a:prstGeom>
            <a:ln w="3175" cap="flat" cmpd="sng" algn="ctr">
              <a:solidFill>
                <a:srgbClr val="000000"/>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112" name="TextBox 111"/>
            <p:cNvSpPr txBox="1"/>
            <p:nvPr/>
          </p:nvSpPr>
          <p:spPr>
            <a:xfrm>
              <a:off x="7150344" y="515303"/>
              <a:ext cx="237640" cy="369332"/>
            </a:xfrm>
            <a:prstGeom prst="rect">
              <a:avLst/>
            </a:prstGeom>
            <a:noFill/>
          </p:spPr>
          <p:txBody>
            <a:bodyPr wrap="none" rtlCol="0">
              <a:spAutoFit/>
            </a:bodyPr>
            <a:lstStyle/>
            <a:p>
              <a:r>
                <a:rPr lang="en-US" dirty="0" err="1" smtClean="0"/>
                <a:t>i</a:t>
              </a:r>
              <a:endParaRPr lang="en-US" dirty="0"/>
            </a:p>
          </p:txBody>
        </p:sp>
      </p:grpSp>
      <p:sp>
        <p:nvSpPr>
          <p:cNvPr id="120" name="TextBox 119"/>
          <p:cNvSpPr txBox="1"/>
          <p:nvPr/>
        </p:nvSpPr>
        <p:spPr>
          <a:xfrm>
            <a:off x="6829648" y="515303"/>
            <a:ext cx="239894" cy="369332"/>
          </a:xfrm>
          <a:prstGeom prst="rect">
            <a:avLst/>
          </a:prstGeom>
          <a:noFill/>
        </p:spPr>
        <p:txBody>
          <a:bodyPr wrap="none" rtlCol="0">
            <a:spAutoFit/>
          </a:bodyPr>
          <a:lstStyle/>
          <a:p>
            <a:r>
              <a:rPr lang="en-US" dirty="0" err="1"/>
              <a:t>j</a:t>
            </a:r>
            <a:endParaRPr lang="en-US" dirty="0"/>
          </a:p>
        </p:txBody>
      </p:sp>
    </p:spTree>
    <p:extLst>
      <p:ext uri="{BB962C8B-B14F-4D97-AF65-F5344CB8AC3E}">
        <p14:creationId xmlns:p14="http://schemas.microsoft.com/office/powerpoint/2010/main" val="3675320228"/>
      </p:ext>
    </p:extLst>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B9F9B84B-B900-714B-8536-1797C39898F6}" type="slidenum">
              <a:rPr lang="en-US" smtClean="0"/>
              <a:t>22</a:t>
            </a:fld>
            <a:endParaRPr lang="en-US"/>
          </a:p>
        </p:txBody>
      </p:sp>
      <p:sp>
        <p:nvSpPr>
          <p:cNvPr id="6" name="Rectangle 5"/>
          <p:cNvSpPr/>
          <p:nvPr/>
        </p:nvSpPr>
        <p:spPr>
          <a:xfrm>
            <a:off x="5508104" y="1691516"/>
            <a:ext cx="1391217" cy="1438866"/>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 name="TextBox 6"/>
          <p:cNvSpPr txBox="1"/>
          <p:nvPr/>
        </p:nvSpPr>
        <p:spPr>
          <a:xfrm>
            <a:off x="5873632" y="1324118"/>
            <a:ext cx="842586" cy="369332"/>
          </a:xfrm>
          <a:prstGeom prst="rect">
            <a:avLst/>
          </a:prstGeom>
          <a:noFill/>
        </p:spPr>
        <p:txBody>
          <a:bodyPr wrap="none" rtlCol="0">
            <a:spAutoFit/>
          </a:bodyPr>
          <a:lstStyle/>
          <a:p>
            <a:r>
              <a:rPr lang="en-US" dirty="0" smtClean="0"/>
              <a:t>Node </a:t>
            </a:r>
            <a:r>
              <a:rPr lang="en-US" b="1" i="1" dirty="0" smtClean="0">
                <a:solidFill>
                  <a:srgbClr val="0000FF"/>
                </a:solidFill>
              </a:rPr>
              <a:t>j</a:t>
            </a:r>
            <a:endParaRPr lang="en-US" b="1" i="1" dirty="0">
              <a:solidFill>
                <a:srgbClr val="0000FF"/>
              </a:solidFill>
            </a:endParaRPr>
          </a:p>
        </p:txBody>
      </p:sp>
      <p:sp>
        <p:nvSpPr>
          <p:cNvPr id="8" name="TextBox 7"/>
          <p:cNvSpPr txBox="1"/>
          <p:nvPr/>
        </p:nvSpPr>
        <p:spPr>
          <a:xfrm>
            <a:off x="5592952" y="2663638"/>
            <a:ext cx="421697" cy="369332"/>
          </a:xfrm>
          <a:prstGeom prst="rect">
            <a:avLst/>
          </a:prstGeom>
          <a:solidFill>
            <a:schemeClr val="bg1">
              <a:lumMod val="50000"/>
            </a:schemeClr>
          </a:solidFill>
        </p:spPr>
        <p:txBody>
          <a:bodyPr wrap="none" rtlCol="0">
            <a:spAutoFit/>
          </a:bodyPr>
          <a:lstStyle/>
          <a:p>
            <a:r>
              <a:rPr lang="en-US" dirty="0" smtClean="0"/>
              <a:t>SV</a:t>
            </a:r>
            <a:endParaRPr lang="en-US" dirty="0"/>
          </a:p>
        </p:txBody>
      </p:sp>
      <p:sp>
        <p:nvSpPr>
          <p:cNvPr id="9" name="TextBox 8"/>
          <p:cNvSpPr txBox="1"/>
          <p:nvPr/>
        </p:nvSpPr>
        <p:spPr>
          <a:xfrm>
            <a:off x="6151323" y="2660466"/>
            <a:ext cx="655010" cy="369332"/>
          </a:xfrm>
          <a:prstGeom prst="rect">
            <a:avLst/>
          </a:prstGeom>
          <a:solidFill>
            <a:srgbClr val="7F7F7F"/>
          </a:solidFill>
        </p:spPr>
        <p:txBody>
          <a:bodyPr wrap="none" rtlCol="0">
            <a:spAutoFit/>
          </a:bodyPr>
          <a:lstStyle/>
          <a:p>
            <a:r>
              <a:rPr lang="en-US" dirty="0" smtClean="0"/>
              <a:t>state</a:t>
            </a:r>
            <a:endParaRPr lang="en-US" dirty="0"/>
          </a:p>
        </p:txBody>
      </p:sp>
      <p:sp>
        <p:nvSpPr>
          <p:cNvPr id="10" name="Rectangle 9"/>
          <p:cNvSpPr/>
          <p:nvPr/>
        </p:nvSpPr>
        <p:spPr>
          <a:xfrm>
            <a:off x="7052022" y="2076979"/>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7272156" y="2076979"/>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7490885" y="2078561"/>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Rectangle 12"/>
          <p:cNvSpPr/>
          <p:nvPr/>
        </p:nvSpPr>
        <p:spPr>
          <a:xfrm>
            <a:off x="7706909" y="2078561"/>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7922933" y="2078561"/>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Rectangle 14"/>
          <p:cNvSpPr/>
          <p:nvPr/>
        </p:nvSpPr>
        <p:spPr>
          <a:xfrm>
            <a:off x="8460432" y="2076979"/>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6" name="Rectangle 15"/>
          <p:cNvSpPr/>
          <p:nvPr/>
        </p:nvSpPr>
        <p:spPr>
          <a:xfrm>
            <a:off x="8676456" y="2078561"/>
            <a:ext cx="216024" cy="192822"/>
          </a:xfrm>
          <a:prstGeom prst="rect">
            <a:avLst/>
          </a:prstGeom>
          <a:solidFill>
            <a:srgbClr val="BFBFBF"/>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7" name="Rectangle 16"/>
          <p:cNvSpPr/>
          <p:nvPr/>
        </p:nvSpPr>
        <p:spPr>
          <a:xfrm>
            <a:off x="8892480" y="2078561"/>
            <a:ext cx="216024" cy="192822"/>
          </a:xfrm>
          <a:prstGeom prst="rect">
            <a:avLst/>
          </a:prstGeom>
          <a:solidFill>
            <a:srgbClr val="00009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9" name="TextBox 18"/>
          <p:cNvSpPr txBox="1"/>
          <p:nvPr/>
        </p:nvSpPr>
        <p:spPr>
          <a:xfrm>
            <a:off x="5592952" y="1817396"/>
            <a:ext cx="421697" cy="369332"/>
          </a:xfrm>
          <a:prstGeom prst="rect">
            <a:avLst/>
          </a:prstGeom>
          <a:solidFill>
            <a:schemeClr val="bg1">
              <a:lumMod val="50000"/>
            </a:schemeClr>
          </a:solidFill>
        </p:spPr>
        <p:txBody>
          <a:bodyPr wrap="none" rtlCol="0">
            <a:spAutoFit/>
          </a:bodyPr>
          <a:lstStyle/>
          <a:p>
            <a:r>
              <a:rPr lang="en-US" dirty="0" smtClean="0"/>
              <a:t>SV</a:t>
            </a:r>
            <a:endParaRPr lang="en-US" dirty="0"/>
          </a:p>
        </p:txBody>
      </p:sp>
      <p:sp>
        <p:nvSpPr>
          <p:cNvPr id="20" name="TextBox 19"/>
          <p:cNvSpPr txBox="1"/>
          <p:nvPr/>
        </p:nvSpPr>
        <p:spPr>
          <a:xfrm>
            <a:off x="6151323" y="1817396"/>
            <a:ext cx="655010" cy="369332"/>
          </a:xfrm>
          <a:prstGeom prst="rect">
            <a:avLst/>
          </a:prstGeom>
          <a:solidFill>
            <a:srgbClr val="7F7F7F"/>
          </a:solidFill>
        </p:spPr>
        <p:txBody>
          <a:bodyPr wrap="none" rtlCol="0">
            <a:spAutoFit/>
          </a:bodyPr>
          <a:lstStyle/>
          <a:p>
            <a:r>
              <a:rPr lang="en-US" dirty="0" smtClean="0"/>
              <a:t>state</a:t>
            </a:r>
            <a:endParaRPr lang="en-US" dirty="0"/>
          </a:p>
        </p:txBody>
      </p:sp>
      <p:sp>
        <p:nvSpPr>
          <p:cNvPr id="21" name="Rectangle 20"/>
          <p:cNvSpPr/>
          <p:nvPr/>
        </p:nvSpPr>
        <p:spPr>
          <a:xfrm>
            <a:off x="7052022" y="2550084"/>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2" name="Rectangle 21"/>
          <p:cNvSpPr/>
          <p:nvPr/>
        </p:nvSpPr>
        <p:spPr>
          <a:xfrm>
            <a:off x="7272156" y="2550084"/>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3" name="Rectangle 22"/>
          <p:cNvSpPr/>
          <p:nvPr/>
        </p:nvSpPr>
        <p:spPr>
          <a:xfrm>
            <a:off x="7490885" y="2551666"/>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4" name="Rectangle 23"/>
          <p:cNvSpPr/>
          <p:nvPr/>
        </p:nvSpPr>
        <p:spPr>
          <a:xfrm>
            <a:off x="7706909" y="2551666"/>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5" name="Rectangle 24"/>
          <p:cNvSpPr/>
          <p:nvPr/>
        </p:nvSpPr>
        <p:spPr>
          <a:xfrm>
            <a:off x="7922933" y="2551666"/>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6" name="Rectangle 25"/>
          <p:cNvSpPr/>
          <p:nvPr/>
        </p:nvSpPr>
        <p:spPr>
          <a:xfrm>
            <a:off x="8460432" y="2550084"/>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7" name="Rectangle 26"/>
          <p:cNvSpPr/>
          <p:nvPr/>
        </p:nvSpPr>
        <p:spPr>
          <a:xfrm>
            <a:off x="8676456" y="2551666"/>
            <a:ext cx="216024" cy="192822"/>
          </a:xfrm>
          <a:prstGeom prst="rect">
            <a:avLst/>
          </a:prstGeom>
          <a:solidFill>
            <a:srgbClr val="BFBFBF"/>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8" name="Rectangle 27"/>
          <p:cNvSpPr/>
          <p:nvPr/>
        </p:nvSpPr>
        <p:spPr>
          <a:xfrm>
            <a:off x="8892480" y="2551666"/>
            <a:ext cx="216024" cy="192822"/>
          </a:xfrm>
          <a:prstGeom prst="rect">
            <a:avLst/>
          </a:prstGeom>
          <a:solidFill>
            <a:srgbClr val="00009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30" name="Straight Connector 29"/>
          <p:cNvCxnSpPr>
            <a:stCxn id="6" idx="2"/>
          </p:cNvCxnSpPr>
          <p:nvPr/>
        </p:nvCxnSpPr>
        <p:spPr>
          <a:xfrm>
            <a:off x="6203713" y="3130382"/>
            <a:ext cx="0" cy="649738"/>
          </a:xfrm>
          <a:prstGeom prst="line">
            <a:avLst/>
          </a:prstGeom>
          <a:ln>
            <a:solidFill>
              <a:srgbClr val="000000"/>
            </a:solidFill>
          </a:ln>
          <a:effectLst/>
        </p:spPr>
        <p:style>
          <a:lnRef idx="2">
            <a:schemeClr val="accent1"/>
          </a:lnRef>
          <a:fillRef idx="0">
            <a:schemeClr val="accent1"/>
          </a:fillRef>
          <a:effectRef idx="1">
            <a:schemeClr val="accent1"/>
          </a:effectRef>
          <a:fontRef idx="minor">
            <a:schemeClr val="tx1"/>
          </a:fontRef>
        </p:style>
      </p:cxnSp>
      <p:sp>
        <p:nvSpPr>
          <p:cNvPr id="33" name="Rectangle 32"/>
          <p:cNvSpPr/>
          <p:nvPr/>
        </p:nvSpPr>
        <p:spPr>
          <a:xfrm>
            <a:off x="1763688" y="3780120"/>
            <a:ext cx="5727197" cy="508000"/>
          </a:xfrm>
          <a:prstGeom prst="rect">
            <a:avLst/>
          </a:prstGeom>
          <a:solidFill>
            <a:schemeClr val="bg1">
              <a:lumMod val="50000"/>
            </a:schemeClr>
          </a:solidFill>
          <a:ln>
            <a:solidFill>
              <a:schemeClr val="tx1"/>
            </a:solidFill>
          </a:ln>
          <a:effectLst/>
        </p:spPr>
        <p:style>
          <a:lnRef idx="1">
            <a:schemeClr val="accent3"/>
          </a:lnRef>
          <a:fillRef idx="2">
            <a:schemeClr val="accent3"/>
          </a:fillRef>
          <a:effectRef idx="1">
            <a:schemeClr val="accent3"/>
          </a:effectRef>
          <a:fontRef idx="minor">
            <a:schemeClr val="dk1"/>
          </a:fontRef>
        </p:style>
        <p:txBody>
          <a:bodyPr rtlCol="0" anchor="ctr"/>
          <a:lstStyle/>
          <a:p>
            <a:pPr algn="ctr"/>
            <a:r>
              <a:rPr lang="en-US" sz="3200" dirty="0" smtClean="0">
                <a:solidFill>
                  <a:schemeClr val="tx1"/>
                </a:solidFill>
              </a:rPr>
              <a:t>Network</a:t>
            </a:r>
            <a:endParaRPr lang="en-US" sz="3200" dirty="0">
              <a:solidFill>
                <a:schemeClr val="tx1"/>
              </a:solidFill>
            </a:endParaRPr>
          </a:p>
        </p:txBody>
      </p:sp>
      <p:sp>
        <p:nvSpPr>
          <p:cNvPr id="36" name="Rectangle 35"/>
          <p:cNvSpPr/>
          <p:nvPr/>
        </p:nvSpPr>
        <p:spPr>
          <a:xfrm>
            <a:off x="2532711" y="1691516"/>
            <a:ext cx="1391217" cy="144269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7" name="TextBox 36"/>
          <p:cNvSpPr txBox="1"/>
          <p:nvPr/>
        </p:nvSpPr>
        <p:spPr>
          <a:xfrm>
            <a:off x="2777288" y="1327944"/>
            <a:ext cx="691528" cy="369332"/>
          </a:xfrm>
          <a:prstGeom prst="rect">
            <a:avLst/>
          </a:prstGeom>
          <a:noFill/>
        </p:spPr>
        <p:txBody>
          <a:bodyPr wrap="none" rtlCol="0">
            <a:spAutoFit/>
          </a:bodyPr>
          <a:lstStyle/>
          <a:p>
            <a:r>
              <a:rPr lang="en-US" dirty="0" smtClean="0"/>
              <a:t>Node</a:t>
            </a:r>
            <a:endParaRPr lang="en-US" dirty="0"/>
          </a:p>
        </p:txBody>
      </p:sp>
      <p:sp>
        <p:nvSpPr>
          <p:cNvPr id="38" name="TextBox 37"/>
          <p:cNvSpPr txBox="1"/>
          <p:nvPr/>
        </p:nvSpPr>
        <p:spPr>
          <a:xfrm>
            <a:off x="2617559" y="2667464"/>
            <a:ext cx="421697" cy="369332"/>
          </a:xfrm>
          <a:prstGeom prst="rect">
            <a:avLst/>
          </a:prstGeom>
          <a:solidFill>
            <a:schemeClr val="bg1">
              <a:lumMod val="50000"/>
            </a:schemeClr>
          </a:solidFill>
        </p:spPr>
        <p:txBody>
          <a:bodyPr wrap="none" rtlCol="0">
            <a:spAutoFit/>
          </a:bodyPr>
          <a:lstStyle/>
          <a:p>
            <a:r>
              <a:rPr lang="en-US" dirty="0" smtClean="0"/>
              <a:t>SV</a:t>
            </a:r>
            <a:endParaRPr lang="en-US" dirty="0"/>
          </a:p>
        </p:txBody>
      </p:sp>
      <p:sp>
        <p:nvSpPr>
          <p:cNvPr id="39" name="TextBox 38"/>
          <p:cNvSpPr txBox="1"/>
          <p:nvPr/>
        </p:nvSpPr>
        <p:spPr>
          <a:xfrm>
            <a:off x="3175930" y="2662052"/>
            <a:ext cx="655010" cy="369332"/>
          </a:xfrm>
          <a:prstGeom prst="rect">
            <a:avLst/>
          </a:prstGeom>
          <a:solidFill>
            <a:srgbClr val="7F7F7F"/>
          </a:solidFill>
        </p:spPr>
        <p:txBody>
          <a:bodyPr wrap="none" rtlCol="0">
            <a:spAutoFit/>
          </a:bodyPr>
          <a:lstStyle/>
          <a:p>
            <a:r>
              <a:rPr lang="en-US" dirty="0" smtClean="0"/>
              <a:t>state</a:t>
            </a:r>
            <a:endParaRPr lang="en-US" dirty="0"/>
          </a:p>
        </p:txBody>
      </p:sp>
      <p:sp>
        <p:nvSpPr>
          <p:cNvPr id="40" name="TextBox 39"/>
          <p:cNvSpPr txBox="1"/>
          <p:nvPr/>
        </p:nvSpPr>
        <p:spPr>
          <a:xfrm>
            <a:off x="2617559" y="1821222"/>
            <a:ext cx="421697" cy="369332"/>
          </a:xfrm>
          <a:prstGeom prst="rect">
            <a:avLst/>
          </a:prstGeom>
          <a:solidFill>
            <a:schemeClr val="bg1">
              <a:lumMod val="50000"/>
            </a:schemeClr>
          </a:solidFill>
        </p:spPr>
        <p:txBody>
          <a:bodyPr wrap="none" rtlCol="0">
            <a:spAutoFit/>
          </a:bodyPr>
          <a:lstStyle/>
          <a:p>
            <a:r>
              <a:rPr lang="en-US" dirty="0" smtClean="0"/>
              <a:t>SV</a:t>
            </a:r>
            <a:endParaRPr lang="en-US" dirty="0"/>
          </a:p>
        </p:txBody>
      </p:sp>
      <p:sp>
        <p:nvSpPr>
          <p:cNvPr id="41" name="TextBox 40"/>
          <p:cNvSpPr txBox="1"/>
          <p:nvPr/>
        </p:nvSpPr>
        <p:spPr>
          <a:xfrm>
            <a:off x="3147967" y="1817396"/>
            <a:ext cx="655010" cy="369332"/>
          </a:xfrm>
          <a:prstGeom prst="rect">
            <a:avLst/>
          </a:prstGeom>
          <a:solidFill>
            <a:srgbClr val="7F7F7F"/>
          </a:solidFill>
        </p:spPr>
        <p:txBody>
          <a:bodyPr wrap="none" rtlCol="0">
            <a:spAutoFit/>
          </a:bodyPr>
          <a:lstStyle/>
          <a:p>
            <a:r>
              <a:rPr lang="en-US" dirty="0" smtClean="0"/>
              <a:t>state</a:t>
            </a:r>
            <a:endParaRPr lang="en-US" dirty="0"/>
          </a:p>
        </p:txBody>
      </p:sp>
      <p:cxnSp>
        <p:nvCxnSpPr>
          <p:cNvPr id="42" name="Straight Connector 41"/>
          <p:cNvCxnSpPr>
            <a:stCxn id="36" idx="2"/>
          </p:cNvCxnSpPr>
          <p:nvPr/>
        </p:nvCxnSpPr>
        <p:spPr>
          <a:xfrm>
            <a:off x="3228320" y="3134208"/>
            <a:ext cx="0" cy="649738"/>
          </a:xfrm>
          <a:prstGeom prst="line">
            <a:avLst/>
          </a:prstGeom>
          <a:ln>
            <a:solidFill>
              <a:srgbClr val="000000"/>
            </a:solidFill>
          </a:ln>
          <a:effectLst/>
        </p:spPr>
        <p:style>
          <a:lnRef idx="2">
            <a:schemeClr val="accent1"/>
          </a:lnRef>
          <a:fillRef idx="0">
            <a:schemeClr val="accent1"/>
          </a:fillRef>
          <a:effectRef idx="1">
            <a:schemeClr val="accent1"/>
          </a:effectRef>
          <a:fontRef idx="minor">
            <a:schemeClr val="tx1"/>
          </a:fontRef>
        </p:style>
      </p:cxnSp>
      <p:sp>
        <p:nvSpPr>
          <p:cNvPr id="43" name="Rectangle 42"/>
          <p:cNvSpPr/>
          <p:nvPr/>
        </p:nvSpPr>
        <p:spPr>
          <a:xfrm>
            <a:off x="5415366" y="4931876"/>
            <a:ext cx="1414282" cy="1440696"/>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4" name="TextBox 43"/>
          <p:cNvSpPr txBox="1"/>
          <p:nvPr/>
        </p:nvSpPr>
        <p:spPr>
          <a:xfrm>
            <a:off x="5759174" y="6372036"/>
            <a:ext cx="691528" cy="369332"/>
          </a:xfrm>
          <a:prstGeom prst="rect">
            <a:avLst/>
          </a:prstGeom>
          <a:noFill/>
        </p:spPr>
        <p:txBody>
          <a:bodyPr wrap="none" rtlCol="0">
            <a:spAutoFit/>
          </a:bodyPr>
          <a:lstStyle/>
          <a:p>
            <a:r>
              <a:rPr lang="en-US" dirty="0" smtClean="0"/>
              <a:t>Node</a:t>
            </a:r>
            <a:endParaRPr lang="en-US" dirty="0"/>
          </a:p>
        </p:txBody>
      </p:sp>
      <p:sp>
        <p:nvSpPr>
          <p:cNvPr id="45" name="TextBox 44"/>
          <p:cNvSpPr txBox="1"/>
          <p:nvPr/>
        </p:nvSpPr>
        <p:spPr>
          <a:xfrm>
            <a:off x="5520944" y="5905828"/>
            <a:ext cx="421697" cy="369332"/>
          </a:xfrm>
          <a:prstGeom prst="rect">
            <a:avLst/>
          </a:prstGeom>
          <a:solidFill>
            <a:schemeClr val="bg1">
              <a:lumMod val="50000"/>
            </a:schemeClr>
          </a:solidFill>
        </p:spPr>
        <p:txBody>
          <a:bodyPr wrap="none" rtlCol="0">
            <a:spAutoFit/>
          </a:bodyPr>
          <a:lstStyle/>
          <a:p>
            <a:r>
              <a:rPr lang="en-US" dirty="0" smtClean="0"/>
              <a:t>SV</a:t>
            </a:r>
            <a:endParaRPr lang="en-US" dirty="0"/>
          </a:p>
        </p:txBody>
      </p:sp>
      <p:sp>
        <p:nvSpPr>
          <p:cNvPr id="46" name="TextBox 45"/>
          <p:cNvSpPr txBox="1"/>
          <p:nvPr/>
        </p:nvSpPr>
        <p:spPr>
          <a:xfrm>
            <a:off x="6079315" y="5895148"/>
            <a:ext cx="655010" cy="369332"/>
          </a:xfrm>
          <a:prstGeom prst="rect">
            <a:avLst/>
          </a:prstGeom>
          <a:solidFill>
            <a:srgbClr val="7F7F7F"/>
          </a:solidFill>
        </p:spPr>
        <p:txBody>
          <a:bodyPr wrap="none" rtlCol="0">
            <a:spAutoFit/>
          </a:bodyPr>
          <a:lstStyle/>
          <a:p>
            <a:r>
              <a:rPr lang="en-US" dirty="0" smtClean="0"/>
              <a:t>state</a:t>
            </a:r>
            <a:endParaRPr lang="en-US" dirty="0"/>
          </a:p>
        </p:txBody>
      </p:sp>
      <p:sp>
        <p:nvSpPr>
          <p:cNvPr id="47" name="TextBox 46"/>
          <p:cNvSpPr txBox="1"/>
          <p:nvPr/>
        </p:nvSpPr>
        <p:spPr>
          <a:xfrm>
            <a:off x="5520944" y="5059586"/>
            <a:ext cx="421697" cy="369332"/>
          </a:xfrm>
          <a:prstGeom prst="rect">
            <a:avLst/>
          </a:prstGeom>
          <a:solidFill>
            <a:schemeClr val="bg1">
              <a:lumMod val="50000"/>
            </a:schemeClr>
          </a:solidFill>
        </p:spPr>
        <p:txBody>
          <a:bodyPr wrap="none" rtlCol="0">
            <a:spAutoFit/>
          </a:bodyPr>
          <a:lstStyle/>
          <a:p>
            <a:r>
              <a:rPr lang="en-US" dirty="0" smtClean="0"/>
              <a:t>SV</a:t>
            </a:r>
            <a:endParaRPr lang="en-US" dirty="0"/>
          </a:p>
        </p:txBody>
      </p:sp>
      <p:sp>
        <p:nvSpPr>
          <p:cNvPr id="48" name="TextBox 47"/>
          <p:cNvSpPr txBox="1"/>
          <p:nvPr/>
        </p:nvSpPr>
        <p:spPr>
          <a:xfrm>
            <a:off x="6079315" y="5059586"/>
            <a:ext cx="655010" cy="369332"/>
          </a:xfrm>
          <a:prstGeom prst="rect">
            <a:avLst/>
          </a:prstGeom>
          <a:solidFill>
            <a:srgbClr val="7F7F7F"/>
          </a:solidFill>
        </p:spPr>
        <p:txBody>
          <a:bodyPr wrap="none" rtlCol="0">
            <a:spAutoFit/>
          </a:bodyPr>
          <a:lstStyle/>
          <a:p>
            <a:r>
              <a:rPr lang="en-US" dirty="0" smtClean="0"/>
              <a:t>state</a:t>
            </a:r>
            <a:endParaRPr lang="en-US" dirty="0"/>
          </a:p>
        </p:txBody>
      </p:sp>
      <p:cxnSp>
        <p:nvCxnSpPr>
          <p:cNvPr id="49" name="Straight Connector 48"/>
          <p:cNvCxnSpPr/>
          <p:nvPr/>
        </p:nvCxnSpPr>
        <p:spPr>
          <a:xfrm>
            <a:off x="6032930" y="4288120"/>
            <a:ext cx="0" cy="649738"/>
          </a:xfrm>
          <a:prstGeom prst="line">
            <a:avLst/>
          </a:prstGeom>
          <a:ln>
            <a:solidFill>
              <a:srgbClr val="000000"/>
            </a:solidFill>
          </a:ln>
          <a:effectLst/>
        </p:spPr>
        <p:style>
          <a:lnRef idx="2">
            <a:schemeClr val="accent1"/>
          </a:lnRef>
          <a:fillRef idx="0">
            <a:schemeClr val="accent1"/>
          </a:fillRef>
          <a:effectRef idx="1">
            <a:schemeClr val="accent1"/>
          </a:effectRef>
          <a:fontRef idx="minor">
            <a:schemeClr val="tx1"/>
          </a:fontRef>
        </p:style>
      </p:cxnSp>
      <p:sp>
        <p:nvSpPr>
          <p:cNvPr id="50" name="Rectangle 49"/>
          <p:cNvSpPr/>
          <p:nvPr/>
        </p:nvSpPr>
        <p:spPr>
          <a:xfrm>
            <a:off x="6980014" y="5435932"/>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1" name="Rectangle 50"/>
          <p:cNvSpPr/>
          <p:nvPr/>
        </p:nvSpPr>
        <p:spPr>
          <a:xfrm>
            <a:off x="7200148" y="5435932"/>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2" name="Rectangle 51"/>
          <p:cNvSpPr/>
          <p:nvPr/>
        </p:nvSpPr>
        <p:spPr>
          <a:xfrm>
            <a:off x="7418877" y="5437514"/>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3" name="Rectangle 52"/>
          <p:cNvSpPr/>
          <p:nvPr/>
        </p:nvSpPr>
        <p:spPr>
          <a:xfrm>
            <a:off x="7634901" y="5437514"/>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4" name="Rectangle 53"/>
          <p:cNvSpPr/>
          <p:nvPr/>
        </p:nvSpPr>
        <p:spPr>
          <a:xfrm>
            <a:off x="7850925" y="5437514"/>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5" name="Rectangle 54"/>
          <p:cNvSpPr/>
          <p:nvPr/>
        </p:nvSpPr>
        <p:spPr>
          <a:xfrm>
            <a:off x="8388424" y="5435932"/>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6" name="Rectangle 55"/>
          <p:cNvSpPr/>
          <p:nvPr/>
        </p:nvSpPr>
        <p:spPr>
          <a:xfrm>
            <a:off x="8604448" y="5437514"/>
            <a:ext cx="216024" cy="192822"/>
          </a:xfrm>
          <a:prstGeom prst="rect">
            <a:avLst/>
          </a:prstGeom>
          <a:solidFill>
            <a:srgbClr val="BFBFBF"/>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7" name="Rectangle 56"/>
          <p:cNvSpPr/>
          <p:nvPr/>
        </p:nvSpPr>
        <p:spPr>
          <a:xfrm>
            <a:off x="8820472" y="5437514"/>
            <a:ext cx="216024" cy="192822"/>
          </a:xfrm>
          <a:prstGeom prst="rect">
            <a:avLst/>
          </a:prstGeom>
          <a:solidFill>
            <a:srgbClr val="00009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8" name="Rectangle 57"/>
          <p:cNvSpPr/>
          <p:nvPr/>
        </p:nvSpPr>
        <p:spPr>
          <a:xfrm>
            <a:off x="6980014" y="5909037"/>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9" name="Rectangle 58"/>
          <p:cNvSpPr/>
          <p:nvPr/>
        </p:nvSpPr>
        <p:spPr>
          <a:xfrm>
            <a:off x="7200148" y="5909037"/>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0" name="Rectangle 59"/>
          <p:cNvSpPr/>
          <p:nvPr/>
        </p:nvSpPr>
        <p:spPr>
          <a:xfrm>
            <a:off x="7418877" y="5910619"/>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1" name="Rectangle 60"/>
          <p:cNvSpPr/>
          <p:nvPr/>
        </p:nvSpPr>
        <p:spPr>
          <a:xfrm>
            <a:off x="7634901" y="5910619"/>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2" name="Rectangle 61"/>
          <p:cNvSpPr/>
          <p:nvPr/>
        </p:nvSpPr>
        <p:spPr>
          <a:xfrm>
            <a:off x="7850925" y="5910619"/>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3" name="Rectangle 62"/>
          <p:cNvSpPr/>
          <p:nvPr/>
        </p:nvSpPr>
        <p:spPr>
          <a:xfrm>
            <a:off x="8388424" y="5909037"/>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4" name="Rectangle 63"/>
          <p:cNvSpPr/>
          <p:nvPr/>
        </p:nvSpPr>
        <p:spPr>
          <a:xfrm>
            <a:off x="8604448" y="5910619"/>
            <a:ext cx="216024" cy="192822"/>
          </a:xfrm>
          <a:prstGeom prst="rect">
            <a:avLst/>
          </a:prstGeom>
          <a:solidFill>
            <a:srgbClr val="BFBFBF"/>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5" name="Rectangle 64"/>
          <p:cNvSpPr/>
          <p:nvPr/>
        </p:nvSpPr>
        <p:spPr>
          <a:xfrm>
            <a:off x="8820472" y="5910619"/>
            <a:ext cx="216024" cy="192822"/>
          </a:xfrm>
          <a:prstGeom prst="rect">
            <a:avLst/>
          </a:prstGeom>
          <a:solidFill>
            <a:srgbClr val="00009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6" name="Rectangle 65"/>
          <p:cNvSpPr/>
          <p:nvPr/>
        </p:nvSpPr>
        <p:spPr>
          <a:xfrm>
            <a:off x="2316687" y="4931876"/>
            <a:ext cx="1391217" cy="1440696"/>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7" name="TextBox 66"/>
          <p:cNvSpPr txBox="1"/>
          <p:nvPr/>
        </p:nvSpPr>
        <p:spPr>
          <a:xfrm>
            <a:off x="2590822" y="6372036"/>
            <a:ext cx="840332" cy="369332"/>
          </a:xfrm>
          <a:prstGeom prst="rect">
            <a:avLst/>
          </a:prstGeom>
          <a:noFill/>
        </p:spPr>
        <p:txBody>
          <a:bodyPr wrap="none" rtlCol="0">
            <a:spAutoFit/>
          </a:bodyPr>
          <a:lstStyle/>
          <a:p>
            <a:r>
              <a:rPr lang="en-US" dirty="0" smtClean="0"/>
              <a:t>Node </a:t>
            </a:r>
            <a:r>
              <a:rPr lang="en-US" b="1" i="1" dirty="0" err="1" smtClean="0">
                <a:solidFill>
                  <a:srgbClr val="0000FF"/>
                </a:solidFill>
              </a:rPr>
              <a:t>i</a:t>
            </a:r>
            <a:endParaRPr lang="en-US" b="1" i="1" dirty="0">
              <a:solidFill>
                <a:srgbClr val="0000FF"/>
              </a:solidFill>
            </a:endParaRPr>
          </a:p>
        </p:txBody>
      </p:sp>
      <p:sp>
        <p:nvSpPr>
          <p:cNvPr id="68" name="TextBox 67"/>
          <p:cNvSpPr txBox="1"/>
          <p:nvPr/>
        </p:nvSpPr>
        <p:spPr>
          <a:xfrm>
            <a:off x="2424600" y="5905828"/>
            <a:ext cx="421697" cy="369332"/>
          </a:xfrm>
          <a:prstGeom prst="rect">
            <a:avLst/>
          </a:prstGeom>
          <a:solidFill>
            <a:schemeClr val="bg1">
              <a:lumMod val="50000"/>
            </a:schemeClr>
          </a:solidFill>
        </p:spPr>
        <p:txBody>
          <a:bodyPr wrap="none" rtlCol="0">
            <a:spAutoFit/>
          </a:bodyPr>
          <a:lstStyle/>
          <a:p>
            <a:r>
              <a:rPr lang="en-US" dirty="0" smtClean="0"/>
              <a:t>SV</a:t>
            </a:r>
            <a:endParaRPr lang="en-US" dirty="0"/>
          </a:p>
        </p:txBody>
      </p:sp>
      <p:sp>
        <p:nvSpPr>
          <p:cNvPr id="69" name="TextBox 68"/>
          <p:cNvSpPr txBox="1"/>
          <p:nvPr/>
        </p:nvSpPr>
        <p:spPr>
          <a:xfrm>
            <a:off x="2954845" y="5909116"/>
            <a:ext cx="655010" cy="369332"/>
          </a:xfrm>
          <a:prstGeom prst="rect">
            <a:avLst/>
          </a:prstGeom>
          <a:solidFill>
            <a:srgbClr val="7F7F7F"/>
          </a:solidFill>
        </p:spPr>
        <p:txBody>
          <a:bodyPr wrap="none" rtlCol="0">
            <a:spAutoFit/>
          </a:bodyPr>
          <a:lstStyle/>
          <a:p>
            <a:r>
              <a:rPr lang="en-US" dirty="0" smtClean="0"/>
              <a:t>state</a:t>
            </a:r>
            <a:endParaRPr lang="en-US" dirty="0"/>
          </a:p>
        </p:txBody>
      </p:sp>
      <p:sp>
        <p:nvSpPr>
          <p:cNvPr id="70" name="TextBox 69"/>
          <p:cNvSpPr txBox="1"/>
          <p:nvPr/>
        </p:nvSpPr>
        <p:spPr>
          <a:xfrm>
            <a:off x="2424600" y="5059586"/>
            <a:ext cx="421697" cy="369332"/>
          </a:xfrm>
          <a:prstGeom prst="rect">
            <a:avLst/>
          </a:prstGeom>
          <a:solidFill>
            <a:schemeClr val="bg1">
              <a:lumMod val="50000"/>
            </a:schemeClr>
          </a:solidFill>
        </p:spPr>
        <p:txBody>
          <a:bodyPr wrap="none" rtlCol="0">
            <a:spAutoFit/>
          </a:bodyPr>
          <a:lstStyle/>
          <a:p>
            <a:r>
              <a:rPr lang="en-US" dirty="0" smtClean="0"/>
              <a:t>SV</a:t>
            </a:r>
            <a:endParaRPr lang="en-US" dirty="0"/>
          </a:p>
        </p:txBody>
      </p:sp>
      <p:sp>
        <p:nvSpPr>
          <p:cNvPr id="71" name="TextBox 70"/>
          <p:cNvSpPr txBox="1"/>
          <p:nvPr/>
        </p:nvSpPr>
        <p:spPr>
          <a:xfrm>
            <a:off x="2954845" y="5057587"/>
            <a:ext cx="655010" cy="369332"/>
          </a:xfrm>
          <a:prstGeom prst="rect">
            <a:avLst/>
          </a:prstGeom>
          <a:solidFill>
            <a:srgbClr val="7F7F7F"/>
          </a:solidFill>
        </p:spPr>
        <p:txBody>
          <a:bodyPr wrap="none" rtlCol="0">
            <a:spAutoFit/>
          </a:bodyPr>
          <a:lstStyle/>
          <a:p>
            <a:r>
              <a:rPr lang="en-US" dirty="0" smtClean="0"/>
              <a:t>state</a:t>
            </a:r>
            <a:endParaRPr lang="en-US" dirty="0"/>
          </a:p>
        </p:txBody>
      </p:sp>
      <p:cxnSp>
        <p:nvCxnSpPr>
          <p:cNvPr id="72" name="Straight Connector 71"/>
          <p:cNvCxnSpPr/>
          <p:nvPr/>
        </p:nvCxnSpPr>
        <p:spPr>
          <a:xfrm>
            <a:off x="2936586" y="4288120"/>
            <a:ext cx="0" cy="649738"/>
          </a:xfrm>
          <a:prstGeom prst="line">
            <a:avLst/>
          </a:prstGeom>
          <a:ln>
            <a:solidFill>
              <a:srgbClr val="000000"/>
            </a:solidFill>
          </a:ln>
          <a:effectLst/>
        </p:spPr>
        <p:style>
          <a:lnRef idx="2">
            <a:schemeClr val="accent1"/>
          </a:lnRef>
          <a:fillRef idx="0">
            <a:schemeClr val="accent1"/>
          </a:fillRef>
          <a:effectRef idx="1">
            <a:schemeClr val="accent1"/>
          </a:effectRef>
          <a:fontRef idx="minor">
            <a:schemeClr val="tx1"/>
          </a:fontRef>
        </p:style>
      </p:cxnSp>
      <p:sp>
        <p:nvSpPr>
          <p:cNvPr id="73" name="Rectangle 72"/>
          <p:cNvSpPr/>
          <p:nvPr/>
        </p:nvSpPr>
        <p:spPr>
          <a:xfrm>
            <a:off x="139696" y="5435932"/>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4" name="Rectangle 73"/>
          <p:cNvSpPr/>
          <p:nvPr/>
        </p:nvSpPr>
        <p:spPr>
          <a:xfrm>
            <a:off x="359830" y="5435932"/>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5" name="Rectangle 74"/>
          <p:cNvSpPr/>
          <p:nvPr/>
        </p:nvSpPr>
        <p:spPr>
          <a:xfrm>
            <a:off x="578559" y="5437514"/>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6" name="Rectangle 75"/>
          <p:cNvSpPr/>
          <p:nvPr/>
        </p:nvSpPr>
        <p:spPr>
          <a:xfrm>
            <a:off x="794583" y="5437514"/>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7" name="Rectangle 76"/>
          <p:cNvSpPr/>
          <p:nvPr/>
        </p:nvSpPr>
        <p:spPr>
          <a:xfrm>
            <a:off x="1010607" y="5437514"/>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8" name="Rectangle 77"/>
          <p:cNvSpPr/>
          <p:nvPr/>
        </p:nvSpPr>
        <p:spPr>
          <a:xfrm>
            <a:off x="1548106" y="5435932"/>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9" name="Rectangle 78"/>
          <p:cNvSpPr/>
          <p:nvPr/>
        </p:nvSpPr>
        <p:spPr>
          <a:xfrm>
            <a:off x="1764130" y="5437514"/>
            <a:ext cx="216024" cy="192822"/>
          </a:xfrm>
          <a:prstGeom prst="rect">
            <a:avLst/>
          </a:prstGeom>
          <a:solidFill>
            <a:srgbClr val="BFBFBF"/>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0" name="Rectangle 79"/>
          <p:cNvSpPr/>
          <p:nvPr/>
        </p:nvSpPr>
        <p:spPr>
          <a:xfrm>
            <a:off x="1980154" y="5442481"/>
            <a:ext cx="216024" cy="192822"/>
          </a:xfrm>
          <a:prstGeom prst="rect">
            <a:avLst/>
          </a:prstGeom>
          <a:solidFill>
            <a:srgbClr val="00009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1" name="Rectangle 80"/>
          <p:cNvSpPr/>
          <p:nvPr/>
        </p:nvSpPr>
        <p:spPr>
          <a:xfrm>
            <a:off x="139696" y="5909037"/>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2" name="Rectangle 81"/>
          <p:cNvSpPr/>
          <p:nvPr/>
        </p:nvSpPr>
        <p:spPr>
          <a:xfrm>
            <a:off x="359830" y="5909037"/>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3" name="Rectangle 82"/>
          <p:cNvSpPr/>
          <p:nvPr/>
        </p:nvSpPr>
        <p:spPr>
          <a:xfrm>
            <a:off x="578559" y="5910619"/>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4" name="Rectangle 83"/>
          <p:cNvSpPr/>
          <p:nvPr/>
        </p:nvSpPr>
        <p:spPr>
          <a:xfrm>
            <a:off x="794583" y="5910619"/>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5" name="Rectangle 84"/>
          <p:cNvSpPr/>
          <p:nvPr/>
        </p:nvSpPr>
        <p:spPr>
          <a:xfrm>
            <a:off x="1010607" y="5910619"/>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6" name="Rectangle 85"/>
          <p:cNvSpPr/>
          <p:nvPr/>
        </p:nvSpPr>
        <p:spPr>
          <a:xfrm>
            <a:off x="1548106" y="5909037"/>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7" name="Rectangle 86"/>
          <p:cNvSpPr/>
          <p:nvPr/>
        </p:nvSpPr>
        <p:spPr>
          <a:xfrm>
            <a:off x="1764130" y="5910619"/>
            <a:ext cx="216024" cy="192822"/>
          </a:xfrm>
          <a:prstGeom prst="rect">
            <a:avLst/>
          </a:prstGeom>
          <a:solidFill>
            <a:srgbClr val="BFBFBF"/>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8" name="Rectangle 87"/>
          <p:cNvSpPr/>
          <p:nvPr/>
        </p:nvSpPr>
        <p:spPr>
          <a:xfrm>
            <a:off x="1980154" y="5915586"/>
            <a:ext cx="216024" cy="192822"/>
          </a:xfrm>
          <a:prstGeom prst="rect">
            <a:avLst/>
          </a:prstGeom>
          <a:solidFill>
            <a:srgbClr val="00009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9" name="Rectangle 88"/>
          <p:cNvSpPr/>
          <p:nvPr/>
        </p:nvSpPr>
        <p:spPr>
          <a:xfrm>
            <a:off x="355720" y="2078561"/>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0" name="Rectangle 89"/>
          <p:cNvSpPr/>
          <p:nvPr/>
        </p:nvSpPr>
        <p:spPr>
          <a:xfrm>
            <a:off x="575854" y="2078561"/>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1" name="Rectangle 90"/>
          <p:cNvSpPr/>
          <p:nvPr/>
        </p:nvSpPr>
        <p:spPr>
          <a:xfrm>
            <a:off x="794583" y="2080143"/>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2" name="Rectangle 91"/>
          <p:cNvSpPr/>
          <p:nvPr/>
        </p:nvSpPr>
        <p:spPr>
          <a:xfrm>
            <a:off x="1010607" y="2080143"/>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3" name="Rectangle 92"/>
          <p:cNvSpPr/>
          <p:nvPr/>
        </p:nvSpPr>
        <p:spPr>
          <a:xfrm>
            <a:off x="1226631" y="2080143"/>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4" name="Rectangle 93"/>
          <p:cNvSpPr/>
          <p:nvPr/>
        </p:nvSpPr>
        <p:spPr>
          <a:xfrm>
            <a:off x="1764130" y="2078561"/>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5" name="Rectangle 94"/>
          <p:cNvSpPr/>
          <p:nvPr/>
        </p:nvSpPr>
        <p:spPr>
          <a:xfrm>
            <a:off x="1980154" y="2080143"/>
            <a:ext cx="216024" cy="192822"/>
          </a:xfrm>
          <a:prstGeom prst="rect">
            <a:avLst/>
          </a:prstGeom>
          <a:solidFill>
            <a:srgbClr val="BFBFBF"/>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6" name="Rectangle 95"/>
          <p:cNvSpPr/>
          <p:nvPr/>
        </p:nvSpPr>
        <p:spPr>
          <a:xfrm>
            <a:off x="2196178" y="2080143"/>
            <a:ext cx="216024" cy="192822"/>
          </a:xfrm>
          <a:prstGeom prst="rect">
            <a:avLst/>
          </a:prstGeom>
          <a:solidFill>
            <a:srgbClr val="00009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7" name="Rectangle 96"/>
          <p:cNvSpPr/>
          <p:nvPr/>
        </p:nvSpPr>
        <p:spPr>
          <a:xfrm>
            <a:off x="355720" y="2551666"/>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8" name="Rectangle 97"/>
          <p:cNvSpPr/>
          <p:nvPr/>
        </p:nvSpPr>
        <p:spPr>
          <a:xfrm>
            <a:off x="575854" y="2551666"/>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9" name="Rectangle 98"/>
          <p:cNvSpPr/>
          <p:nvPr/>
        </p:nvSpPr>
        <p:spPr>
          <a:xfrm>
            <a:off x="794583" y="2553248"/>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0" name="Rectangle 99"/>
          <p:cNvSpPr/>
          <p:nvPr/>
        </p:nvSpPr>
        <p:spPr>
          <a:xfrm>
            <a:off x="1010607" y="2553248"/>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1" name="Rectangle 100"/>
          <p:cNvSpPr/>
          <p:nvPr/>
        </p:nvSpPr>
        <p:spPr>
          <a:xfrm>
            <a:off x="1226631" y="2553248"/>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2" name="Rectangle 101"/>
          <p:cNvSpPr/>
          <p:nvPr/>
        </p:nvSpPr>
        <p:spPr>
          <a:xfrm>
            <a:off x="1764130" y="2551666"/>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3" name="Rectangle 102"/>
          <p:cNvSpPr/>
          <p:nvPr/>
        </p:nvSpPr>
        <p:spPr>
          <a:xfrm>
            <a:off x="1980154" y="2553248"/>
            <a:ext cx="216024" cy="192822"/>
          </a:xfrm>
          <a:prstGeom prst="rect">
            <a:avLst/>
          </a:prstGeom>
          <a:solidFill>
            <a:srgbClr val="BFBFBF"/>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4" name="Rectangle 103"/>
          <p:cNvSpPr/>
          <p:nvPr/>
        </p:nvSpPr>
        <p:spPr>
          <a:xfrm>
            <a:off x="2196178" y="2553248"/>
            <a:ext cx="216024" cy="192822"/>
          </a:xfrm>
          <a:prstGeom prst="rect">
            <a:avLst/>
          </a:prstGeom>
          <a:solidFill>
            <a:srgbClr val="00009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5" name="TextBox 104"/>
          <p:cNvSpPr txBox="1"/>
          <p:nvPr/>
        </p:nvSpPr>
        <p:spPr>
          <a:xfrm>
            <a:off x="164013" y="92501"/>
            <a:ext cx="2690898" cy="461665"/>
          </a:xfrm>
          <a:prstGeom prst="rect">
            <a:avLst/>
          </a:prstGeom>
          <a:noFill/>
        </p:spPr>
        <p:txBody>
          <a:bodyPr wrap="none" rtlCol="0">
            <a:spAutoFit/>
          </a:bodyPr>
          <a:lstStyle/>
          <a:p>
            <a:r>
              <a:rPr lang="en-US" sz="2400" dirty="0" smtClean="0"/>
              <a:t>Read Miss at node </a:t>
            </a:r>
            <a:r>
              <a:rPr lang="en-US" sz="2400" b="1" i="1" dirty="0" err="1" smtClean="0">
                <a:solidFill>
                  <a:srgbClr val="0000FF"/>
                </a:solidFill>
              </a:rPr>
              <a:t>i</a:t>
            </a:r>
            <a:endParaRPr lang="en-US" sz="2400" b="1" i="1" dirty="0">
              <a:solidFill>
                <a:srgbClr val="0000FF"/>
              </a:solidFill>
            </a:endParaRPr>
          </a:p>
        </p:txBody>
      </p:sp>
      <p:sp>
        <p:nvSpPr>
          <p:cNvPr id="106" name="TextBox 105"/>
          <p:cNvSpPr txBox="1"/>
          <p:nvPr/>
        </p:nvSpPr>
        <p:spPr>
          <a:xfrm>
            <a:off x="179512" y="515303"/>
            <a:ext cx="4693863" cy="461665"/>
          </a:xfrm>
          <a:prstGeom prst="rect">
            <a:avLst/>
          </a:prstGeom>
          <a:noFill/>
        </p:spPr>
        <p:txBody>
          <a:bodyPr wrap="none" rtlCol="0">
            <a:spAutoFit/>
          </a:bodyPr>
          <a:lstStyle/>
          <a:p>
            <a:r>
              <a:rPr lang="en-US" sz="2400" b="1" dirty="0" smtClean="0"/>
              <a:t>Case 1</a:t>
            </a:r>
            <a:r>
              <a:rPr lang="en-US" sz="2400" dirty="0" smtClean="0"/>
              <a:t>: SV is in node </a:t>
            </a:r>
            <a:r>
              <a:rPr lang="en-US" sz="2400" b="1" i="1" dirty="0" smtClean="0">
                <a:solidFill>
                  <a:srgbClr val="0000FF"/>
                </a:solidFill>
              </a:rPr>
              <a:t>j</a:t>
            </a:r>
            <a:r>
              <a:rPr lang="en-US" sz="2400" dirty="0" smtClean="0"/>
              <a:t> in clean state.</a:t>
            </a:r>
          </a:p>
        </p:txBody>
      </p:sp>
      <p:sp>
        <p:nvSpPr>
          <p:cNvPr id="107" name="TextBox 106"/>
          <p:cNvSpPr txBox="1"/>
          <p:nvPr/>
        </p:nvSpPr>
        <p:spPr>
          <a:xfrm>
            <a:off x="1309280" y="4497482"/>
            <a:ext cx="1468972" cy="461665"/>
          </a:xfrm>
          <a:prstGeom prst="rect">
            <a:avLst/>
          </a:prstGeom>
          <a:noFill/>
        </p:spPr>
        <p:txBody>
          <a:bodyPr wrap="none" rtlCol="0">
            <a:spAutoFit/>
          </a:bodyPr>
          <a:lstStyle/>
          <a:p>
            <a:r>
              <a:rPr lang="en-US" sz="2400" dirty="0" smtClean="0">
                <a:solidFill>
                  <a:srgbClr val="000090"/>
                </a:solidFill>
              </a:rPr>
              <a:t>Data Copy</a:t>
            </a:r>
            <a:endParaRPr lang="en-US" sz="2400" dirty="0">
              <a:solidFill>
                <a:srgbClr val="000090"/>
              </a:solidFill>
            </a:endParaRPr>
          </a:p>
        </p:txBody>
      </p:sp>
      <p:grpSp>
        <p:nvGrpSpPr>
          <p:cNvPr id="108" name="Group 146"/>
          <p:cNvGrpSpPr/>
          <p:nvPr/>
        </p:nvGrpSpPr>
        <p:grpSpPr>
          <a:xfrm>
            <a:off x="6080125" y="515303"/>
            <a:ext cx="2956371" cy="1401529"/>
            <a:chOff x="6080125" y="515303"/>
            <a:chExt cx="2956371" cy="1401529"/>
          </a:xfrm>
        </p:grpSpPr>
        <p:grpSp>
          <p:nvGrpSpPr>
            <p:cNvPr id="109" name="Group 105"/>
            <p:cNvGrpSpPr/>
            <p:nvPr/>
          </p:nvGrpSpPr>
          <p:grpSpPr>
            <a:xfrm>
              <a:off x="6080125" y="892870"/>
              <a:ext cx="2665126" cy="461665"/>
              <a:chOff x="999067" y="4114800"/>
              <a:chExt cx="2665126" cy="461665"/>
            </a:xfrm>
          </p:grpSpPr>
          <p:sp>
            <p:nvSpPr>
              <p:cNvPr id="113" name="TextBox 112"/>
              <p:cNvSpPr txBox="1"/>
              <p:nvPr/>
            </p:nvSpPr>
            <p:spPr>
              <a:xfrm>
                <a:off x="999067" y="4114800"/>
                <a:ext cx="340658" cy="461665"/>
              </a:xfrm>
              <a:prstGeom prst="rect">
                <a:avLst/>
              </a:prstGeom>
              <a:solidFill>
                <a:srgbClr val="CCFFCC"/>
              </a:solidFill>
              <a:ln>
                <a:solidFill>
                  <a:schemeClr val="tx1"/>
                </a:solidFill>
              </a:ln>
            </p:spPr>
            <p:txBody>
              <a:bodyPr wrap="none" rtlCol="0">
                <a:spAutoFit/>
              </a:bodyPr>
              <a:lstStyle/>
              <a:p>
                <a:r>
                  <a:rPr lang="en-US" sz="2400" dirty="0" smtClean="0"/>
                  <a:t>0</a:t>
                </a:r>
                <a:endParaRPr lang="en-US" sz="2400" dirty="0"/>
              </a:p>
            </p:txBody>
          </p:sp>
          <p:sp>
            <p:nvSpPr>
              <p:cNvPr id="114" name="TextBox 113"/>
              <p:cNvSpPr txBox="1"/>
              <p:nvPr/>
            </p:nvSpPr>
            <p:spPr>
              <a:xfrm>
                <a:off x="1339725" y="4114800"/>
                <a:ext cx="340658" cy="461665"/>
              </a:xfrm>
              <a:prstGeom prst="rect">
                <a:avLst/>
              </a:prstGeom>
              <a:solidFill>
                <a:srgbClr val="CCFFCC"/>
              </a:solidFill>
              <a:ln>
                <a:solidFill>
                  <a:schemeClr val="tx1"/>
                </a:solidFill>
              </a:ln>
            </p:spPr>
            <p:txBody>
              <a:bodyPr wrap="none" rtlCol="0">
                <a:spAutoFit/>
              </a:bodyPr>
              <a:lstStyle/>
              <a:p>
                <a:r>
                  <a:rPr lang="en-US" sz="2400" dirty="0" smtClean="0"/>
                  <a:t>0</a:t>
                </a:r>
                <a:endParaRPr lang="en-US" sz="2400" dirty="0"/>
              </a:p>
            </p:txBody>
          </p:sp>
          <p:sp>
            <p:nvSpPr>
              <p:cNvPr id="115" name="TextBox 114"/>
              <p:cNvSpPr txBox="1"/>
              <p:nvPr/>
            </p:nvSpPr>
            <p:spPr>
              <a:xfrm>
                <a:off x="1680383" y="4114800"/>
                <a:ext cx="340658" cy="461665"/>
              </a:xfrm>
              <a:prstGeom prst="rect">
                <a:avLst/>
              </a:prstGeom>
              <a:solidFill>
                <a:srgbClr val="CCFFCC"/>
              </a:solidFill>
              <a:ln>
                <a:solidFill>
                  <a:schemeClr val="tx1"/>
                </a:solidFill>
              </a:ln>
            </p:spPr>
            <p:txBody>
              <a:bodyPr wrap="none" rtlCol="0">
                <a:spAutoFit/>
              </a:bodyPr>
              <a:lstStyle/>
              <a:p>
                <a:r>
                  <a:rPr lang="en-US" sz="2400" dirty="0"/>
                  <a:t>1</a:t>
                </a:r>
              </a:p>
            </p:txBody>
          </p:sp>
          <p:sp>
            <p:nvSpPr>
              <p:cNvPr id="116" name="TextBox 115"/>
              <p:cNvSpPr txBox="1"/>
              <p:nvPr/>
            </p:nvSpPr>
            <p:spPr>
              <a:xfrm>
                <a:off x="2019046" y="4114800"/>
                <a:ext cx="340658" cy="461665"/>
              </a:xfrm>
              <a:prstGeom prst="rect">
                <a:avLst/>
              </a:prstGeom>
              <a:solidFill>
                <a:srgbClr val="CCFFCC"/>
              </a:solidFill>
              <a:ln>
                <a:solidFill>
                  <a:schemeClr val="tx1"/>
                </a:solidFill>
              </a:ln>
            </p:spPr>
            <p:txBody>
              <a:bodyPr wrap="none" rtlCol="0">
                <a:spAutoFit/>
              </a:bodyPr>
              <a:lstStyle/>
              <a:p>
                <a:r>
                  <a:rPr lang="en-US" sz="2400" dirty="0" smtClean="0"/>
                  <a:t>0</a:t>
                </a:r>
                <a:endParaRPr lang="en-US" sz="2400" dirty="0"/>
              </a:p>
            </p:txBody>
          </p:sp>
          <p:sp>
            <p:nvSpPr>
              <p:cNvPr id="117" name="TextBox 116"/>
              <p:cNvSpPr txBox="1"/>
              <p:nvPr/>
            </p:nvSpPr>
            <p:spPr>
              <a:xfrm>
                <a:off x="2677204" y="4114800"/>
                <a:ext cx="646331" cy="461665"/>
              </a:xfrm>
              <a:prstGeom prst="rect">
                <a:avLst/>
              </a:prstGeom>
              <a:solidFill>
                <a:srgbClr val="CCFFCC"/>
              </a:solidFill>
              <a:ln>
                <a:solidFill>
                  <a:schemeClr val="tx1"/>
                </a:solidFill>
              </a:ln>
            </p:spPr>
            <p:txBody>
              <a:bodyPr wrap="none" rtlCol="0">
                <a:spAutoFit/>
              </a:bodyPr>
              <a:lstStyle/>
              <a:p>
                <a:r>
                  <a:rPr lang="en-US" sz="2400" dirty="0" smtClean="0"/>
                  <a:t>⋅⋅⋅</a:t>
                </a:r>
                <a:endParaRPr lang="en-US" sz="2400" dirty="0"/>
              </a:p>
            </p:txBody>
          </p:sp>
          <p:sp>
            <p:nvSpPr>
              <p:cNvPr id="118" name="TextBox 117"/>
              <p:cNvSpPr txBox="1"/>
              <p:nvPr/>
            </p:nvSpPr>
            <p:spPr>
              <a:xfrm>
                <a:off x="3323535" y="4114800"/>
                <a:ext cx="340658" cy="461665"/>
              </a:xfrm>
              <a:prstGeom prst="rect">
                <a:avLst/>
              </a:prstGeom>
              <a:solidFill>
                <a:srgbClr val="CCFFCC"/>
              </a:solidFill>
              <a:ln>
                <a:solidFill>
                  <a:schemeClr val="tx1"/>
                </a:solidFill>
              </a:ln>
            </p:spPr>
            <p:txBody>
              <a:bodyPr wrap="none" rtlCol="0">
                <a:spAutoFit/>
              </a:bodyPr>
              <a:lstStyle/>
              <a:p>
                <a:r>
                  <a:rPr lang="en-US" sz="2400" dirty="0" smtClean="0"/>
                  <a:t>0</a:t>
                </a:r>
                <a:endParaRPr lang="en-US" sz="2400" dirty="0"/>
              </a:p>
            </p:txBody>
          </p:sp>
          <p:sp>
            <p:nvSpPr>
              <p:cNvPr id="119" name="TextBox 118"/>
              <p:cNvSpPr txBox="1"/>
              <p:nvPr/>
            </p:nvSpPr>
            <p:spPr>
              <a:xfrm>
                <a:off x="2349246" y="4114800"/>
                <a:ext cx="340658" cy="461665"/>
              </a:xfrm>
              <a:prstGeom prst="rect">
                <a:avLst/>
              </a:prstGeom>
              <a:solidFill>
                <a:srgbClr val="CCFFCC"/>
              </a:solidFill>
              <a:ln>
                <a:solidFill>
                  <a:schemeClr val="tx1"/>
                </a:solidFill>
              </a:ln>
            </p:spPr>
            <p:txBody>
              <a:bodyPr wrap="none" rtlCol="0">
                <a:spAutoFit/>
              </a:bodyPr>
              <a:lstStyle/>
              <a:p>
                <a:r>
                  <a:rPr lang="en-US" sz="2400" dirty="0" smtClean="0"/>
                  <a:t>0</a:t>
                </a:r>
                <a:endParaRPr lang="en-US" sz="2400" dirty="0"/>
              </a:p>
            </p:txBody>
          </p:sp>
        </p:grpSp>
        <p:cxnSp>
          <p:nvCxnSpPr>
            <p:cNvPr id="110" name="Straight Connector 109"/>
            <p:cNvCxnSpPr/>
            <p:nvPr/>
          </p:nvCxnSpPr>
          <p:spPr>
            <a:xfrm flipH="1" flipV="1">
              <a:off x="6080128" y="1354536"/>
              <a:ext cx="971896" cy="562295"/>
            </a:xfrm>
            <a:prstGeom prst="line">
              <a:avLst/>
            </a:prstGeom>
            <a:ln w="3175" cap="flat" cmpd="sng" algn="ctr">
              <a:solidFill>
                <a:srgbClr val="000000"/>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111" name="Straight Connector 110"/>
            <p:cNvCxnSpPr/>
            <p:nvPr/>
          </p:nvCxnSpPr>
          <p:spPr>
            <a:xfrm flipH="1" flipV="1">
              <a:off x="8745251" y="1354536"/>
              <a:ext cx="291245" cy="562296"/>
            </a:xfrm>
            <a:prstGeom prst="line">
              <a:avLst/>
            </a:prstGeom>
            <a:ln w="3175" cap="flat" cmpd="sng" algn="ctr">
              <a:solidFill>
                <a:srgbClr val="000000"/>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112" name="TextBox 111"/>
            <p:cNvSpPr txBox="1"/>
            <p:nvPr/>
          </p:nvSpPr>
          <p:spPr>
            <a:xfrm>
              <a:off x="7150344" y="515303"/>
              <a:ext cx="237640" cy="369332"/>
            </a:xfrm>
            <a:prstGeom prst="rect">
              <a:avLst/>
            </a:prstGeom>
            <a:noFill/>
          </p:spPr>
          <p:txBody>
            <a:bodyPr wrap="none" rtlCol="0">
              <a:spAutoFit/>
            </a:bodyPr>
            <a:lstStyle/>
            <a:p>
              <a:r>
                <a:rPr lang="en-US" dirty="0" err="1" smtClean="0"/>
                <a:t>i</a:t>
              </a:r>
              <a:endParaRPr lang="en-US" dirty="0"/>
            </a:p>
          </p:txBody>
        </p:sp>
      </p:grpSp>
      <p:sp>
        <p:nvSpPr>
          <p:cNvPr id="120" name="Freeform 119"/>
          <p:cNvSpPr/>
          <p:nvPr/>
        </p:nvSpPr>
        <p:spPr>
          <a:xfrm>
            <a:off x="2608782" y="2076979"/>
            <a:ext cx="2984170" cy="3599921"/>
          </a:xfrm>
          <a:custGeom>
            <a:avLst/>
            <a:gdLst>
              <a:gd name="connsiteX0" fmla="*/ 299518 w 4414318"/>
              <a:gd name="connsiteY0" fmla="*/ 3535380 h 3535380"/>
              <a:gd name="connsiteX1" fmla="*/ 324918 w 4414318"/>
              <a:gd name="connsiteY1" fmla="*/ 1947880 h 3535380"/>
              <a:gd name="connsiteX2" fmla="*/ 3614218 w 4414318"/>
              <a:gd name="connsiteY2" fmla="*/ 1922480 h 3535380"/>
              <a:gd name="connsiteX3" fmla="*/ 3677718 w 4414318"/>
              <a:gd name="connsiteY3" fmla="*/ 258780 h 3535380"/>
              <a:gd name="connsiteX4" fmla="*/ 4414318 w 4414318"/>
              <a:gd name="connsiteY4" fmla="*/ 30180 h 35353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14318" h="3535380">
                <a:moveTo>
                  <a:pt x="299518" y="3535380"/>
                </a:moveTo>
                <a:cubicBezTo>
                  <a:pt x="35993" y="2876038"/>
                  <a:pt x="-227532" y="2216697"/>
                  <a:pt x="324918" y="1947880"/>
                </a:cubicBezTo>
                <a:cubicBezTo>
                  <a:pt x="877368" y="1679063"/>
                  <a:pt x="3055418" y="2203997"/>
                  <a:pt x="3614218" y="1922480"/>
                </a:cubicBezTo>
                <a:cubicBezTo>
                  <a:pt x="4173018" y="1640963"/>
                  <a:pt x="3544368" y="574163"/>
                  <a:pt x="3677718" y="258780"/>
                </a:cubicBezTo>
                <a:cubicBezTo>
                  <a:pt x="3811068" y="-56603"/>
                  <a:pt x="4112693" y="-13212"/>
                  <a:pt x="4414318" y="30180"/>
                </a:cubicBezTo>
              </a:path>
            </a:pathLst>
          </a:custGeom>
          <a:ln>
            <a:solidFill>
              <a:srgbClr val="000090"/>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121" name="TextBox 120"/>
          <p:cNvSpPr txBox="1"/>
          <p:nvPr/>
        </p:nvSpPr>
        <p:spPr>
          <a:xfrm>
            <a:off x="6829648" y="515303"/>
            <a:ext cx="239894" cy="369332"/>
          </a:xfrm>
          <a:prstGeom prst="rect">
            <a:avLst/>
          </a:prstGeom>
          <a:noFill/>
        </p:spPr>
        <p:txBody>
          <a:bodyPr wrap="none" rtlCol="0">
            <a:spAutoFit/>
          </a:bodyPr>
          <a:lstStyle/>
          <a:p>
            <a:r>
              <a:rPr lang="en-US" dirty="0" err="1"/>
              <a:t>j</a:t>
            </a:r>
            <a:endParaRPr lang="en-US" dirty="0"/>
          </a:p>
        </p:txBody>
      </p:sp>
    </p:spTree>
    <p:extLst>
      <p:ext uri="{BB962C8B-B14F-4D97-AF65-F5344CB8AC3E}">
        <p14:creationId xmlns:p14="http://schemas.microsoft.com/office/powerpoint/2010/main" val="94907532"/>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120"/>
                                        </p:tgtEl>
                                        <p:attrNameLst>
                                          <p:attrName>style.visibility</p:attrName>
                                        </p:attrNameLst>
                                      </p:cBhvr>
                                      <p:to>
                                        <p:strVal val="visible"/>
                                      </p:to>
                                    </p:set>
                                    <p:animEffect transition="in" filter="wipe(up)">
                                      <p:cBhvr>
                                        <p:cTn id="7" dur="500"/>
                                        <p:tgtEl>
                                          <p:spTgt spid="120"/>
                                        </p:tgtEl>
                                      </p:cBhvr>
                                    </p:animEffect>
                                  </p:childTnLst>
                                </p:cTn>
                              </p:par>
                              <p:par>
                                <p:cTn id="8" presetID="1" presetClass="entr" presetSubtype="0" fill="hold" grpId="0" nodeType="withEffect">
                                  <p:stCondLst>
                                    <p:cond delay="0"/>
                                  </p:stCondLst>
                                  <p:childTnLst>
                                    <p:set>
                                      <p:cBhvr>
                                        <p:cTn id="9" dur="1" fill="hold">
                                          <p:stCondLst>
                                            <p:cond delay="0"/>
                                          </p:stCondLst>
                                        </p:cTn>
                                        <p:tgtEl>
                                          <p:spTgt spid="10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7" grpId="0"/>
      <p:bldP spid="120"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B9F9B84B-B900-714B-8536-1797C39898F6}" type="slidenum">
              <a:rPr lang="en-US" smtClean="0"/>
              <a:t>23</a:t>
            </a:fld>
            <a:endParaRPr lang="en-US"/>
          </a:p>
        </p:txBody>
      </p:sp>
      <p:sp>
        <p:nvSpPr>
          <p:cNvPr id="6" name="Rectangle 5"/>
          <p:cNvSpPr/>
          <p:nvPr/>
        </p:nvSpPr>
        <p:spPr>
          <a:xfrm>
            <a:off x="5508104" y="1691516"/>
            <a:ext cx="1391217" cy="1438866"/>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 name="TextBox 6"/>
          <p:cNvSpPr txBox="1"/>
          <p:nvPr/>
        </p:nvSpPr>
        <p:spPr>
          <a:xfrm>
            <a:off x="5873632" y="1324118"/>
            <a:ext cx="842586" cy="369332"/>
          </a:xfrm>
          <a:prstGeom prst="rect">
            <a:avLst/>
          </a:prstGeom>
          <a:noFill/>
        </p:spPr>
        <p:txBody>
          <a:bodyPr wrap="none" rtlCol="0">
            <a:spAutoFit/>
          </a:bodyPr>
          <a:lstStyle/>
          <a:p>
            <a:r>
              <a:rPr lang="en-US" dirty="0" smtClean="0"/>
              <a:t>Node </a:t>
            </a:r>
            <a:r>
              <a:rPr lang="en-US" b="1" i="1" dirty="0" smtClean="0">
                <a:solidFill>
                  <a:srgbClr val="0000FF"/>
                </a:solidFill>
              </a:rPr>
              <a:t>j</a:t>
            </a:r>
            <a:endParaRPr lang="en-US" b="1" i="1" dirty="0">
              <a:solidFill>
                <a:srgbClr val="0000FF"/>
              </a:solidFill>
            </a:endParaRPr>
          </a:p>
        </p:txBody>
      </p:sp>
      <p:sp>
        <p:nvSpPr>
          <p:cNvPr id="8" name="TextBox 7"/>
          <p:cNvSpPr txBox="1"/>
          <p:nvPr/>
        </p:nvSpPr>
        <p:spPr>
          <a:xfrm>
            <a:off x="5592952" y="2663638"/>
            <a:ext cx="421697" cy="369332"/>
          </a:xfrm>
          <a:prstGeom prst="rect">
            <a:avLst/>
          </a:prstGeom>
          <a:solidFill>
            <a:schemeClr val="bg1">
              <a:lumMod val="50000"/>
            </a:schemeClr>
          </a:solidFill>
        </p:spPr>
        <p:txBody>
          <a:bodyPr wrap="none" rtlCol="0">
            <a:spAutoFit/>
          </a:bodyPr>
          <a:lstStyle/>
          <a:p>
            <a:r>
              <a:rPr lang="en-US" dirty="0" smtClean="0"/>
              <a:t>SV</a:t>
            </a:r>
            <a:endParaRPr lang="en-US" dirty="0"/>
          </a:p>
        </p:txBody>
      </p:sp>
      <p:sp>
        <p:nvSpPr>
          <p:cNvPr id="9" name="TextBox 8"/>
          <p:cNvSpPr txBox="1"/>
          <p:nvPr/>
        </p:nvSpPr>
        <p:spPr>
          <a:xfrm>
            <a:off x="6151323" y="2660466"/>
            <a:ext cx="655010" cy="369332"/>
          </a:xfrm>
          <a:prstGeom prst="rect">
            <a:avLst/>
          </a:prstGeom>
          <a:solidFill>
            <a:srgbClr val="7F7F7F"/>
          </a:solidFill>
        </p:spPr>
        <p:txBody>
          <a:bodyPr wrap="none" rtlCol="0">
            <a:spAutoFit/>
          </a:bodyPr>
          <a:lstStyle/>
          <a:p>
            <a:r>
              <a:rPr lang="en-US" dirty="0" smtClean="0"/>
              <a:t>state</a:t>
            </a:r>
            <a:endParaRPr lang="en-US" dirty="0"/>
          </a:p>
        </p:txBody>
      </p:sp>
      <p:sp>
        <p:nvSpPr>
          <p:cNvPr id="10" name="Rectangle 9"/>
          <p:cNvSpPr/>
          <p:nvPr/>
        </p:nvSpPr>
        <p:spPr>
          <a:xfrm>
            <a:off x="7052022" y="2076979"/>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7272156" y="2076979"/>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7490885" y="2078561"/>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Rectangle 12"/>
          <p:cNvSpPr/>
          <p:nvPr/>
        </p:nvSpPr>
        <p:spPr>
          <a:xfrm>
            <a:off x="7706909" y="2078561"/>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7922933" y="2078561"/>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Rectangle 14"/>
          <p:cNvSpPr/>
          <p:nvPr/>
        </p:nvSpPr>
        <p:spPr>
          <a:xfrm>
            <a:off x="8460432" y="2076979"/>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6" name="Rectangle 15"/>
          <p:cNvSpPr/>
          <p:nvPr/>
        </p:nvSpPr>
        <p:spPr>
          <a:xfrm>
            <a:off x="8676456" y="2078561"/>
            <a:ext cx="216024" cy="192822"/>
          </a:xfrm>
          <a:prstGeom prst="rect">
            <a:avLst/>
          </a:prstGeom>
          <a:solidFill>
            <a:srgbClr val="BFBFBF"/>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7" name="Rectangle 16"/>
          <p:cNvSpPr/>
          <p:nvPr/>
        </p:nvSpPr>
        <p:spPr>
          <a:xfrm>
            <a:off x="8892480" y="2078561"/>
            <a:ext cx="216024" cy="192822"/>
          </a:xfrm>
          <a:prstGeom prst="rect">
            <a:avLst/>
          </a:prstGeom>
          <a:solidFill>
            <a:srgbClr val="00009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9" name="TextBox 18"/>
          <p:cNvSpPr txBox="1"/>
          <p:nvPr/>
        </p:nvSpPr>
        <p:spPr>
          <a:xfrm>
            <a:off x="5592952" y="1817396"/>
            <a:ext cx="421697" cy="369332"/>
          </a:xfrm>
          <a:prstGeom prst="rect">
            <a:avLst/>
          </a:prstGeom>
          <a:solidFill>
            <a:schemeClr val="bg1">
              <a:lumMod val="50000"/>
            </a:schemeClr>
          </a:solidFill>
        </p:spPr>
        <p:txBody>
          <a:bodyPr wrap="none" rtlCol="0">
            <a:spAutoFit/>
          </a:bodyPr>
          <a:lstStyle/>
          <a:p>
            <a:r>
              <a:rPr lang="en-US" dirty="0" smtClean="0"/>
              <a:t>SV</a:t>
            </a:r>
            <a:endParaRPr lang="en-US" dirty="0"/>
          </a:p>
        </p:txBody>
      </p:sp>
      <p:sp>
        <p:nvSpPr>
          <p:cNvPr id="20" name="TextBox 19"/>
          <p:cNvSpPr txBox="1"/>
          <p:nvPr/>
        </p:nvSpPr>
        <p:spPr>
          <a:xfrm>
            <a:off x="6151323" y="1817396"/>
            <a:ext cx="655010" cy="369332"/>
          </a:xfrm>
          <a:prstGeom prst="rect">
            <a:avLst/>
          </a:prstGeom>
          <a:solidFill>
            <a:srgbClr val="7F7F7F"/>
          </a:solidFill>
        </p:spPr>
        <p:txBody>
          <a:bodyPr wrap="none" rtlCol="0">
            <a:spAutoFit/>
          </a:bodyPr>
          <a:lstStyle/>
          <a:p>
            <a:r>
              <a:rPr lang="en-US" dirty="0" smtClean="0"/>
              <a:t>state</a:t>
            </a:r>
            <a:endParaRPr lang="en-US" dirty="0"/>
          </a:p>
        </p:txBody>
      </p:sp>
      <p:sp>
        <p:nvSpPr>
          <p:cNvPr id="21" name="Rectangle 20"/>
          <p:cNvSpPr/>
          <p:nvPr/>
        </p:nvSpPr>
        <p:spPr>
          <a:xfrm>
            <a:off x="7052022" y="2550084"/>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2" name="Rectangle 21"/>
          <p:cNvSpPr/>
          <p:nvPr/>
        </p:nvSpPr>
        <p:spPr>
          <a:xfrm>
            <a:off x="7272156" y="2550084"/>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3" name="Rectangle 22"/>
          <p:cNvSpPr/>
          <p:nvPr/>
        </p:nvSpPr>
        <p:spPr>
          <a:xfrm>
            <a:off x="7490885" y="2551666"/>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4" name="Rectangle 23"/>
          <p:cNvSpPr/>
          <p:nvPr/>
        </p:nvSpPr>
        <p:spPr>
          <a:xfrm>
            <a:off x="7706909" y="2551666"/>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5" name="Rectangle 24"/>
          <p:cNvSpPr/>
          <p:nvPr/>
        </p:nvSpPr>
        <p:spPr>
          <a:xfrm>
            <a:off x="7922933" y="2551666"/>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6" name="Rectangle 25"/>
          <p:cNvSpPr/>
          <p:nvPr/>
        </p:nvSpPr>
        <p:spPr>
          <a:xfrm>
            <a:off x="8460432" y="2550084"/>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7" name="Rectangle 26"/>
          <p:cNvSpPr/>
          <p:nvPr/>
        </p:nvSpPr>
        <p:spPr>
          <a:xfrm>
            <a:off x="8676456" y="2551666"/>
            <a:ext cx="216024" cy="192822"/>
          </a:xfrm>
          <a:prstGeom prst="rect">
            <a:avLst/>
          </a:prstGeom>
          <a:solidFill>
            <a:srgbClr val="BFBFBF"/>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8" name="Rectangle 27"/>
          <p:cNvSpPr/>
          <p:nvPr/>
        </p:nvSpPr>
        <p:spPr>
          <a:xfrm>
            <a:off x="8892480" y="2551666"/>
            <a:ext cx="216024" cy="192822"/>
          </a:xfrm>
          <a:prstGeom prst="rect">
            <a:avLst/>
          </a:prstGeom>
          <a:solidFill>
            <a:srgbClr val="00009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30" name="Straight Connector 29"/>
          <p:cNvCxnSpPr>
            <a:stCxn id="6" idx="2"/>
          </p:cNvCxnSpPr>
          <p:nvPr/>
        </p:nvCxnSpPr>
        <p:spPr>
          <a:xfrm>
            <a:off x="6203713" y="3130382"/>
            <a:ext cx="0" cy="649738"/>
          </a:xfrm>
          <a:prstGeom prst="line">
            <a:avLst/>
          </a:prstGeom>
          <a:ln>
            <a:solidFill>
              <a:srgbClr val="000000"/>
            </a:solidFill>
          </a:ln>
          <a:effectLst/>
        </p:spPr>
        <p:style>
          <a:lnRef idx="2">
            <a:schemeClr val="accent1"/>
          </a:lnRef>
          <a:fillRef idx="0">
            <a:schemeClr val="accent1"/>
          </a:fillRef>
          <a:effectRef idx="1">
            <a:schemeClr val="accent1"/>
          </a:effectRef>
          <a:fontRef idx="minor">
            <a:schemeClr val="tx1"/>
          </a:fontRef>
        </p:style>
      </p:cxnSp>
      <p:sp>
        <p:nvSpPr>
          <p:cNvPr id="33" name="Rectangle 32"/>
          <p:cNvSpPr/>
          <p:nvPr/>
        </p:nvSpPr>
        <p:spPr>
          <a:xfrm>
            <a:off x="1763688" y="3780120"/>
            <a:ext cx="5727197" cy="508000"/>
          </a:xfrm>
          <a:prstGeom prst="rect">
            <a:avLst/>
          </a:prstGeom>
          <a:solidFill>
            <a:schemeClr val="bg1">
              <a:lumMod val="50000"/>
            </a:schemeClr>
          </a:solidFill>
          <a:ln>
            <a:solidFill>
              <a:schemeClr val="tx1"/>
            </a:solidFill>
          </a:ln>
          <a:effectLst/>
        </p:spPr>
        <p:style>
          <a:lnRef idx="1">
            <a:schemeClr val="accent3"/>
          </a:lnRef>
          <a:fillRef idx="2">
            <a:schemeClr val="accent3"/>
          </a:fillRef>
          <a:effectRef idx="1">
            <a:schemeClr val="accent3"/>
          </a:effectRef>
          <a:fontRef idx="minor">
            <a:schemeClr val="dk1"/>
          </a:fontRef>
        </p:style>
        <p:txBody>
          <a:bodyPr rtlCol="0" anchor="ctr"/>
          <a:lstStyle/>
          <a:p>
            <a:pPr algn="ctr"/>
            <a:r>
              <a:rPr lang="en-US" sz="3200" dirty="0" smtClean="0">
                <a:solidFill>
                  <a:schemeClr val="tx1"/>
                </a:solidFill>
              </a:rPr>
              <a:t>Network</a:t>
            </a:r>
            <a:endParaRPr lang="en-US" sz="3200" dirty="0">
              <a:solidFill>
                <a:schemeClr val="tx1"/>
              </a:solidFill>
            </a:endParaRPr>
          </a:p>
        </p:txBody>
      </p:sp>
      <p:sp>
        <p:nvSpPr>
          <p:cNvPr id="36" name="Rectangle 35"/>
          <p:cNvSpPr/>
          <p:nvPr/>
        </p:nvSpPr>
        <p:spPr>
          <a:xfrm>
            <a:off x="2532711" y="1691516"/>
            <a:ext cx="1391217" cy="144269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7" name="TextBox 36"/>
          <p:cNvSpPr txBox="1"/>
          <p:nvPr/>
        </p:nvSpPr>
        <p:spPr>
          <a:xfrm>
            <a:off x="2777288" y="1327944"/>
            <a:ext cx="691528" cy="369332"/>
          </a:xfrm>
          <a:prstGeom prst="rect">
            <a:avLst/>
          </a:prstGeom>
          <a:noFill/>
        </p:spPr>
        <p:txBody>
          <a:bodyPr wrap="none" rtlCol="0">
            <a:spAutoFit/>
          </a:bodyPr>
          <a:lstStyle/>
          <a:p>
            <a:r>
              <a:rPr lang="en-US" dirty="0" smtClean="0"/>
              <a:t>Node</a:t>
            </a:r>
            <a:endParaRPr lang="en-US" dirty="0"/>
          </a:p>
        </p:txBody>
      </p:sp>
      <p:sp>
        <p:nvSpPr>
          <p:cNvPr id="38" name="TextBox 37"/>
          <p:cNvSpPr txBox="1"/>
          <p:nvPr/>
        </p:nvSpPr>
        <p:spPr>
          <a:xfrm>
            <a:off x="2617559" y="2667464"/>
            <a:ext cx="421697" cy="369332"/>
          </a:xfrm>
          <a:prstGeom prst="rect">
            <a:avLst/>
          </a:prstGeom>
          <a:solidFill>
            <a:schemeClr val="bg1">
              <a:lumMod val="50000"/>
            </a:schemeClr>
          </a:solidFill>
        </p:spPr>
        <p:txBody>
          <a:bodyPr wrap="none" rtlCol="0">
            <a:spAutoFit/>
          </a:bodyPr>
          <a:lstStyle/>
          <a:p>
            <a:r>
              <a:rPr lang="en-US" dirty="0" smtClean="0"/>
              <a:t>SV</a:t>
            </a:r>
            <a:endParaRPr lang="en-US" dirty="0"/>
          </a:p>
        </p:txBody>
      </p:sp>
      <p:sp>
        <p:nvSpPr>
          <p:cNvPr id="39" name="TextBox 38"/>
          <p:cNvSpPr txBox="1"/>
          <p:nvPr/>
        </p:nvSpPr>
        <p:spPr>
          <a:xfrm>
            <a:off x="3175930" y="2662052"/>
            <a:ext cx="655010" cy="369332"/>
          </a:xfrm>
          <a:prstGeom prst="rect">
            <a:avLst/>
          </a:prstGeom>
          <a:solidFill>
            <a:srgbClr val="7F7F7F"/>
          </a:solidFill>
        </p:spPr>
        <p:txBody>
          <a:bodyPr wrap="none" rtlCol="0">
            <a:spAutoFit/>
          </a:bodyPr>
          <a:lstStyle/>
          <a:p>
            <a:r>
              <a:rPr lang="en-US" dirty="0" smtClean="0"/>
              <a:t>state</a:t>
            </a:r>
            <a:endParaRPr lang="en-US" dirty="0"/>
          </a:p>
        </p:txBody>
      </p:sp>
      <p:sp>
        <p:nvSpPr>
          <p:cNvPr id="40" name="TextBox 39"/>
          <p:cNvSpPr txBox="1"/>
          <p:nvPr/>
        </p:nvSpPr>
        <p:spPr>
          <a:xfrm>
            <a:off x="2617559" y="1821222"/>
            <a:ext cx="421697" cy="369332"/>
          </a:xfrm>
          <a:prstGeom prst="rect">
            <a:avLst/>
          </a:prstGeom>
          <a:solidFill>
            <a:schemeClr val="bg1">
              <a:lumMod val="50000"/>
            </a:schemeClr>
          </a:solidFill>
        </p:spPr>
        <p:txBody>
          <a:bodyPr wrap="none" rtlCol="0">
            <a:spAutoFit/>
          </a:bodyPr>
          <a:lstStyle/>
          <a:p>
            <a:r>
              <a:rPr lang="en-US" dirty="0" smtClean="0"/>
              <a:t>SV</a:t>
            </a:r>
            <a:endParaRPr lang="en-US" dirty="0"/>
          </a:p>
        </p:txBody>
      </p:sp>
      <p:sp>
        <p:nvSpPr>
          <p:cNvPr id="41" name="TextBox 40"/>
          <p:cNvSpPr txBox="1"/>
          <p:nvPr/>
        </p:nvSpPr>
        <p:spPr>
          <a:xfrm>
            <a:off x="3147967" y="1817396"/>
            <a:ext cx="655010" cy="369332"/>
          </a:xfrm>
          <a:prstGeom prst="rect">
            <a:avLst/>
          </a:prstGeom>
          <a:solidFill>
            <a:srgbClr val="7F7F7F"/>
          </a:solidFill>
        </p:spPr>
        <p:txBody>
          <a:bodyPr wrap="none" rtlCol="0">
            <a:spAutoFit/>
          </a:bodyPr>
          <a:lstStyle/>
          <a:p>
            <a:r>
              <a:rPr lang="en-US" dirty="0" smtClean="0"/>
              <a:t>state</a:t>
            </a:r>
            <a:endParaRPr lang="en-US" dirty="0"/>
          </a:p>
        </p:txBody>
      </p:sp>
      <p:cxnSp>
        <p:nvCxnSpPr>
          <p:cNvPr id="42" name="Straight Connector 41"/>
          <p:cNvCxnSpPr>
            <a:stCxn id="36" idx="2"/>
          </p:cNvCxnSpPr>
          <p:nvPr/>
        </p:nvCxnSpPr>
        <p:spPr>
          <a:xfrm>
            <a:off x="3228320" y="3134208"/>
            <a:ext cx="0" cy="649738"/>
          </a:xfrm>
          <a:prstGeom prst="line">
            <a:avLst/>
          </a:prstGeom>
          <a:ln>
            <a:solidFill>
              <a:srgbClr val="000000"/>
            </a:solidFill>
          </a:ln>
          <a:effectLst/>
        </p:spPr>
        <p:style>
          <a:lnRef idx="2">
            <a:schemeClr val="accent1"/>
          </a:lnRef>
          <a:fillRef idx="0">
            <a:schemeClr val="accent1"/>
          </a:fillRef>
          <a:effectRef idx="1">
            <a:schemeClr val="accent1"/>
          </a:effectRef>
          <a:fontRef idx="minor">
            <a:schemeClr val="tx1"/>
          </a:fontRef>
        </p:style>
      </p:cxnSp>
      <p:sp>
        <p:nvSpPr>
          <p:cNvPr id="43" name="Rectangle 42"/>
          <p:cNvSpPr/>
          <p:nvPr/>
        </p:nvSpPr>
        <p:spPr>
          <a:xfrm>
            <a:off x="5415366" y="4931876"/>
            <a:ext cx="1414282" cy="1440696"/>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4" name="TextBox 43"/>
          <p:cNvSpPr txBox="1"/>
          <p:nvPr/>
        </p:nvSpPr>
        <p:spPr>
          <a:xfrm>
            <a:off x="5759174" y="6372036"/>
            <a:ext cx="691528" cy="369332"/>
          </a:xfrm>
          <a:prstGeom prst="rect">
            <a:avLst/>
          </a:prstGeom>
          <a:noFill/>
        </p:spPr>
        <p:txBody>
          <a:bodyPr wrap="none" rtlCol="0">
            <a:spAutoFit/>
          </a:bodyPr>
          <a:lstStyle/>
          <a:p>
            <a:r>
              <a:rPr lang="en-US" dirty="0" smtClean="0"/>
              <a:t>Node</a:t>
            </a:r>
            <a:endParaRPr lang="en-US" dirty="0"/>
          </a:p>
        </p:txBody>
      </p:sp>
      <p:sp>
        <p:nvSpPr>
          <p:cNvPr id="45" name="TextBox 44"/>
          <p:cNvSpPr txBox="1"/>
          <p:nvPr/>
        </p:nvSpPr>
        <p:spPr>
          <a:xfrm>
            <a:off x="5520944" y="5905828"/>
            <a:ext cx="421697" cy="369332"/>
          </a:xfrm>
          <a:prstGeom prst="rect">
            <a:avLst/>
          </a:prstGeom>
          <a:solidFill>
            <a:schemeClr val="bg1">
              <a:lumMod val="50000"/>
            </a:schemeClr>
          </a:solidFill>
        </p:spPr>
        <p:txBody>
          <a:bodyPr wrap="none" rtlCol="0">
            <a:spAutoFit/>
          </a:bodyPr>
          <a:lstStyle/>
          <a:p>
            <a:r>
              <a:rPr lang="en-US" dirty="0" smtClean="0"/>
              <a:t>SV</a:t>
            </a:r>
            <a:endParaRPr lang="en-US" dirty="0"/>
          </a:p>
        </p:txBody>
      </p:sp>
      <p:sp>
        <p:nvSpPr>
          <p:cNvPr id="46" name="TextBox 45"/>
          <p:cNvSpPr txBox="1"/>
          <p:nvPr/>
        </p:nvSpPr>
        <p:spPr>
          <a:xfrm>
            <a:off x="6079315" y="5895148"/>
            <a:ext cx="655010" cy="369332"/>
          </a:xfrm>
          <a:prstGeom prst="rect">
            <a:avLst/>
          </a:prstGeom>
          <a:solidFill>
            <a:srgbClr val="7F7F7F"/>
          </a:solidFill>
        </p:spPr>
        <p:txBody>
          <a:bodyPr wrap="none" rtlCol="0">
            <a:spAutoFit/>
          </a:bodyPr>
          <a:lstStyle/>
          <a:p>
            <a:r>
              <a:rPr lang="en-US" dirty="0" smtClean="0"/>
              <a:t>state</a:t>
            </a:r>
            <a:endParaRPr lang="en-US" dirty="0"/>
          </a:p>
        </p:txBody>
      </p:sp>
      <p:sp>
        <p:nvSpPr>
          <p:cNvPr id="47" name="TextBox 46"/>
          <p:cNvSpPr txBox="1"/>
          <p:nvPr/>
        </p:nvSpPr>
        <p:spPr>
          <a:xfrm>
            <a:off x="5520944" y="5059586"/>
            <a:ext cx="421697" cy="369332"/>
          </a:xfrm>
          <a:prstGeom prst="rect">
            <a:avLst/>
          </a:prstGeom>
          <a:solidFill>
            <a:schemeClr val="bg1">
              <a:lumMod val="50000"/>
            </a:schemeClr>
          </a:solidFill>
        </p:spPr>
        <p:txBody>
          <a:bodyPr wrap="none" rtlCol="0">
            <a:spAutoFit/>
          </a:bodyPr>
          <a:lstStyle/>
          <a:p>
            <a:r>
              <a:rPr lang="en-US" dirty="0" smtClean="0"/>
              <a:t>SV</a:t>
            </a:r>
            <a:endParaRPr lang="en-US" dirty="0"/>
          </a:p>
        </p:txBody>
      </p:sp>
      <p:sp>
        <p:nvSpPr>
          <p:cNvPr id="48" name="TextBox 47"/>
          <p:cNvSpPr txBox="1"/>
          <p:nvPr/>
        </p:nvSpPr>
        <p:spPr>
          <a:xfrm>
            <a:off x="6079315" y="5059586"/>
            <a:ext cx="655010" cy="369332"/>
          </a:xfrm>
          <a:prstGeom prst="rect">
            <a:avLst/>
          </a:prstGeom>
          <a:solidFill>
            <a:srgbClr val="7F7F7F"/>
          </a:solidFill>
        </p:spPr>
        <p:txBody>
          <a:bodyPr wrap="none" rtlCol="0">
            <a:spAutoFit/>
          </a:bodyPr>
          <a:lstStyle/>
          <a:p>
            <a:r>
              <a:rPr lang="en-US" dirty="0" smtClean="0"/>
              <a:t>state</a:t>
            </a:r>
            <a:endParaRPr lang="en-US" dirty="0"/>
          </a:p>
        </p:txBody>
      </p:sp>
      <p:cxnSp>
        <p:nvCxnSpPr>
          <p:cNvPr id="49" name="Straight Connector 48"/>
          <p:cNvCxnSpPr/>
          <p:nvPr/>
        </p:nvCxnSpPr>
        <p:spPr>
          <a:xfrm>
            <a:off x="6032930" y="4288120"/>
            <a:ext cx="0" cy="649738"/>
          </a:xfrm>
          <a:prstGeom prst="line">
            <a:avLst/>
          </a:prstGeom>
          <a:ln>
            <a:solidFill>
              <a:srgbClr val="000000"/>
            </a:solidFill>
          </a:ln>
          <a:effectLst/>
        </p:spPr>
        <p:style>
          <a:lnRef idx="2">
            <a:schemeClr val="accent1"/>
          </a:lnRef>
          <a:fillRef idx="0">
            <a:schemeClr val="accent1"/>
          </a:fillRef>
          <a:effectRef idx="1">
            <a:schemeClr val="accent1"/>
          </a:effectRef>
          <a:fontRef idx="minor">
            <a:schemeClr val="tx1"/>
          </a:fontRef>
        </p:style>
      </p:cxnSp>
      <p:sp>
        <p:nvSpPr>
          <p:cNvPr id="50" name="Rectangle 49"/>
          <p:cNvSpPr/>
          <p:nvPr/>
        </p:nvSpPr>
        <p:spPr>
          <a:xfrm>
            <a:off x="6980014" y="5435932"/>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1" name="Rectangle 50"/>
          <p:cNvSpPr/>
          <p:nvPr/>
        </p:nvSpPr>
        <p:spPr>
          <a:xfrm>
            <a:off x="7200148" y="5435932"/>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2" name="Rectangle 51"/>
          <p:cNvSpPr/>
          <p:nvPr/>
        </p:nvSpPr>
        <p:spPr>
          <a:xfrm>
            <a:off x="7418877" y="5437514"/>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3" name="Rectangle 52"/>
          <p:cNvSpPr/>
          <p:nvPr/>
        </p:nvSpPr>
        <p:spPr>
          <a:xfrm>
            <a:off x="7634901" y="5437514"/>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4" name="Rectangle 53"/>
          <p:cNvSpPr/>
          <p:nvPr/>
        </p:nvSpPr>
        <p:spPr>
          <a:xfrm>
            <a:off x="7850925" y="5437514"/>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5" name="Rectangle 54"/>
          <p:cNvSpPr/>
          <p:nvPr/>
        </p:nvSpPr>
        <p:spPr>
          <a:xfrm>
            <a:off x="8388424" y="5435932"/>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6" name="Rectangle 55"/>
          <p:cNvSpPr/>
          <p:nvPr/>
        </p:nvSpPr>
        <p:spPr>
          <a:xfrm>
            <a:off x="8604448" y="5437514"/>
            <a:ext cx="216024" cy="192822"/>
          </a:xfrm>
          <a:prstGeom prst="rect">
            <a:avLst/>
          </a:prstGeom>
          <a:solidFill>
            <a:srgbClr val="BFBFBF"/>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7" name="Rectangle 56"/>
          <p:cNvSpPr/>
          <p:nvPr/>
        </p:nvSpPr>
        <p:spPr>
          <a:xfrm>
            <a:off x="8820472" y="5437514"/>
            <a:ext cx="216024" cy="192822"/>
          </a:xfrm>
          <a:prstGeom prst="rect">
            <a:avLst/>
          </a:prstGeom>
          <a:solidFill>
            <a:srgbClr val="00009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8" name="Rectangle 57"/>
          <p:cNvSpPr/>
          <p:nvPr/>
        </p:nvSpPr>
        <p:spPr>
          <a:xfrm>
            <a:off x="6980014" y="5909037"/>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9" name="Rectangle 58"/>
          <p:cNvSpPr/>
          <p:nvPr/>
        </p:nvSpPr>
        <p:spPr>
          <a:xfrm>
            <a:off x="7200148" y="5909037"/>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0" name="Rectangle 59"/>
          <p:cNvSpPr/>
          <p:nvPr/>
        </p:nvSpPr>
        <p:spPr>
          <a:xfrm>
            <a:off x="7418877" y="5910619"/>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1" name="Rectangle 60"/>
          <p:cNvSpPr/>
          <p:nvPr/>
        </p:nvSpPr>
        <p:spPr>
          <a:xfrm>
            <a:off x="7634901" y="5910619"/>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2" name="Rectangle 61"/>
          <p:cNvSpPr/>
          <p:nvPr/>
        </p:nvSpPr>
        <p:spPr>
          <a:xfrm>
            <a:off x="7850925" y="5910619"/>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3" name="Rectangle 62"/>
          <p:cNvSpPr/>
          <p:nvPr/>
        </p:nvSpPr>
        <p:spPr>
          <a:xfrm>
            <a:off x="8388424" y="5909037"/>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4" name="Rectangle 63"/>
          <p:cNvSpPr/>
          <p:nvPr/>
        </p:nvSpPr>
        <p:spPr>
          <a:xfrm>
            <a:off x="8604448" y="5910619"/>
            <a:ext cx="216024" cy="192822"/>
          </a:xfrm>
          <a:prstGeom prst="rect">
            <a:avLst/>
          </a:prstGeom>
          <a:solidFill>
            <a:srgbClr val="BFBFBF"/>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5" name="Rectangle 64"/>
          <p:cNvSpPr/>
          <p:nvPr/>
        </p:nvSpPr>
        <p:spPr>
          <a:xfrm>
            <a:off x="8820472" y="5910619"/>
            <a:ext cx="216024" cy="192822"/>
          </a:xfrm>
          <a:prstGeom prst="rect">
            <a:avLst/>
          </a:prstGeom>
          <a:solidFill>
            <a:srgbClr val="00009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6" name="Rectangle 65"/>
          <p:cNvSpPr/>
          <p:nvPr/>
        </p:nvSpPr>
        <p:spPr>
          <a:xfrm>
            <a:off x="2316687" y="4931876"/>
            <a:ext cx="1391217" cy="1440696"/>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7" name="TextBox 66"/>
          <p:cNvSpPr txBox="1"/>
          <p:nvPr/>
        </p:nvSpPr>
        <p:spPr>
          <a:xfrm>
            <a:off x="2590822" y="6372036"/>
            <a:ext cx="840332" cy="369332"/>
          </a:xfrm>
          <a:prstGeom prst="rect">
            <a:avLst/>
          </a:prstGeom>
          <a:noFill/>
        </p:spPr>
        <p:txBody>
          <a:bodyPr wrap="none" rtlCol="0">
            <a:spAutoFit/>
          </a:bodyPr>
          <a:lstStyle/>
          <a:p>
            <a:r>
              <a:rPr lang="en-US" dirty="0" smtClean="0"/>
              <a:t>Node </a:t>
            </a:r>
            <a:r>
              <a:rPr lang="en-US" b="1" i="1" dirty="0" err="1" smtClean="0">
                <a:solidFill>
                  <a:srgbClr val="0000FF"/>
                </a:solidFill>
              </a:rPr>
              <a:t>i</a:t>
            </a:r>
            <a:endParaRPr lang="en-US" b="1" i="1" dirty="0">
              <a:solidFill>
                <a:srgbClr val="0000FF"/>
              </a:solidFill>
            </a:endParaRPr>
          </a:p>
        </p:txBody>
      </p:sp>
      <p:sp>
        <p:nvSpPr>
          <p:cNvPr id="68" name="TextBox 67"/>
          <p:cNvSpPr txBox="1"/>
          <p:nvPr/>
        </p:nvSpPr>
        <p:spPr>
          <a:xfrm>
            <a:off x="2424600" y="5905828"/>
            <a:ext cx="421697" cy="369332"/>
          </a:xfrm>
          <a:prstGeom prst="rect">
            <a:avLst/>
          </a:prstGeom>
          <a:solidFill>
            <a:schemeClr val="bg1">
              <a:lumMod val="50000"/>
            </a:schemeClr>
          </a:solidFill>
        </p:spPr>
        <p:txBody>
          <a:bodyPr wrap="none" rtlCol="0">
            <a:spAutoFit/>
          </a:bodyPr>
          <a:lstStyle/>
          <a:p>
            <a:r>
              <a:rPr lang="en-US" dirty="0" smtClean="0"/>
              <a:t>SV</a:t>
            </a:r>
            <a:endParaRPr lang="en-US" dirty="0"/>
          </a:p>
        </p:txBody>
      </p:sp>
      <p:sp>
        <p:nvSpPr>
          <p:cNvPr id="69" name="TextBox 68"/>
          <p:cNvSpPr txBox="1"/>
          <p:nvPr/>
        </p:nvSpPr>
        <p:spPr>
          <a:xfrm>
            <a:off x="2954845" y="5909116"/>
            <a:ext cx="655010" cy="369332"/>
          </a:xfrm>
          <a:prstGeom prst="rect">
            <a:avLst/>
          </a:prstGeom>
          <a:solidFill>
            <a:srgbClr val="7F7F7F"/>
          </a:solidFill>
        </p:spPr>
        <p:txBody>
          <a:bodyPr wrap="none" rtlCol="0">
            <a:spAutoFit/>
          </a:bodyPr>
          <a:lstStyle/>
          <a:p>
            <a:r>
              <a:rPr lang="en-US" dirty="0" smtClean="0"/>
              <a:t>state</a:t>
            </a:r>
            <a:endParaRPr lang="en-US" dirty="0"/>
          </a:p>
        </p:txBody>
      </p:sp>
      <p:sp>
        <p:nvSpPr>
          <p:cNvPr id="70" name="TextBox 69"/>
          <p:cNvSpPr txBox="1"/>
          <p:nvPr/>
        </p:nvSpPr>
        <p:spPr>
          <a:xfrm>
            <a:off x="2424600" y="5059586"/>
            <a:ext cx="421697" cy="369332"/>
          </a:xfrm>
          <a:prstGeom prst="rect">
            <a:avLst/>
          </a:prstGeom>
          <a:solidFill>
            <a:schemeClr val="bg1">
              <a:lumMod val="50000"/>
            </a:schemeClr>
          </a:solidFill>
        </p:spPr>
        <p:txBody>
          <a:bodyPr wrap="none" rtlCol="0">
            <a:spAutoFit/>
          </a:bodyPr>
          <a:lstStyle/>
          <a:p>
            <a:r>
              <a:rPr lang="en-US" dirty="0" smtClean="0"/>
              <a:t>SV</a:t>
            </a:r>
            <a:endParaRPr lang="en-US" dirty="0"/>
          </a:p>
        </p:txBody>
      </p:sp>
      <p:sp>
        <p:nvSpPr>
          <p:cNvPr id="71" name="TextBox 70"/>
          <p:cNvSpPr txBox="1"/>
          <p:nvPr/>
        </p:nvSpPr>
        <p:spPr>
          <a:xfrm>
            <a:off x="2954845" y="5057587"/>
            <a:ext cx="655010" cy="369332"/>
          </a:xfrm>
          <a:prstGeom prst="rect">
            <a:avLst/>
          </a:prstGeom>
          <a:solidFill>
            <a:srgbClr val="7F7F7F"/>
          </a:solidFill>
        </p:spPr>
        <p:txBody>
          <a:bodyPr wrap="none" rtlCol="0">
            <a:spAutoFit/>
          </a:bodyPr>
          <a:lstStyle/>
          <a:p>
            <a:r>
              <a:rPr lang="en-US" dirty="0" smtClean="0"/>
              <a:t>state</a:t>
            </a:r>
            <a:endParaRPr lang="en-US" dirty="0"/>
          </a:p>
        </p:txBody>
      </p:sp>
      <p:cxnSp>
        <p:nvCxnSpPr>
          <p:cNvPr id="72" name="Straight Connector 71"/>
          <p:cNvCxnSpPr/>
          <p:nvPr/>
        </p:nvCxnSpPr>
        <p:spPr>
          <a:xfrm>
            <a:off x="2936586" y="4288120"/>
            <a:ext cx="0" cy="649738"/>
          </a:xfrm>
          <a:prstGeom prst="line">
            <a:avLst/>
          </a:prstGeom>
          <a:ln>
            <a:solidFill>
              <a:srgbClr val="000000"/>
            </a:solidFill>
          </a:ln>
          <a:effectLst/>
        </p:spPr>
        <p:style>
          <a:lnRef idx="2">
            <a:schemeClr val="accent1"/>
          </a:lnRef>
          <a:fillRef idx="0">
            <a:schemeClr val="accent1"/>
          </a:fillRef>
          <a:effectRef idx="1">
            <a:schemeClr val="accent1"/>
          </a:effectRef>
          <a:fontRef idx="minor">
            <a:schemeClr val="tx1"/>
          </a:fontRef>
        </p:style>
      </p:cxnSp>
      <p:sp>
        <p:nvSpPr>
          <p:cNvPr id="73" name="Rectangle 72"/>
          <p:cNvSpPr/>
          <p:nvPr/>
        </p:nvSpPr>
        <p:spPr>
          <a:xfrm>
            <a:off x="139696" y="5435932"/>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4" name="Rectangle 73"/>
          <p:cNvSpPr/>
          <p:nvPr/>
        </p:nvSpPr>
        <p:spPr>
          <a:xfrm>
            <a:off x="359830" y="5435932"/>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5" name="Rectangle 74"/>
          <p:cNvSpPr/>
          <p:nvPr/>
        </p:nvSpPr>
        <p:spPr>
          <a:xfrm>
            <a:off x="578559" y="5437514"/>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6" name="Rectangle 75"/>
          <p:cNvSpPr/>
          <p:nvPr/>
        </p:nvSpPr>
        <p:spPr>
          <a:xfrm>
            <a:off x="794583" y="5437514"/>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7" name="Rectangle 76"/>
          <p:cNvSpPr/>
          <p:nvPr/>
        </p:nvSpPr>
        <p:spPr>
          <a:xfrm>
            <a:off x="1010607" y="5437514"/>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8" name="Rectangle 77"/>
          <p:cNvSpPr/>
          <p:nvPr/>
        </p:nvSpPr>
        <p:spPr>
          <a:xfrm>
            <a:off x="1548106" y="5435932"/>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9" name="Rectangle 78"/>
          <p:cNvSpPr/>
          <p:nvPr/>
        </p:nvSpPr>
        <p:spPr>
          <a:xfrm>
            <a:off x="1764130" y="5437514"/>
            <a:ext cx="216024" cy="192822"/>
          </a:xfrm>
          <a:prstGeom prst="rect">
            <a:avLst/>
          </a:prstGeom>
          <a:solidFill>
            <a:srgbClr val="BFBFBF"/>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0" name="Rectangle 79"/>
          <p:cNvSpPr/>
          <p:nvPr/>
        </p:nvSpPr>
        <p:spPr>
          <a:xfrm>
            <a:off x="1980154" y="5442481"/>
            <a:ext cx="216024" cy="192822"/>
          </a:xfrm>
          <a:prstGeom prst="rect">
            <a:avLst/>
          </a:prstGeom>
          <a:solidFill>
            <a:srgbClr val="00009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1" name="Rectangle 80"/>
          <p:cNvSpPr/>
          <p:nvPr/>
        </p:nvSpPr>
        <p:spPr>
          <a:xfrm>
            <a:off x="139696" y="5909037"/>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2" name="Rectangle 81"/>
          <p:cNvSpPr/>
          <p:nvPr/>
        </p:nvSpPr>
        <p:spPr>
          <a:xfrm>
            <a:off x="359830" y="5909037"/>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3" name="Rectangle 82"/>
          <p:cNvSpPr/>
          <p:nvPr/>
        </p:nvSpPr>
        <p:spPr>
          <a:xfrm>
            <a:off x="578559" y="5910619"/>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4" name="Rectangle 83"/>
          <p:cNvSpPr/>
          <p:nvPr/>
        </p:nvSpPr>
        <p:spPr>
          <a:xfrm>
            <a:off x="794583" y="5910619"/>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5" name="Rectangle 84"/>
          <p:cNvSpPr/>
          <p:nvPr/>
        </p:nvSpPr>
        <p:spPr>
          <a:xfrm>
            <a:off x="1010607" y="5910619"/>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6" name="Rectangle 85"/>
          <p:cNvSpPr/>
          <p:nvPr/>
        </p:nvSpPr>
        <p:spPr>
          <a:xfrm>
            <a:off x="1548106" y="5909037"/>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7" name="Rectangle 86"/>
          <p:cNvSpPr/>
          <p:nvPr/>
        </p:nvSpPr>
        <p:spPr>
          <a:xfrm>
            <a:off x="1764130" y="5910619"/>
            <a:ext cx="216024" cy="192822"/>
          </a:xfrm>
          <a:prstGeom prst="rect">
            <a:avLst/>
          </a:prstGeom>
          <a:solidFill>
            <a:srgbClr val="BFBFBF"/>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8" name="Rectangle 87"/>
          <p:cNvSpPr/>
          <p:nvPr/>
        </p:nvSpPr>
        <p:spPr>
          <a:xfrm>
            <a:off x="1980154" y="5915586"/>
            <a:ext cx="216024" cy="192822"/>
          </a:xfrm>
          <a:prstGeom prst="rect">
            <a:avLst/>
          </a:prstGeom>
          <a:solidFill>
            <a:srgbClr val="00009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9" name="Rectangle 88"/>
          <p:cNvSpPr/>
          <p:nvPr/>
        </p:nvSpPr>
        <p:spPr>
          <a:xfrm>
            <a:off x="355720" y="2078561"/>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0" name="Rectangle 89"/>
          <p:cNvSpPr/>
          <p:nvPr/>
        </p:nvSpPr>
        <p:spPr>
          <a:xfrm>
            <a:off x="575854" y="2078561"/>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1" name="Rectangle 90"/>
          <p:cNvSpPr/>
          <p:nvPr/>
        </p:nvSpPr>
        <p:spPr>
          <a:xfrm>
            <a:off x="794583" y="2080143"/>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2" name="Rectangle 91"/>
          <p:cNvSpPr/>
          <p:nvPr/>
        </p:nvSpPr>
        <p:spPr>
          <a:xfrm>
            <a:off x="1010607" y="2080143"/>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3" name="Rectangle 92"/>
          <p:cNvSpPr/>
          <p:nvPr/>
        </p:nvSpPr>
        <p:spPr>
          <a:xfrm>
            <a:off x="1226631" y="2080143"/>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4" name="Rectangle 93"/>
          <p:cNvSpPr/>
          <p:nvPr/>
        </p:nvSpPr>
        <p:spPr>
          <a:xfrm>
            <a:off x="1764130" y="2078561"/>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5" name="Rectangle 94"/>
          <p:cNvSpPr/>
          <p:nvPr/>
        </p:nvSpPr>
        <p:spPr>
          <a:xfrm>
            <a:off x="1980154" y="2080143"/>
            <a:ext cx="216024" cy="192822"/>
          </a:xfrm>
          <a:prstGeom prst="rect">
            <a:avLst/>
          </a:prstGeom>
          <a:solidFill>
            <a:srgbClr val="BFBFBF"/>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6" name="Rectangle 95"/>
          <p:cNvSpPr/>
          <p:nvPr/>
        </p:nvSpPr>
        <p:spPr>
          <a:xfrm>
            <a:off x="2196178" y="2080143"/>
            <a:ext cx="216024" cy="192822"/>
          </a:xfrm>
          <a:prstGeom prst="rect">
            <a:avLst/>
          </a:prstGeom>
          <a:solidFill>
            <a:srgbClr val="00009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7" name="Rectangle 96"/>
          <p:cNvSpPr/>
          <p:nvPr/>
        </p:nvSpPr>
        <p:spPr>
          <a:xfrm>
            <a:off x="355720" y="2551666"/>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8" name="Rectangle 97"/>
          <p:cNvSpPr/>
          <p:nvPr/>
        </p:nvSpPr>
        <p:spPr>
          <a:xfrm>
            <a:off x="575854" y="2551666"/>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9" name="Rectangle 98"/>
          <p:cNvSpPr/>
          <p:nvPr/>
        </p:nvSpPr>
        <p:spPr>
          <a:xfrm>
            <a:off x="794583" y="2553248"/>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0" name="Rectangle 99"/>
          <p:cNvSpPr/>
          <p:nvPr/>
        </p:nvSpPr>
        <p:spPr>
          <a:xfrm>
            <a:off x="1010607" y="2553248"/>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1" name="Rectangle 100"/>
          <p:cNvSpPr/>
          <p:nvPr/>
        </p:nvSpPr>
        <p:spPr>
          <a:xfrm>
            <a:off x="1226631" y="2553248"/>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2" name="Rectangle 101"/>
          <p:cNvSpPr/>
          <p:nvPr/>
        </p:nvSpPr>
        <p:spPr>
          <a:xfrm>
            <a:off x="1764130" y="2551666"/>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3" name="Rectangle 102"/>
          <p:cNvSpPr/>
          <p:nvPr/>
        </p:nvSpPr>
        <p:spPr>
          <a:xfrm>
            <a:off x="1980154" y="2553248"/>
            <a:ext cx="216024" cy="192822"/>
          </a:xfrm>
          <a:prstGeom prst="rect">
            <a:avLst/>
          </a:prstGeom>
          <a:solidFill>
            <a:srgbClr val="BFBFBF"/>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4" name="Rectangle 103"/>
          <p:cNvSpPr/>
          <p:nvPr/>
        </p:nvSpPr>
        <p:spPr>
          <a:xfrm>
            <a:off x="2196178" y="2553248"/>
            <a:ext cx="216024" cy="192822"/>
          </a:xfrm>
          <a:prstGeom prst="rect">
            <a:avLst/>
          </a:prstGeom>
          <a:solidFill>
            <a:srgbClr val="00009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5" name="TextBox 104"/>
          <p:cNvSpPr txBox="1"/>
          <p:nvPr/>
        </p:nvSpPr>
        <p:spPr>
          <a:xfrm>
            <a:off x="164013" y="92501"/>
            <a:ext cx="2690898" cy="461665"/>
          </a:xfrm>
          <a:prstGeom prst="rect">
            <a:avLst/>
          </a:prstGeom>
          <a:noFill/>
        </p:spPr>
        <p:txBody>
          <a:bodyPr wrap="none" rtlCol="0">
            <a:spAutoFit/>
          </a:bodyPr>
          <a:lstStyle/>
          <a:p>
            <a:r>
              <a:rPr lang="en-US" sz="2400" dirty="0" smtClean="0"/>
              <a:t>Read Miss at node </a:t>
            </a:r>
            <a:r>
              <a:rPr lang="en-US" sz="2400" b="1" i="1" dirty="0" err="1" smtClean="0">
                <a:solidFill>
                  <a:srgbClr val="0000FF"/>
                </a:solidFill>
              </a:rPr>
              <a:t>i</a:t>
            </a:r>
            <a:endParaRPr lang="en-US" sz="2400" b="1" i="1" dirty="0">
              <a:solidFill>
                <a:srgbClr val="0000FF"/>
              </a:solidFill>
            </a:endParaRPr>
          </a:p>
        </p:txBody>
      </p:sp>
      <p:sp>
        <p:nvSpPr>
          <p:cNvPr id="106" name="TextBox 105"/>
          <p:cNvSpPr txBox="1"/>
          <p:nvPr/>
        </p:nvSpPr>
        <p:spPr>
          <a:xfrm>
            <a:off x="179512" y="515303"/>
            <a:ext cx="4693863" cy="461665"/>
          </a:xfrm>
          <a:prstGeom prst="rect">
            <a:avLst/>
          </a:prstGeom>
          <a:noFill/>
        </p:spPr>
        <p:txBody>
          <a:bodyPr wrap="none" rtlCol="0">
            <a:spAutoFit/>
          </a:bodyPr>
          <a:lstStyle/>
          <a:p>
            <a:r>
              <a:rPr lang="en-US" sz="2400" b="1" dirty="0" smtClean="0"/>
              <a:t>Case 1</a:t>
            </a:r>
            <a:r>
              <a:rPr lang="en-US" sz="2400" dirty="0" smtClean="0"/>
              <a:t>: SV is in node </a:t>
            </a:r>
            <a:r>
              <a:rPr lang="en-US" sz="2400" b="1" i="1" dirty="0" smtClean="0">
                <a:solidFill>
                  <a:srgbClr val="0000FF"/>
                </a:solidFill>
              </a:rPr>
              <a:t>j</a:t>
            </a:r>
            <a:r>
              <a:rPr lang="en-US" sz="2400" dirty="0" smtClean="0"/>
              <a:t> in clean state.</a:t>
            </a:r>
          </a:p>
        </p:txBody>
      </p:sp>
      <p:grpSp>
        <p:nvGrpSpPr>
          <p:cNvPr id="108" name="Group 146"/>
          <p:cNvGrpSpPr/>
          <p:nvPr/>
        </p:nvGrpSpPr>
        <p:grpSpPr>
          <a:xfrm>
            <a:off x="6080125" y="515303"/>
            <a:ext cx="2956371" cy="1401529"/>
            <a:chOff x="6080125" y="515303"/>
            <a:chExt cx="2956371" cy="1401529"/>
          </a:xfrm>
        </p:grpSpPr>
        <p:grpSp>
          <p:nvGrpSpPr>
            <p:cNvPr id="109" name="Group 105"/>
            <p:cNvGrpSpPr/>
            <p:nvPr/>
          </p:nvGrpSpPr>
          <p:grpSpPr>
            <a:xfrm>
              <a:off x="6080125" y="892870"/>
              <a:ext cx="2665126" cy="461665"/>
              <a:chOff x="999067" y="4114800"/>
              <a:chExt cx="2665126" cy="461665"/>
            </a:xfrm>
          </p:grpSpPr>
          <p:sp>
            <p:nvSpPr>
              <p:cNvPr id="113" name="TextBox 112"/>
              <p:cNvSpPr txBox="1"/>
              <p:nvPr/>
            </p:nvSpPr>
            <p:spPr>
              <a:xfrm>
                <a:off x="999067" y="4114800"/>
                <a:ext cx="340658" cy="461665"/>
              </a:xfrm>
              <a:prstGeom prst="rect">
                <a:avLst/>
              </a:prstGeom>
              <a:solidFill>
                <a:srgbClr val="CCFFCC"/>
              </a:solidFill>
              <a:ln>
                <a:solidFill>
                  <a:schemeClr val="tx1"/>
                </a:solidFill>
              </a:ln>
            </p:spPr>
            <p:txBody>
              <a:bodyPr wrap="none" rtlCol="0">
                <a:spAutoFit/>
              </a:bodyPr>
              <a:lstStyle/>
              <a:p>
                <a:r>
                  <a:rPr lang="en-US" sz="2400" dirty="0" smtClean="0"/>
                  <a:t>0</a:t>
                </a:r>
                <a:endParaRPr lang="en-US" sz="2400" dirty="0"/>
              </a:p>
            </p:txBody>
          </p:sp>
          <p:sp>
            <p:nvSpPr>
              <p:cNvPr id="114" name="TextBox 113"/>
              <p:cNvSpPr txBox="1"/>
              <p:nvPr/>
            </p:nvSpPr>
            <p:spPr>
              <a:xfrm>
                <a:off x="1339725" y="4114800"/>
                <a:ext cx="340658" cy="461665"/>
              </a:xfrm>
              <a:prstGeom prst="rect">
                <a:avLst/>
              </a:prstGeom>
              <a:solidFill>
                <a:srgbClr val="CCFFCC"/>
              </a:solidFill>
              <a:ln>
                <a:solidFill>
                  <a:schemeClr val="tx1"/>
                </a:solidFill>
              </a:ln>
            </p:spPr>
            <p:txBody>
              <a:bodyPr wrap="none" rtlCol="0">
                <a:spAutoFit/>
              </a:bodyPr>
              <a:lstStyle/>
              <a:p>
                <a:r>
                  <a:rPr lang="en-US" sz="2400" dirty="0" smtClean="0"/>
                  <a:t>0</a:t>
                </a:r>
                <a:endParaRPr lang="en-US" sz="2400" dirty="0"/>
              </a:p>
            </p:txBody>
          </p:sp>
          <p:sp>
            <p:nvSpPr>
              <p:cNvPr id="115" name="TextBox 114"/>
              <p:cNvSpPr txBox="1"/>
              <p:nvPr/>
            </p:nvSpPr>
            <p:spPr>
              <a:xfrm>
                <a:off x="1680383" y="4114800"/>
                <a:ext cx="340658" cy="461665"/>
              </a:xfrm>
              <a:prstGeom prst="rect">
                <a:avLst/>
              </a:prstGeom>
              <a:solidFill>
                <a:srgbClr val="CCFFCC"/>
              </a:solidFill>
              <a:ln>
                <a:solidFill>
                  <a:schemeClr val="tx1"/>
                </a:solidFill>
              </a:ln>
            </p:spPr>
            <p:txBody>
              <a:bodyPr wrap="none" rtlCol="0">
                <a:spAutoFit/>
              </a:bodyPr>
              <a:lstStyle/>
              <a:p>
                <a:r>
                  <a:rPr lang="en-US" sz="2400" dirty="0"/>
                  <a:t>1</a:t>
                </a:r>
              </a:p>
            </p:txBody>
          </p:sp>
          <p:sp>
            <p:nvSpPr>
              <p:cNvPr id="116" name="TextBox 115"/>
              <p:cNvSpPr txBox="1"/>
              <p:nvPr/>
            </p:nvSpPr>
            <p:spPr>
              <a:xfrm>
                <a:off x="2019046" y="4114800"/>
                <a:ext cx="340658" cy="461665"/>
              </a:xfrm>
              <a:prstGeom prst="rect">
                <a:avLst/>
              </a:prstGeom>
              <a:solidFill>
                <a:srgbClr val="CCFFCC"/>
              </a:solidFill>
              <a:ln>
                <a:solidFill>
                  <a:schemeClr val="tx1"/>
                </a:solidFill>
              </a:ln>
            </p:spPr>
            <p:txBody>
              <a:bodyPr wrap="none" rtlCol="0">
                <a:spAutoFit/>
              </a:bodyPr>
              <a:lstStyle/>
              <a:p>
                <a:r>
                  <a:rPr lang="en-US" sz="2400" dirty="0"/>
                  <a:t>1</a:t>
                </a:r>
              </a:p>
            </p:txBody>
          </p:sp>
          <p:sp>
            <p:nvSpPr>
              <p:cNvPr id="117" name="TextBox 116"/>
              <p:cNvSpPr txBox="1"/>
              <p:nvPr/>
            </p:nvSpPr>
            <p:spPr>
              <a:xfrm>
                <a:off x="2677204" y="4114800"/>
                <a:ext cx="646331" cy="461665"/>
              </a:xfrm>
              <a:prstGeom prst="rect">
                <a:avLst/>
              </a:prstGeom>
              <a:solidFill>
                <a:srgbClr val="CCFFCC"/>
              </a:solidFill>
              <a:ln>
                <a:solidFill>
                  <a:schemeClr val="tx1"/>
                </a:solidFill>
              </a:ln>
            </p:spPr>
            <p:txBody>
              <a:bodyPr wrap="none" rtlCol="0">
                <a:spAutoFit/>
              </a:bodyPr>
              <a:lstStyle/>
              <a:p>
                <a:r>
                  <a:rPr lang="en-US" sz="2400" dirty="0" smtClean="0"/>
                  <a:t>⋅⋅⋅</a:t>
                </a:r>
                <a:endParaRPr lang="en-US" sz="2400" dirty="0"/>
              </a:p>
            </p:txBody>
          </p:sp>
          <p:sp>
            <p:nvSpPr>
              <p:cNvPr id="118" name="TextBox 117"/>
              <p:cNvSpPr txBox="1"/>
              <p:nvPr/>
            </p:nvSpPr>
            <p:spPr>
              <a:xfrm>
                <a:off x="3323535" y="4114800"/>
                <a:ext cx="340658" cy="461665"/>
              </a:xfrm>
              <a:prstGeom prst="rect">
                <a:avLst/>
              </a:prstGeom>
              <a:solidFill>
                <a:srgbClr val="CCFFCC"/>
              </a:solidFill>
              <a:ln>
                <a:solidFill>
                  <a:schemeClr val="tx1"/>
                </a:solidFill>
              </a:ln>
            </p:spPr>
            <p:txBody>
              <a:bodyPr wrap="none" rtlCol="0">
                <a:spAutoFit/>
              </a:bodyPr>
              <a:lstStyle/>
              <a:p>
                <a:r>
                  <a:rPr lang="en-US" sz="2400" dirty="0" smtClean="0"/>
                  <a:t>0</a:t>
                </a:r>
                <a:endParaRPr lang="en-US" sz="2400" dirty="0"/>
              </a:p>
            </p:txBody>
          </p:sp>
          <p:sp>
            <p:nvSpPr>
              <p:cNvPr id="119" name="TextBox 118"/>
              <p:cNvSpPr txBox="1"/>
              <p:nvPr/>
            </p:nvSpPr>
            <p:spPr>
              <a:xfrm>
                <a:off x="2349246" y="4114800"/>
                <a:ext cx="340658" cy="461665"/>
              </a:xfrm>
              <a:prstGeom prst="rect">
                <a:avLst/>
              </a:prstGeom>
              <a:solidFill>
                <a:srgbClr val="CCFFCC"/>
              </a:solidFill>
              <a:ln>
                <a:solidFill>
                  <a:schemeClr val="tx1"/>
                </a:solidFill>
              </a:ln>
            </p:spPr>
            <p:txBody>
              <a:bodyPr wrap="none" rtlCol="0">
                <a:spAutoFit/>
              </a:bodyPr>
              <a:lstStyle/>
              <a:p>
                <a:r>
                  <a:rPr lang="en-US" sz="2400" dirty="0" smtClean="0"/>
                  <a:t>0</a:t>
                </a:r>
                <a:endParaRPr lang="en-US" sz="2400" dirty="0"/>
              </a:p>
            </p:txBody>
          </p:sp>
        </p:grpSp>
        <p:cxnSp>
          <p:nvCxnSpPr>
            <p:cNvPr id="110" name="Straight Connector 109"/>
            <p:cNvCxnSpPr/>
            <p:nvPr/>
          </p:nvCxnSpPr>
          <p:spPr>
            <a:xfrm flipH="1" flipV="1">
              <a:off x="6080128" y="1354536"/>
              <a:ext cx="971896" cy="562295"/>
            </a:xfrm>
            <a:prstGeom prst="line">
              <a:avLst/>
            </a:prstGeom>
            <a:ln w="3175" cap="flat" cmpd="sng" algn="ctr">
              <a:solidFill>
                <a:srgbClr val="000000"/>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111" name="Straight Connector 110"/>
            <p:cNvCxnSpPr/>
            <p:nvPr/>
          </p:nvCxnSpPr>
          <p:spPr>
            <a:xfrm flipH="1" flipV="1">
              <a:off x="8745251" y="1354536"/>
              <a:ext cx="291245" cy="562296"/>
            </a:xfrm>
            <a:prstGeom prst="line">
              <a:avLst/>
            </a:prstGeom>
            <a:ln w="3175" cap="flat" cmpd="sng" algn="ctr">
              <a:solidFill>
                <a:srgbClr val="000000"/>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112" name="TextBox 111"/>
            <p:cNvSpPr txBox="1"/>
            <p:nvPr/>
          </p:nvSpPr>
          <p:spPr>
            <a:xfrm>
              <a:off x="7150344" y="515303"/>
              <a:ext cx="237640" cy="369332"/>
            </a:xfrm>
            <a:prstGeom prst="rect">
              <a:avLst/>
            </a:prstGeom>
            <a:noFill/>
          </p:spPr>
          <p:txBody>
            <a:bodyPr wrap="none" rtlCol="0">
              <a:spAutoFit/>
            </a:bodyPr>
            <a:lstStyle/>
            <a:p>
              <a:r>
                <a:rPr lang="en-US" dirty="0" err="1" smtClean="0"/>
                <a:t>i</a:t>
              </a:r>
              <a:endParaRPr lang="en-US" dirty="0"/>
            </a:p>
          </p:txBody>
        </p:sp>
      </p:grpSp>
      <p:sp>
        <p:nvSpPr>
          <p:cNvPr id="121" name="TextBox 120"/>
          <p:cNvSpPr txBox="1"/>
          <p:nvPr/>
        </p:nvSpPr>
        <p:spPr>
          <a:xfrm>
            <a:off x="6829648" y="515303"/>
            <a:ext cx="239894" cy="369332"/>
          </a:xfrm>
          <a:prstGeom prst="rect">
            <a:avLst/>
          </a:prstGeom>
          <a:noFill/>
        </p:spPr>
        <p:txBody>
          <a:bodyPr wrap="none" rtlCol="0">
            <a:spAutoFit/>
          </a:bodyPr>
          <a:lstStyle/>
          <a:p>
            <a:r>
              <a:rPr lang="en-US" dirty="0" err="1"/>
              <a:t>j</a:t>
            </a:r>
            <a:endParaRPr lang="en-US" dirty="0"/>
          </a:p>
        </p:txBody>
      </p:sp>
    </p:spTree>
    <p:extLst>
      <p:ext uri="{BB962C8B-B14F-4D97-AF65-F5344CB8AC3E}">
        <p14:creationId xmlns:p14="http://schemas.microsoft.com/office/powerpoint/2010/main" val="1913102939"/>
      </p:ext>
    </p:extLst>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B9F9B84B-B900-714B-8536-1797C39898F6}" type="slidenum">
              <a:rPr lang="en-US" smtClean="0"/>
              <a:t>24</a:t>
            </a:fld>
            <a:endParaRPr lang="en-US"/>
          </a:p>
        </p:txBody>
      </p:sp>
      <p:sp>
        <p:nvSpPr>
          <p:cNvPr id="6" name="Rectangle 5"/>
          <p:cNvSpPr/>
          <p:nvPr/>
        </p:nvSpPr>
        <p:spPr>
          <a:xfrm>
            <a:off x="5508104" y="1691516"/>
            <a:ext cx="1391217" cy="1438866"/>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 name="TextBox 6"/>
          <p:cNvSpPr txBox="1"/>
          <p:nvPr/>
        </p:nvSpPr>
        <p:spPr>
          <a:xfrm>
            <a:off x="5873632" y="1324118"/>
            <a:ext cx="842586" cy="369332"/>
          </a:xfrm>
          <a:prstGeom prst="rect">
            <a:avLst/>
          </a:prstGeom>
          <a:noFill/>
        </p:spPr>
        <p:txBody>
          <a:bodyPr wrap="none" rtlCol="0">
            <a:spAutoFit/>
          </a:bodyPr>
          <a:lstStyle/>
          <a:p>
            <a:r>
              <a:rPr lang="en-US" dirty="0" smtClean="0"/>
              <a:t>Node </a:t>
            </a:r>
            <a:r>
              <a:rPr lang="en-US" b="1" i="1" dirty="0" smtClean="0">
                <a:solidFill>
                  <a:srgbClr val="0000FF"/>
                </a:solidFill>
              </a:rPr>
              <a:t>j</a:t>
            </a:r>
            <a:endParaRPr lang="en-US" b="1" i="1" dirty="0">
              <a:solidFill>
                <a:srgbClr val="0000FF"/>
              </a:solidFill>
            </a:endParaRPr>
          </a:p>
        </p:txBody>
      </p:sp>
      <p:sp>
        <p:nvSpPr>
          <p:cNvPr id="8" name="TextBox 7"/>
          <p:cNvSpPr txBox="1"/>
          <p:nvPr/>
        </p:nvSpPr>
        <p:spPr>
          <a:xfrm>
            <a:off x="5592952" y="2663638"/>
            <a:ext cx="421697" cy="369332"/>
          </a:xfrm>
          <a:prstGeom prst="rect">
            <a:avLst/>
          </a:prstGeom>
          <a:solidFill>
            <a:schemeClr val="bg1">
              <a:lumMod val="50000"/>
            </a:schemeClr>
          </a:solidFill>
        </p:spPr>
        <p:txBody>
          <a:bodyPr wrap="none" rtlCol="0">
            <a:spAutoFit/>
          </a:bodyPr>
          <a:lstStyle/>
          <a:p>
            <a:r>
              <a:rPr lang="en-US" dirty="0" smtClean="0"/>
              <a:t>SV</a:t>
            </a:r>
            <a:endParaRPr lang="en-US" dirty="0"/>
          </a:p>
        </p:txBody>
      </p:sp>
      <p:sp>
        <p:nvSpPr>
          <p:cNvPr id="9" name="TextBox 8"/>
          <p:cNvSpPr txBox="1"/>
          <p:nvPr/>
        </p:nvSpPr>
        <p:spPr>
          <a:xfrm>
            <a:off x="6151323" y="2660466"/>
            <a:ext cx="655010" cy="369332"/>
          </a:xfrm>
          <a:prstGeom prst="rect">
            <a:avLst/>
          </a:prstGeom>
          <a:solidFill>
            <a:srgbClr val="7F7F7F"/>
          </a:solidFill>
        </p:spPr>
        <p:txBody>
          <a:bodyPr wrap="none" rtlCol="0">
            <a:spAutoFit/>
          </a:bodyPr>
          <a:lstStyle/>
          <a:p>
            <a:r>
              <a:rPr lang="en-US" dirty="0" smtClean="0"/>
              <a:t>state</a:t>
            </a:r>
            <a:endParaRPr lang="en-US" dirty="0"/>
          </a:p>
        </p:txBody>
      </p:sp>
      <p:sp>
        <p:nvSpPr>
          <p:cNvPr id="10" name="Rectangle 9"/>
          <p:cNvSpPr/>
          <p:nvPr/>
        </p:nvSpPr>
        <p:spPr>
          <a:xfrm>
            <a:off x="7052022" y="2076979"/>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7272156" y="2076979"/>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7490885" y="2078561"/>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Rectangle 12"/>
          <p:cNvSpPr/>
          <p:nvPr/>
        </p:nvSpPr>
        <p:spPr>
          <a:xfrm>
            <a:off x="7706909" y="2078561"/>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7922933" y="2078561"/>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Rectangle 14"/>
          <p:cNvSpPr/>
          <p:nvPr/>
        </p:nvSpPr>
        <p:spPr>
          <a:xfrm>
            <a:off x="8460432" y="2076979"/>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6" name="Rectangle 15"/>
          <p:cNvSpPr/>
          <p:nvPr/>
        </p:nvSpPr>
        <p:spPr>
          <a:xfrm>
            <a:off x="8676456" y="2078561"/>
            <a:ext cx="216024" cy="192822"/>
          </a:xfrm>
          <a:prstGeom prst="rect">
            <a:avLst/>
          </a:prstGeom>
          <a:solidFill>
            <a:srgbClr val="BFBFBF"/>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7" name="Rectangle 16"/>
          <p:cNvSpPr/>
          <p:nvPr/>
        </p:nvSpPr>
        <p:spPr>
          <a:xfrm>
            <a:off x="8892480" y="2078561"/>
            <a:ext cx="216024" cy="192822"/>
          </a:xfrm>
          <a:prstGeom prst="rect">
            <a:avLst/>
          </a:prstGeom>
          <a:solidFill>
            <a:srgbClr val="00009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9" name="TextBox 18"/>
          <p:cNvSpPr txBox="1"/>
          <p:nvPr/>
        </p:nvSpPr>
        <p:spPr>
          <a:xfrm>
            <a:off x="5592952" y="1817396"/>
            <a:ext cx="421697" cy="369332"/>
          </a:xfrm>
          <a:prstGeom prst="rect">
            <a:avLst/>
          </a:prstGeom>
          <a:solidFill>
            <a:schemeClr val="bg1">
              <a:lumMod val="50000"/>
            </a:schemeClr>
          </a:solidFill>
        </p:spPr>
        <p:txBody>
          <a:bodyPr wrap="none" rtlCol="0">
            <a:spAutoFit/>
          </a:bodyPr>
          <a:lstStyle/>
          <a:p>
            <a:r>
              <a:rPr lang="en-US" dirty="0" smtClean="0"/>
              <a:t>SV</a:t>
            </a:r>
            <a:endParaRPr lang="en-US" dirty="0"/>
          </a:p>
        </p:txBody>
      </p:sp>
      <p:sp>
        <p:nvSpPr>
          <p:cNvPr id="20" name="TextBox 19"/>
          <p:cNvSpPr txBox="1"/>
          <p:nvPr/>
        </p:nvSpPr>
        <p:spPr>
          <a:xfrm>
            <a:off x="6151323" y="1817396"/>
            <a:ext cx="655010" cy="369332"/>
          </a:xfrm>
          <a:prstGeom prst="rect">
            <a:avLst/>
          </a:prstGeom>
          <a:solidFill>
            <a:srgbClr val="7F7F7F"/>
          </a:solidFill>
        </p:spPr>
        <p:txBody>
          <a:bodyPr wrap="none" rtlCol="0">
            <a:spAutoFit/>
          </a:bodyPr>
          <a:lstStyle/>
          <a:p>
            <a:r>
              <a:rPr lang="en-US" dirty="0" smtClean="0"/>
              <a:t>state</a:t>
            </a:r>
            <a:endParaRPr lang="en-US" dirty="0"/>
          </a:p>
        </p:txBody>
      </p:sp>
      <p:sp>
        <p:nvSpPr>
          <p:cNvPr id="21" name="Rectangle 20"/>
          <p:cNvSpPr/>
          <p:nvPr/>
        </p:nvSpPr>
        <p:spPr>
          <a:xfrm>
            <a:off x="7052022" y="2550084"/>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2" name="Rectangle 21"/>
          <p:cNvSpPr/>
          <p:nvPr/>
        </p:nvSpPr>
        <p:spPr>
          <a:xfrm>
            <a:off x="7272156" y="2550084"/>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3" name="Rectangle 22"/>
          <p:cNvSpPr/>
          <p:nvPr/>
        </p:nvSpPr>
        <p:spPr>
          <a:xfrm>
            <a:off x="7490885" y="2551666"/>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4" name="Rectangle 23"/>
          <p:cNvSpPr/>
          <p:nvPr/>
        </p:nvSpPr>
        <p:spPr>
          <a:xfrm>
            <a:off x="7706909" y="2551666"/>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5" name="Rectangle 24"/>
          <p:cNvSpPr/>
          <p:nvPr/>
        </p:nvSpPr>
        <p:spPr>
          <a:xfrm>
            <a:off x="7922933" y="2551666"/>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6" name="Rectangle 25"/>
          <p:cNvSpPr/>
          <p:nvPr/>
        </p:nvSpPr>
        <p:spPr>
          <a:xfrm>
            <a:off x="8460432" y="2550084"/>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7" name="Rectangle 26"/>
          <p:cNvSpPr/>
          <p:nvPr/>
        </p:nvSpPr>
        <p:spPr>
          <a:xfrm>
            <a:off x="8676456" y="2551666"/>
            <a:ext cx="216024" cy="192822"/>
          </a:xfrm>
          <a:prstGeom prst="rect">
            <a:avLst/>
          </a:prstGeom>
          <a:solidFill>
            <a:srgbClr val="BFBFBF"/>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8" name="Rectangle 27"/>
          <p:cNvSpPr/>
          <p:nvPr/>
        </p:nvSpPr>
        <p:spPr>
          <a:xfrm>
            <a:off x="8892480" y="2551666"/>
            <a:ext cx="216024" cy="192822"/>
          </a:xfrm>
          <a:prstGeom prst="rect">
            <a:avLst/>
          </a:prstGeom>
          <a:solidFill>
            <a:srgbClr val="00009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30" name="Straight Connector 29"/>
          <p:cNvCxnSpPr>
            <a:stCxn id="6" idx="2"/>
          </p:cNvCxnSpPr>
          <p:nvPr/>
        </p:nvCxnSpPr>
        <p:spPr>
          <a:xfrm>
            <a:off x="6203713" y="3130382"/>
            <a:ext cx="0" cy="649738"/>
          </a:xfrm>
          <a:prstGeom prst="line">
            <a:avLst/>
          </a:prstGeom>
          <a:ln>
            <a:solidFill>
              <a:srgbClr val="000000"/>
            </a:solidFill>
          </a:ln>
          <a:effectLst/>
        </p:spPr>
        <p:style>
          <a:lnRef idx="2">
            <a:schemeClr val="accent1"/>
          </a:lnRef>
          <a:fillRef idx="0">
            <a:schemeClr val="accent1"/>
          </a:fillRef>
          <a:effectRef idx="1">
            <a:schemeClr val="accent1"/>
          </a:effectRef>
          <a:fontRef idx="minor">
            <a:schemeClr val="tx1"/>
          </a:fontRef>
        </p:style>
      </p:cxnSp>
      <p:sp>
        <p:nvSpPr>
          <p:cNvPr id="33" name="Rectangle 32"/>
          <p:cNvSpPr/>
          <p:nvPr/>
        </p:nvSpPr>
        <p:spPr>
          <a:xfrm>
            <a:off x="1763688" y="3780120"/>
            <a:ext cx="5727197" cy="508000"/>
          </a:xfrm>
          <a:prstGeom prst="rect">
            <a:avLst/>
          </a:prstGeom>
          <a:solidFill>
            <a:schemeClr val="bg1">
              <a:lumMod val="50000"/>
            </a:schemeClr>
          </a:solidFill>
          <a:ln>
            <a:solidFill>
              <a:schemeClr val="tx1"/>
            </a:solidFill>
          </a:ln>
          <a:effectLst/>
        </p:spPr>
        <p:style>
          <a:lnRef idx="1">
            <a:schemeClr val="accent3"/>
          </a:lnRef>
          <a:fillRef idx="2">
            <a:schemeClr val="accent3"/>
          </a:fillRef>
          <a:effectRef idx="1">
            <a:schemeClr val="accent3"/>
          </a:effectRef>
          <a:fontRef idx="minor">
            <a:schemeClr val="dk1"/>
          </a:fontRef>
        </p:style>
        <p:txBody>
          <a:bodyPr rtlCol="0" anchor="ctr"/>
          <a:lstStyle/>
          <a:p>
            <a:pPr algn="ctr"/>
            <a:r>
              <a:rPr lang="en-US" sz="3200" dirty="0" smtClean="0">
                <a:solidFill>
                  <a:schemeClr val="tx1"/>
                </a:solidFill>
              </a:rPr>
              <a:t>Network</a:t>
            </a:r>
            <a:endParaRPr lang="en-US" sz="3200" dirty="0">
              <a:solidFill>
                <a:schemeClr val="tx1"/>
              </a:solidFill>
            </a:endParaRPr>
          </a:p>
        </p:txBody>
      </p:sp>
      <p:sp>
        <p:nvSpPr>
          <p:cNvPr id="36" name="Rectangle 35"/>
          <p:cNvSpPr/>
          <p:nvPr/>
        </p:nvSpPr>
        <p:spPr>
          <a:xfrm>
            <a:off x="2532711" y="1691516"/>
            <a:ext cx="1391217" cy="144269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7" name="TextBox 36"/>
          <p:cNvSpPr txBox="1"/>
          <p:nvPr/>
        </p:nvSpPr>
        <p:spPr>
          <a:xfrm>
            <a:off x="2777288" y="1327944"/>
            <a:ext cx="691528" cy="369332"/>
          </a:xfrm>
          <a:prstGeom prst="rect">
            <a:avLst/>
          </a:prstGeom>
          <a:noFill/>
        </p:spPr>
        <p:txBody>
          <a:bodyPr wrap="none" rtlCol="0">
            <a:spAutoFit/>
          </a:bodyPr>
          <a:lstStyle/>
          <a:p>
            <a:r>
              <a:rPr lang="en-US" dirty="0" smtClean="0"/>
              <a:t>Node</a:t>
            </a:r>
            <a:endParaRPr lang="en-US" dirty="0"/>
          </a:p>
        </p:txBody>
      </p:sp>
      <p:sp>
        <p:nvSpPr>
          <p:cNvPr id="38" name="TextBox 37"/>
          <p:cNvSpPr txBox="1"/>
          <p:nvPr/>
        </p:nvSpPr>
        <p:spPr>
          <a:xfrm>
            <a:off x="2617559" y="2667464"/>
            <a:ext cx="421697" cy="369332"/>
          </a:xfrm>
          <a:prstGeom prst="rect">
            <a:avLst/>
          </a:prstGeom>
          <a:solidFill>
            <a:schemeClr val="bg1">
              <a:lumMod val="50000"/>
            </a:schemeClr>
          </a:solidFill>
        </p:spPr>
        <p:txBody>
          <a:bodyPr wrap="none" rtlCol="0">
            <a:spAutoFit/>
          </a:bodyPr>
          <a:lstStyle/>
          <a:p>
            <a:r>
              <a:rPr lang="en-US" dirty="0" smtClean="0"/>
              <a:t>SV</a:t>
            </a:r>
            <a:endParaRPr lang="en-US" dirty="0"/>
          </a:p>
        </p:txBody>
      </p:sp>
      <p:sp>
        <p:nvSpPr>
          <p:cNvPr id="39" name="TextBox 38"/>
          <p:cNvSpPr txBox="1"/>
          <p:nvPr/>
        </p:nvSpPr>
        <p:spPr>
          <a:xfrm>
            <a:off x="3175930" y="2662052"/>
            <a:ext cx="655010" cy="369332"/>
          </a:xfrm>
          <a:prstGeom prst="rect">
            <a:avLst/>
          </a:prstGeom>
          <a:solidFill>
            <a:srgbClr val="7F7F7F"/>
          </a:solidFill>
        </p:spPr>
        <p:txBody>
          <a:bodyPr wrap="none" rtlCol="0">
            <a:spAutoFit/>
          </a:bodyPr>
          <a:lstStyle/>
          <a:p>
            <a:r>
              <a:rPr lang="en-US" dirty="0" smtClean="0"/>
              <a:t>state</a:t>
            </a:r>
            <a:endParaRPr lang="en-US" dirty="0"/>
          </a:p>
        </p:txBody>
      </p:sp>
      <p:sp>
        <p:nvSpPr>
          <p:cNvPr id="40" name="TextBox 39"/>
          <p:cNvSpPr txBox="1"/>
          <p:nvPr/>
        </p:nvSpPr>
        <p:spPr>
          <a:xfrm>
            <a:off x="2617559" y="1821222"/>
            <a:ext cx="421697" cy="369332"/>
          </a:xfrm>
          <a:prstGeom prst="rect">
            <a:avLst/>
          </a:prstGeom>
          <a:solidFill>
            <a:schemeClr val="bg1">
              <a:lumMod val="50000"/>
            </a:schemeClr>
          </a:solidFill>
        </p:spPr>
        <p:txBody>
          <a:bodyPr wrap="none" rtlCol="0">
            <a:spAutoFit/>
          </a:bodyPr>
          <a:lstStyle/>
          <a:p>
            <a:r>
              <a:rPr lang="en-US" dirty="0" smtClean="0"/>
              <a:t>SV</a:t>
            </a:r>
            <a:endParaRPr lang="en-US" dirty="0"/>
          </a:p>
        </p:txBody>
      </p:sp>
      <p:sp>
        <p:nvSpPr>
          <p:cNvPr id="41" name="TextBox 40"/>
          <p:cNvSpPr txBox="1"/>
          <p:nvPr/>
        </p:nvSpPr>
        <p:spPr>
          <a:xfrm>
            <a:off x="3147967" y="1817396"/>
            <a:ext cx="655010" cy="369332"/>
          </a:xfrm>
          <a:prstGeom prst="rect">
            <a:avLst/>
          </a:prstGeom>
          <a:solidFill>
            <a:srgbClr val="7F7F7F"/>
          </a:solidFill>
        </p:spPr>
        <p:txBody>
          <a:bodyPr wrap="none" rtlCol="0">
            <a:spAutoFit/>
          </a:bodyPr>
          <a:lstStyle/>
          <a:p>
            <a:r>
              <a:rPr lang="en-US" dirty="0" smtClean="0"/>
              <a:t>state</a:t>
            </a:r>
            <a:endParaRPr lang="en-US" dirty="0"/>
          </a:p>
        </p:txBody>
      </p:sp>
      <p:cxnSp>
        <p:nvCxnSpPr>
          <p:cNvPr id="42" name="Straight Connector 41"/>
          <p:cNvCxnSpPr>
            <a:stCxn id="36" idx="2"/>
          </p:cNvCxnSpPr>
          <p:nvPr/>
        </p:nvCxnSpPr>
        <p:spPr>
          <a:xfrm>
            <a:off x="3228320" y="3134208"/>
            <a:ext cx="0" cy="649738"/>
          </a:xfrm>
          <a:prstGeom prst="line">
            <a:avLst/>
          </a:prstGeom>
          <a:ln>
            <a:solidFill>
              <a:srgbClr val="000000"/>
            </a:solidFill>
          </a:ln>
          <a:effectLst/>
        </p:spPr>
        <p:style>
          <a:lnRef idx="2">
            <a:schemeClr val="accent1"/>
          </a:lnRef>
          <a:fillRef idx="0">
            <a:schemeClr val="accent1"/>
          </a:fillRef>
          <a:effectRef idx="1">
            <a:schemeClr val="accent1"/>
          </a:effectRef>
          <a:fontRef idx="minor">
            <a:schemeClr val="tx1"/>
          </a:fontRef>
        </p:style>
      </p:cxnSp>
      <p:sp>
        <p:nvSpPr>
          <p:cNvPr id="43" name="Rectangle 42"/>
          <p:cNvSpPr/>
          <p:nvPr/>
        </p:nvSpPr>
        <p:spPr>
          <a:xfrm>
            <a:off x="5415366" y="4931876"/>
            <a:ext cx="1414282" cy="1440696"/>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4" name="TextBox 43"/>
          <p:cNvSpPr txBox="1"/>
          <p:nvPr/>
        </p:nvSpPr>
        <p:spPr>
          <a:xfrm>
            <a:off x="5759174" y="6372036"/>
            <a:ext cx="691528" cy="369332"/>
          </a:xfrm>
          <a:prstGeom prst="rect">
            <a:avLst/>
          </a:prstGeom>
          <a:noFill/>
        </p:spPr>
        <p:txBody>
          <a:bodyPr wrap="none" rtlCol="0">
            <a:spAutoFit/>
          </a:bodyPr>
          <a:lstStyle/>
          <a:p>
            <a:r>
              <a:rPr lang="en-US" dirty="0" smtClean="0"/>
              <a:t>Node</a:t>
            </a:r>
            <a:endParaRPr lang="en-US" dirty="0"/>
          </a:p>
        </p:txBody>
      </p:sp>
      <p:sp>
        <p:nvSpPr>
          <p:cNvPr id="45" name="TextBox 44"/>
          <p:cNvSpPr txBox="1"/>
          <p:nvPr/>
        </p:nvSpPr>
        <p:spPr>
          <a:xfrm>
            <a:off x="5520944" y="5905828"/>
            <a:ext cx="421697" cy="369332"/>
          </a:xfrm>
          <a:prstGeom prst="rect">
            <a:avLst/>
          </a:prstGeom>
          <a:solidFill>
            <a:schemeClr val="bg1">
              <a:lumMod val="50000"/>
            </a:schemeClr>
          </a:solidFill>
        </p:spPr>
        <p:txBody>
          <a:bodyPr wrap="none" rtlCol="0">
            <a:spAutoFit/>
          </a:bodyPr>
          <a:lstStyle/>
          <a:p>
            <a:r>
              <a:rPr lang="en-US" dirty="0" smtClean="0"/>
              <a:t>SV</a:t>
            </a:r>
            <a:endParaRPr lang="en-US" dirty="0"/>
          </a:p>
        </p:txBody>
      </p:sp>
      <p:sp>
        <p:nvSpPr>
          <p:cNvPr id="46" name="TextBox 45"/>
          <p:cNvSpPr txBox="1"/>
          <p:nvPr/>
        </p:nvSpPr>
        <p:spPr>
          <a:xfrm>
            <a:off x="6079315" y="5895148"/>
            <a:ext cx="655010" cy="369332"/>
          </a:xfrm>
          <a:prstGeom prst="rect">
            <a:avLst/>
          </a:prstGeom>
          <a:solidFill>
            <a:srgbClr val="7F7F7F"/>
          </a:solidFill>
        </p:spPr>
        <p:txBody>
          <a:bodyPr wrap="none" rtlCol="0">
            <a:spAutoFit/>
          </a:bodyPr>
          <a:lstStyle/>
          <a:p>
            <a:r>
              <a:rPr lang="en-US" dirty="0" smtClean="0"/>
              <a:t>state</a:t>
            </a:r>
            <a:endParaRPr lang="en-US" dirty="0"/>
          </a:p>
        </p:txBody>
      </p:sp>
      <p:sp>
        <p:nvSpPr>
          <p:cNvPr id="47" name="TextBox 46"/>
          <p:cNvSpPr txBox="1"/>
          <p:nvPr/>
        </p:nvSpPr>
        <p:spPr>
          <a:xfrm>
            <a:off x="5520944" y="5059586"/>
            <a:ext cx="421697" cy="369332"/>
          </a:xfrm>
          <a:prstGeom prst="rect">
            <a:avLst/>
          </a:prstGeom>
          <a:solidFill>
            <a:schemeClr val="bg1">
              <a:lumMod val="50000"/>
            </a:schemeClr>
          </a:solidFill>
        </p:spPr>
        <p:txBody>
          <a:bodyPr wrap="none" rtlCol="0">
            <a:spAutoFit/>
          </a:bodyPr>
          <a:lstStyle/>
          <a:p>
            <a:r>
              <a:rPr lang="en-US" dirty="0" smtClean="0"/>
              <a:t>SV</a:t>
            </a:r>
            <a:endParaRPr lang="en-US" dirty="0"/>
          </a:p>
        </p:txBody>
      </p:sp>
      <p:sp>
        <p:nvSpPr>
          <p:cNvPr id="48" name="TextBox 47"/>
          <p:cNvSpPr txBox="1"/>
          <p:nvPr/>
        </p:nvSpPr>
        <p:spPr>
          <a:xfrm>
            <a:off x="6079315" y="5059586"/>
            <a:ext cx="655010" cy="369332"/>
          </a:xfrm>
          <a:prstGeom prst="rect">
            <a:avLst/>
          </a:prstGeom>
          <a:solidFill>
            <a:srgbClr val="7F7F7F"/>
          </a:solidFill>
        </p:spPr>
        <p:txBody>
          <a:bodyPr wrap="none" rtlCol="0">
            <a:spAutoFit/>
          </a:bodyPr>
          <a:lstStyle/>
          <a:p>
            <a:r>
              <a:rPr lang="en-US" dirty="0" smtClean="0"/>
              <a:t>state</a:t>
            </a:r>
            <a:endParaRPr lang="en-US" dirty="0"/>
          </a:p>
        </p:txBody>
      </p:sp>
      <p:cxnSp>
        <p:nvCxnSpPr>
          <p:cNvPr id="49" name="Straight Connector 48"/>
          <p:cNvCxnSpPr/>
          <p:nvPr/>
        </p:nvCxnSpPr>
        <p:spPr>
          <a:xfrm>
            <a:off x="6032930" y="4288120"/>
            <a:ext cx="0" cy="649738"/>
          </a:xfrm>
          <a:prstGeom prst="line">
            <a:avLst/>
          </a:prstGeom>
          <a:ln>
            <a:solidFill>
              <a:srgbClr val="000000"/>
            </a:solidFill>
          </a:ln>
          <a:effectLst/>
        </p:spPr>
        <p:style>
          <a:lnRef idx="2">
            <a:schemeClr val="accent1"/>
          </a:lnRef>
          <a:fillRef idx="0">
            <a:schemeClr val="accent1"/>
          </a:fillRef>
          <a:effectRef idx="1">
            <a:schemeClr val="accent1"/>
          </a:effectRef>
          <a:fontRef idx="minor">
            <a:schemeClr val="tx1"/>
          </a:fontRef>
        </p:style>
      </p:cxnSp>
      <p:sp>
        <p:nvSpPr>
          <p:cNvPr id="50" name="Rectangle 49"/>
          <p:cNvSpPr/>
          <p:nvPr/>
        </p:nvSpPr>
        <p:spPr>
          <a:xfrm>
            <a:off x="6980014" y="5435932"/>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1" name="Rectangle 50"/>
          <p:cNvSpPr/>
          <p:nvPr/>
        </p:nvSpPr>
        <p:spPr>
          <a:xfrm>
            <a:off x="7200148" y="5435932"/>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2" name="Rectangle 51"/>
          <p:cNvSpPr/>
          <p:nvPr/>
        </p:nvSpPr>
        <p:spPr>
          <a:xfrm>
            <a:off x="7418877" y="5437514"/>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3" name="Rectangle 52"/>
          <p:cNvSpPr/>
          <p:nvPr/>
        </p:nvSpPr>
        <p:spPr>
          <a:xfrm>
            <a:off x="7634901" y="5437514"/>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4" name="Rectangle 53"/>
          <p:cNvSpPr/>
          <p:nvPr/>
        </p:nvSpPr>
        <p:spPr>
          <a:xfrm>
            <a:off x="7850925" y="5437514"/>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5" name="Rectangle 54"/>
          <p:cNvSpPr/>
          <p:nvPr/>
        </p:nvSpPr>
        <p:spPr>
          <a:xfrm>
            <a:off x="8388424" y="5435932"/>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6" name="Rectangle 55"/>
          <p:cNvSpPr/>
          <p:nvPr/>
        </p:nvSpPr>
        <p:spPr>
          <a:xfrm>
            <a:off x="8604448" y="5437514"/>
            <a:ext cx="216024" cy="192822"/>
          </a:xfrm>
          <a:prstGeom prst="rect">
            <a:avLst/>
          </a:prstGeom>
          <a:solidFill>
            <a:srgbClr val="BFBFBF"/>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7" name="Rectangle 56"/>
          <p:cNvSpPr/>
          <p:nvPr/>
        </p:nvSpPr>
        <p:spPr>
          <a:xfrm>
            <a:off x="8820472" y="5437514"/>
            <a:ext cx="216024" cy="192822"/>
          </a:xfrm>
          <a:prstGeom prst="rect">
            <a:avLst/>
          </a:prstGeom>
          <a:solidFill>
            <a:srgbClr val="00009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8" name="Rectangle 57"/>
          <p:cNvSpPr/>
          <p:nvPr/>
        </p:nvSpPr>
        <p:spPr>
          <a:xfrm>
            <a:off x="6980014" y="5909037"/>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9" name="Rectangle 58"/>
          <p:cNvSpPr/>
          <p:nvPr/>
        </p:nvSpPr>
        <p:spPr>
          <a:xfrm>
            <a:off x="7200148" y="5909037"/>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0" name="Rectangle 59"/>
          <p:cNvSpPr/>
          <p:nvPr/>
        </p:nvSpPr>
        <p:spPr>
          <a:xfrm>
            <a:off x="7418877" y="5910619"/>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1" name="Rectangle 60"/>
          <p:cNvSpPr/>
          <p:nvPr/>
        </p:nvSpPr>
        <p:spPr>
          <a:xfrm>
            <a:off x="7634901" y="5910619"/>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2" name="Rectangle 61"/>
          <p:cNvSpPr/>
          <p:nvPr/>
        </p:nvSpPr>
        <p:spPr>
          <a:xfrm>
            <a:off x="7850925" y="5910619"/>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3" name="Rectangle 62"/>
          <p:cNvSpPr/>
          <p:nvPr/>
        </p:nvSpPr>
        <p:spPr>
          <a:xfrm>
            <a:off x="8388424" y="5909037"/>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4" name="Rectangle 63"/>
          <p:cNvSpPr/>
          <p:nvPr/>
        </p:nvSpPr>
        <p:spPr>
          <a:xfrm>
            <a:off x="8604448" y="5910619"/>
            <a:ext cx="216024" cy="192822"/>
          </a:xfrm>
          <a:prstGeom prst="rect">
            <a:avLst/>
          </a:prstGeom>
          <a:solidFill>
            <a:srgbClr val="BFBFBF"/>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5" name="Rectangle 64"/>
          <p:cNvSpPr/>
          <p:nvPr/>
        </p:nvSpPr>
        <p:spPr>
          <a:xfrm>
            <a:off x="8820472" y="5910619"/>
            <a:ext cx="216024" cy="192822"/>
          </a:xfrm>
          <a:prstGeom prst="rect">
            <a:avLst/>
          </a:prstGeom>
          <a:solidFill>
            <a:srgbClr val="00009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6" name="Rectangle 65"/>
          <p:cNvSpPr/>
          <p:nvPr/>
        </p:nvSpPr>
        <p:spPr>
          <a:xfrm>
            <a:off x="2316687" y="4931876"/>
            <a:ext cx="1391217" cy="1440696"/>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7" name="TextBox 66"/>
          <p:cNvSpPr txBox="1"/>
          <p:nvPr/>
        </p:nvSpPr>
        <p:spPr>
          <a:xfrm>
            <a:off x="2590822" y="6372036"/>
            <a:ext cx="840332" cy="369332"/>
          </a:xfrm>
          <a:prstGeom prst="rect">
            <a:avLst/>
          </a:prstGeom>
          <a:noFill/>
        </p:spPr>
        <p:txBody>
          <a:bodyPr wrap="none" rtlCol="0">
            <a:spAutoFit/>
          </a:bodyPr>
          <a:lstStyle/>
          <a:p>
            <a:r>
              <a:rPr lang="en-US" dirty="0" smtClean="0"/>
              <a:t>Node </a:t>
            </a:r>
            <a:r>
              <a:rPr lang="en-US" b="1" i="1" dirty="0" err="1" smtClean="0">
                <a:solidFill>
                  <a:srgbClr val="0000FF"/>
                </a:solidFill>
              </a:rPr>
              <a:t>i</a:t>
            </a:r>
            <a:endParaRPr lang="en-US" b="1" i="1" dirty="0">
              <a:solidFill>
                <a:srgbClr val="0000FF"/>
              </a:solidFill>
            </a:endParaRPr>
          </a:p>
        </p:txBody>
      </p:sp>
      <p:sp>
        <p:nvSpPr>
          <p:cNvPr id="68" name="TextBox 67"/>
          <p:cNvSpPr txBox="1"/>
          <p:nvPr/>
        </p:nvSpPr>
        <p:spPr>
          <a:xfrm>
            <a:off x="2424600" y="5905828"/>
            <a:ext cx="421697" cy="369332"/>
          </a:xfrm>
          <a:prstGeom prst="rect">
            <a:avLst/>
          </a:prstGeom>
          <a:solidFill>
            <a:schemeClr val="bg1">
              <a:lumMod val="50000"/>
            </a:schemeClr>
          </a:solidFill>
        </p:spPr>
        <p:txBody>
          <a:bodyPr wrap="none" rtlCol="0">
            <a:spAutoFit/>
          </a:bodyPr>
          <a:lstStyle/>
          <a:p>
            <a:r>
              <a:rPr lang="en-US" dirty="0" smtClean="0"/>
              <a:t>SV</a:t>
            </a:r>
            <a:endParaRPr lang="en-US" dirty="0"/>
          </a:p>
        </p:txBody>
      </p:sp>
      <p:sp>
        <p:nvSpPr>
          <p:cNvPr id="69" name="TextBox 68"/>
          <p:cNvSpPr txBox="1"/>
          <p:nvPr/>
        </p:nvSpPr>
        <p:spPr>
          <a:xfrm>
            <a:off x="2954845" y="5909116"/>
            <a:ext cx="655010" cy="369332"/>
          </a:xfrm>
          <a:prstGeom prst="rect">
            <a:avLst/>
          </a:prstGeom>
          <a:solidFill>
            <a:srgbClr val="7F7F7F"/>
          </a:solidFill>
        </p:spPr>
        <p:txBody>
          <a:bodyPr wrap="none" rtlCol="0">
            <a:spAutoFit/>
          </a:bodyPr>
          <a:lstStyle/>
          <a:p>
            <a:r>
              <a:rPr lang="en-US" dirty="0" smtClean="0"/>
              <a:t>state</a:t>
            </a:r>
            <a:endParaRPr lang="en-US" dirty="0"/>
          </a:p>
        </p:txBody>
      </p:sp>
      <p:sp>
        <p:nvSpPr>
          <p:cNvPr id="70" name="TextBox 69"/>
          <p:cNvSpPr txBox="1"/>
          <p:nvPr/>
        </p:nvSpPr>
        <p:spPr>
          <a:xfrm>
            <a:off x="2424600" y="5059586"/>
            <a:ext cx="421697" cy="369332"/>
          </a:xfrm>
          <a:prstGeom prst="rect">
            <a:avLst/>
          </a:prstGeom>
          <a:solidFill>
            <a:schemeClr val="bg1">
              <a:lumMod val="50000"/>
            </a:schemeClr>
          </a:solidFill>
        </p:spPr>
        <p:txBody>
          <a:bodyPr wrap="none" rtlCol="0">
            <a:spAutoFit/>
          </a:bodyPr>
          <a:lstStyle/>
          <a:p>
            <a:r>
              <a:rPr lang="en-US" dirty="0" smtClean="0"/>
              <a:t>SV</a:t>
            </a:r>
            <a:endParaRPr lang="en-US" dirty="0"/>
          </a:p>
        </p:txBody>
      </p:sp>
      <p:sp>
        <p:nvSpPr>
          <p:cNvPr id="71" name="TextBox 70"/>
          <p:cNvSpPr txBox="1"/>
          <p:nvPr/>
        </p:nvSpPr>
        <p:spPr>
          <a:xfrm>
            <a:off x="2954845" y="5057587"/>
            <a:ext cx="655010" cy="369332"/>
          </a:xfrm>
          <a:prstGeom prst="rect">
            <a:avLst/>
          </a:prstGeom>
          <a:solidFill>
            <a:srgbClr val="7F7F7F"/>
          </a:solidFill>
        </p:spPr>
        <p:txBody>
          <a:bodyPr wrap="none" rtlCol="0">
            <a:spAutoFit/>
          </a:bodyPr>
          <a:lstStyle/>
          <a:p>
            <a:r>
              <a:rPr lang="en-US" dirty="0" smtClean="0"/>
              <a:t>state</a:t>
            </a:r>
            <a:endParaRPr lang="en-US" dirty="0"/>
          </a:p>
        </p:txBody>
      </p:sp>
      <p:cxnSp>
        <p:nvCxnSpPr>
          <p:cNvPr id="72" name="Straight Connector 71"/>
          <p:cNvCxnSpPr/>
          <p:nvPr/>
        </p:nvCxnSpPr>
        <p:spPr>
          <a:xfrm>
            <a:off x="2936586" y="4288120"/>
            <a:ext cx="0" cy="649738"/>
          </a:xfrm>
          <a:prstGeom prst="line">
            <a:avLst/>
          </a:prstGeom>
          <a:ln>
            <a:solidFill>
              <a:srgbClr val="000000"/>
            </a:solidFill>
          </a:ln>
          <a:effectLst/>
        </p:spPr>
        <p:style>
          <a:lnRef idx="2">
            <a:schemeClr val="accent1"/>
          </a:lnRef>
          <a:fillRef idx="0">
            <a:schemeClr val="accent1"/>
          </a:fillRef>
          <a:effectRef idx="1">
            <a:schemeClr val="accent1"/>
          </a:effectRef>
          <a:fontRef idx="minor">
            <a:schemeClr val="tx1"/>
          </a:fontRef>
        </p:style>
      </p:cxnSp>
      <p:sp>
        <p:nvSpPr>
          <p:cNvPr id="73" name="Rectangle 72"/>
          <p:cNvSpPr/>
          <p:nvPr/>
        </p:nvSpPr>
        <p:spPr>
          <a:xfrm>
            <a:off x="139696" y="5435932"/>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4" name="Rectangle 73"/>
          <p:cNvSpPr/>
          <p:nvPr/>
        </p:nvSpPr>
        <p:spPr>
          <a:xfrm>
            <a:off x="359830" y="5435932"/>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5" name="Rectangle 74"/>
          <p:cNvSpPr/>
          <p:nvPr/>
        </p:nvSpPr>
        <p:spPr>
          <a:xfrm>
            <a:off x="578559" y="5437514"/>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6" name="Rectangle 75"/>
          <p:cNvSpPr/>
          <p:nvPr/>
        </p:nvSpPr>
        <p:spPr>
          <a:xfrm>
            <a:off x="794583" y="5437514"/>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7" name="Rectangle 76"/>
          <p:cNvSpPr/>
          <p:nvPr/>
        </p:nvSpPr>
        <p:spPr>
          <a:xfrm>
            <a:off x="1010607" y="5437514"/>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8" name="Rectangle 77"/>
          <p:cNvSpPr/>
          <p:nvPr/>
        </p:nvSpPr>
        <p:spPr>
          <a:xfrm>
            <a:off x="1548106" y="5435932"/>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9" name="Rectangle 78"/>
          <p:cNvSpPr/>
          <p:nvPr/>
        </p:nvSpPr>
        <p:spPr>
          <a:xfrm>
            <a:off x="1764130" y="5437514"/>
            <a:ext cx="216024" cy="192822"/>
          </a:xfrm>
          <a:prstGeom prst="rect">
            <a:avLst/>
          </a:prstGeom>
          <a:solidFill>
            <a:srgbClr val="BFBFBF"/>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0" name="Rectangle 79"/>
          <p:cNvSpPr/>
          <p:nvPr/>
        </p:nvSpPr>
        <p:spPr>
          <a:xfrm>
            <a:off x="1980154" y="5442481"/>
            <a:ext cx="216024" cy="192822"/>
          </a:xfrm>
          <a:prstGeom prst="rect">
            <a:avLst/>
          </a:prstGeom>
          <a:solidFill>
            <a:srgbClr val="00009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1" name="Rectangle 80"/>
          <p:cNvSpPr/>
          <p:nvPr/>
        </p:nvSpPr>
        <p:spPr>
          <a:xfrm>
            <a:off x="139696" y="5909037"/>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2" name="Rectangle 81"/>
          <p:cNvSpPr/>
          <p:nvPr/>
        </p:nvSpPr>
        <p:spPr>
          <a:xfrm>
            <a:off x="359830" y="5909037"/>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3" name="Rectangle 82"/>
          <p:cNvSpPr/>
          <p:nvPr/>
        </p:nvSpPr>
        <p:spPr>
          <a:xfrm>
            <a:off x="578559" y="5910619"/>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4" name="Rectangle 83"/>
          <p:cNvSpPr/>
          <p:nvPr/>
        </p:nvSpPr>
        <p:spPr>
          <a:xfrm>
            <a:off x="794583" y="5910619"/>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5" name="Rectangle 84"/>
          <p:cNvSpPr/>
          <p:nvPr/>
        </p:nvSpPr>
        <p:spPr>
          <a:xfrm>
            <a:off x="1010607" y="5910619"/>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6" name="Rectangle 85"/>
          <p:cNvSpPr/>
          <p:nvPr/>
        </p:nvSpPr>
        <p:spPr>
          <a:xfrm>
            <a:off x="1548106" y="5909037"/>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7" name="Rectangle 86"/>
          <p:cNvSpPr/>
          <p:nvPr/>
        </p:nvSpPr>
        <p:spPr>
          <a:xfrm>
            <a:off x="1764130" y="5910619"/>
            <a:ext cx="216024" cy="192822"/>
          </a:xfrm>
          <a:prstGeom prst="rect">
            <a:avLst/>
          </a:prstGeom>
          <a:solidFill>
            <a:srgbClr val="BFBFBF"/>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8" name="Rectangle 87"/>
          <p:cNvSpPr/>
          <p:nvPr/>
        </p:nvSpPr>
        <p:spPr>
          <a:xfrm>
            <a:off x="1980154" y="5915586"/>
            <a:ext cx="216024" cy="192822"/>
          </a:xfrm>
          <a:prstGeom prst="rect">
            <a:avLst/>
          </a:prstGeom>
          <a:solidFill>
            <a:srgbClr val="00009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9" name="Rectangle 88"/>
          <p:cNvSpPr/>
          <p:nvPr/>
        </p:nvSpPr>
        <p:spPr>
          <a:xfrm>
            <a:off x="355720" y="2078561"/>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0" name="Rectangle 89"/>
          <p:cNvSpPr/>
          <p:nvPr/>
        </p:nvSpPr>
        <p:spPr>
          <a:xfrm>
            <a:off x="575854" y="2078561"/>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1" name="Rectangle 90"/>
          <p:cNvSpPr/>
          <p:nvPr/>
        </p:nvSpPr>
        <p:spPr>
          <a:xfrm>
            <a:off x="794583" y="2080143"/>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2" name="Rectangle 91"/>
          <p:cNvSpPr/>
          <p:nvPr/>
        </p:nvSpPr>
        <p:spPr>
          <a:xfrm>
            <a:off x="1010607" y="2080143"/>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3" name="Rectangle 92"/>
          <p:cNvSpPr/>
          <p:nvPr/>
        </p:nvSpPr>
        <p:spPr>
          <a:xfrm>
            <a:off x="1226631" y="2080143"/>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4" name="Rectangle 93"/>
          <p:cNvSpPr/>
          <p:nvPr/>
        </p:nvSpPr>
        <p:spPr>
          <a:xfrm>
            <a:off x="1764130" y="2078561"/>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5" name="Rectangle 94"/>
          <p:cNvSpPr/>
          <p:nvPr/>
        </p:nvSpPr>
        <p:spPr>
          <a:xfrm>
            <a:off x="1980154" y="2080143"/>
            <a:ext cx="216024" cy="192822"/>
          </a:xfrm>
          <a:prstGeom prst="rect">
            <a:avLst/>
          </a:prstGeom>
          <a:solidFill>
            <a:srgbClr val="BFBFBF"/>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6" name="Rectangle 95"/>
          <p:cNvSpPr/>
          <p:nvPr/>
        </p:nvSpPr>
        <p:spPr>
          <a:xfrm>
            <a:off x="2196178" y="2080143"/>
            <a:ext cx="216024" cy="192822"/>
          </a:xfrm>
          <a:prstGeom prst="rect">
            <a:avLst/>
          </a:prstGeom>
          <a:solidFill>
            <a:srgbClr val="00009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7" name="Rectangle 96"/>
          <p:cNvSpPr/>
          <p:nvPr/>
        </p:nvSpPr>
        <p:spPr>
          <a:xfrm>
            <a:off x="355720" y="2551666"/>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8" name="Rectangle 97"/>
          <p:cNvSpPr/>
          <p:nvPr/>
        </p:nvSpPr>
        <p:spPr>
          <a:xfrm>
            <a:off x="575854" y="2551666"/>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9" name="Rectangle 98"/>
          <p:cNvSpPr/>
          <p:nvPr/>
        </p:nvSpPr>
        <p:spPr>
          <a:xfrm>
            <a:off x="794583" y="2553248"/>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0" name="Rectangle 99"/>
          <p:cNvSpPr/>
          <p:nvPr/>
        </p:nvSpPr>
        <p:spPr>
          <a:xfrm>
            <a:off x="1010607" y="2553248"/>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1" name="Rectangle 100"/>
          <p:cNvSpPr/>
          <p:nvPr/>
        </p:nvSpPr>
        <p:spPr>
          <a:xfrm>
            <a:off x="1226631" y="2553248"/>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2" name="Rectangle 101"/>
          <p:cNvSpPr/>
          <p:nvPr/>
        </p:nvSpPr>
        <p:spPr>
          <a:xfrm>
            <a:off x="1764130" y="2551666"/>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3" name="Rectangle 102"/>
          <p:cNvSpPr/>
          <p:nvPr/>
        </p:nvSpPr>
        <p:spPr>
          <a:xfrm>
            <a:off x="1980154" y="2553248"/>
            <a:ext cx="216024" cy="192822"/>
          </a:xfrm>
          <a:prstGeom prst="rect">
            <a:avLst/>
          </a:prstGeom>
          <a:solidFill>
            <a:srgbClr val="BFBFBF"/>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4" name="Rectangle 103"/>
          <p:cNvSpPr/>
          <p:nvPr/>
        </p:nvSpPr>
        <p:spPr>
          <a:xfrm>
            <a:off x="2196178" y="2553248"/>
            <a:ext cx="216024" cy="192822"/>
          </a:xfrm>
          <a:prstGeom prst="rect">
            <a:avLst/>
          </a:prstGeom>
          <a:solidFill>
            <a:srgbClr val="00009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5" name="TextBox 104"/>
          <p:cNvSpPr txBox="1"/>
          <p:nvPr/>
        </p:nvSpPr>
        <p:spPr>
          <a:xfrm>
            <a:off x="164013" y="92501"/>
            <a:ext cx="2690898" cy="461665"/>
          </a:xfrm>
          <a:prstGeom prst="rect">
            <a:avLst/>
          </a:prstGeom>
          <a:noFill/>
        </p:spPr>
        <p:txBody>
          <a:bodyPr wrap="none" rtlCol="0">
            <a:spAutoFit/>
          </a:bodyPr>
          <a:lstStyle/>
          <a:p>
            <a:r>
              <a:rPr lang="en-US" sz="2400" dirty="0" smtClean="0"/>
              <a:t>Read Miss at node </a:t>
            </a:r>
            <a:r>
              <a:rPr lang="en-US" sz="2400" b="1" i="1" dirty="0" err="1" smtClean="0">
                <a:solidFill>
                  <a:srgbClr val="0000FF"/>
                </a:solidFill>
              </a:rPr>
              <a:t>i</a:t>
            </a:r>
            <a:endParaRPr lang="en-US" sz="2400" b="1" i="1" dirty="0">
              <a:solidFill>
                <a:srgbClr val="0000FF"/>
              </a:solidFill>
            </a:endParaRPr>
          </a:p>
        </p:txBody>
      </p:sp>
      <p:sp>
        <p:nvSpPr>
          <p:cNvPr id="106" name="TextBox 105"/>
          <p:cNvSpPr txBox="1"/>
          <p:nvPr/>
        </p:nvSpPr>
        <p:spPr>
          <a:xfrm>
            <a:off x="179512" y="515303"/>
            <a:ext cx="4334540" cy="830997"/>
          </a:xfrm>
          <a:prstGeom prst="rect">
            <a:avLst/>
          </a:prstGeom>
          <a:noFill/>
        </p:spPr>
        <p:txBody>
          <a:bodyPr wrap="none" rtlCol="0">
            <a:spAutoFit/>
          </a:bodyPr>
          <a:lstStyle/>
          <a:p>
            <a:r>
              <a:rPr lang="en-US" sz="2400" b="1" dirty="0" smtClean="0"/>
              <a:t>Case 2</a:t>
            </a:r>
            <a:r>
              <a:rPr lang="en-US" sz="2400" dirty="0" smtClean="0"/>
              <a:t>: SV is copied in node j and </a:t>
            </a:r>
          </a:p>
          <a:p>
            <a:r>
              <a:rPr lang="en-US" sz="2400" dirty="0" smtClean="0"/>
              <a:t>              is in dirty state.</a:t>
            </a:r>
          </a:p>
        </p:txBody>
      </p:sp>
      <p:grpSp>
        <p:nvGrpSpPr>
          <p:cNvPr id="108" name="Group 146"/>
          <p:cNvGrpSpPr/>
          <p:nvPr/>
        </p:nvGrpSpPr>
        <p:grpSpPr>
          <a:xfrm>
            <a:off x="6080125" y="515303"/>
            <a:ext cx="2956371" cy="1401529"/>
            <a:chOff x="6080125" y="515303"/>
            <a:chExt cx="2956371" cy="1401529"/>
          </a:xfrm>
        </p:grpSpPr>
        <p:grpSp>
          <p:nvGrpSpPr>
            <p:cNvPr id="109" name="Group 105"/>
            <p:cNvGrpSpPr/>
            <p:nvPr/>
          </p:nvGrpSpPr>
          <p:grpSpPr>
            <a:xfrm>
              <a:off x="6080125" y="892870"/>
              <a:ext cx="2665126" cy="461665"/>
              <a:chOff x="999067" y="4114800"/>
              <a:chExt cx="2665126" cy="461665"/>
            </a:xfrm>
          </p:grpSpPr>
          <p:sp>
            <p:nvSpPr>
              <p:cNvPr id="113" name="TextBox 112"/>
              <p:cNvSpPr txBox="1"/>
              <p:nvPr/>
            </p:nvSpPr>
            <p:spPr>
              <a:xfrm>
                <a:off x="999067" y="4114800"/>
                <a:ext cx="340658" cy="461665"/>
              </a:xfrm>
              <a:prstGeom prst="rect">
                <a:avLst/>
              </a:prstGeom>
              <a:solidFill>
                <a:srgbClr val="CCFFCC"/>
              </a:solidFill>
              <a:ln>
                <a:solidFill>
                  <a:schemeClr val="tx1"/>
                </a:solidFill>
              </a:ln>
            </p:spPr>
            <p:txBody>
              <a:bodyPr wrap="none" rtlCol="0">
                <a:spAutoFit/>
              </a:bodyPr>
              <a:lstStyle/>
              <a:p>
                <a:r>
                  <a:rPr lang="en-US" sz="2400" dirty="0"/>
                  <a:t>1</a:t>
                </a:r>
              </a:p>
            </p:txBody>
          </p:sp>
          <p:sp>
            <p:nvSpPr>
              <p:cNvPr id="114" name="TextBox 113"/>
              <p:cNvSpPr txBox="1"/>
              <p:nvPr/>
            </p:nvSpPr>
            <p:spPr>
              <a:xfrm>
                <a:off x="1339725" y="4114800"/>
                <a:ext cx="340658" cy="461665"/>
              </a:xfrm>
              <a:prstGeom prst="rect">
                <a:avLst/>
              </a:prstGeom>
              <a:solidFill>
                <a:srgbClr val="CCFFCC"/>
              </a:solidFill>
              <a:ln>
                <a:solidFill>
                  <a:schemeClr val="tx1"/>
                </a:solidFill>
              </a:ln>
            </p:spPr>
            <p:txBody>
              <a:bodyPr wrap="none" rtlCol="0">
                <a:spAutoFit/>
              </a:bodyPr>
              <a:lstStyle/>
              <a:p>
                <a:r>
                  <a:rPr lang="en-US" sz="2400" dirty="0" smtClean="0"/>
                  <a:t>0</a:t>
                </a:r>
                <a:endParaRPr lang="en-US" sz="2400" dirty="0"/>
              </a:p>
            </p:txBody>
          </p:sp>
          <p:sp>
            <p:nvSpPr>
              <p:cNvPr id="115" name="TextBox 114"/>
              <p:cNvSpPr txBox="1"/>
              <p:nvPr/>
            </p:nvSpPr>
            <p:spPr>
              <a:xfrm>
                <a:off x="1680383" y="4114800"/>
                <a:ext cx="340658" cy="461665"/>
              </a:xfrm>
              <a:prstGeom prst="rect">
                <a:avLst/>
              </a:prstGeom>
              <a:solidFill>
                <a:srgbClr val="CCFFCC"/>
              </a:solidFill>
              <a:ln>
                <a:solidFill>
                  <a:schemeClr val="tx1"/>
                </a:solidFill>
              </a:ln>
            </p:spPr>
            <p:txBody>
              <a:bodyPr wrap="none" rtlCol="0">
                <a:spAutoFit/>
              </a:bodyPr>
              <a:lstStyle/>
              <a:p>
                <a:r>
                  <a:rPr lang="en-US" sz="2400" dirty="0"/>
                  <a:t>1</a:t>
                </a:r>
              </a:p>
            </p:txBody>
          </p:sp>
          <p:sp>
            <p:nvSpPr>
              <p:cNvPr id="116" name="TextBox 115"/>
              <p:cNvSpPr txBox="1"/>
              <p:nvPr/>
            </p:nvSpPr>
            <p:spPr>
              <a:xfrm>
                <a:off x="2019046" y="4114800"/>
                <a:ext cx="340658" cy="461665"/>
              </a:xfrm>
              <a:prstGeom prst="rect">
                <a:avLst/>
              </a:prstGeom>
              <a:solidFill>
                <a:srgbClr val="CCFFCC"/>
              </a:solidFill>
              <a:ln>
                <a:solidFill>
                  <a:schemeClr val="tx1"/>
                </a:solidFill>
              </a:ln>
            </p:spPr>
            <p:txBody>
              <a:bodyPr wrap="none" rtlCol="0">
                <a:spAutoFit/>
              </a:bodyPr>
              <a:lstStyle/>
              <a:p>
                <a:r>
                  <a:rPr lang="en-US" sz="2400" dirty="0" smtClean="0"/>
                  <a:t>0</a:t>
                </a:r>
                <a:endParaRPr lang="en-US" sz="2400" dirty="0"/>
              </a:p>
            </p:txBody>
          </p:sp>
          <p:sp>
            <p:nvSpPr>
              <p:cNvPr id="117" name="TextBox 116"/>
              <p:cNvSpPr txBox="1"/>
              <p:nvPr/>
            </p:nvSpPr>
            <p:spPr>
              <a:xfrm>
                <a:off x="2677204" y="4114800"/>
                <a:ext cx="646331" cy="461665"/>
              </a:xfrm>
              <a:prstGeom prst="rect">
                <a:avLst/>
              </a:prstGeom>
              <a:solidFill>
                <a:srgbClr val="CCFFCC"/>
              </a:solidFill>
              <a:ln>
                <a:solidFill>
                  <a:schemeClr val="tx1"/>
                </a:solidFill>
              </a:ln>
            </p:spPr>
            <p:txBody>
              <a:bodyPr wrap="none" rtlCol="0">
                <a:spAutoFit/>
              </a:bodyPr>
              <a:lstStyle/>
              <a:p>
                <a:r>
                  <a:rPr lang="en-US" sz="2400" dirty="0" smtClean="0"/>
                  <a:t>⋅⋅⋅</a:t>
                </a:r>
                <a:endParaRPr lang="en-US" sz="2400" dirty="0"/>
              </a:p>
            </p:txBody>
          </p:sp>
          <p:sp>
            <p:nvSpPr>
              <p:cNvPr id="118" name="TextBox 117"/>
              <p:cNvSpPr txBox="1"/>
              <p:nvPr/>
            </p:nvSpPr>
            <p:spPr>
              <a:xfrm>
                <a:off x="3323535" y="4114800"/>
                <a:ext cx="340658" cy="461665"/>
              </a:xfrm>
              <a:prstGeom prst="rect">
                <a:avLst/>
              </a:prstGeom>
              <a:solidFill>
                <a:srgbClr val="CCFFCC"/>
              </a:solidFill>
              <a:ln>
                <a:solidFill>
                  <a:schemeClr val="tx1"/>
                </a:solidFill>
              </a:ln>
            </p:spPr>
            <p:txBody>
              <a:bodyPr wrap="none" rtlCol="0">
                <a:spAutoFit/>
              </a:bodyPr>
              <a:lstStyle/>
              <a:p>
                <a:r>
                  <a:rPr lang="en-US" sz="2400" dirty="0" smtClean="0"/>
                  <a:t>0</a:t>
                </a:r>
                <a:endParaRPr lang="en-US" sz="2400" dirty="0"/>
              </a:p>
            </p:txBody>
          </p:sp>
          <p:sp>
            <p:nvSpPr>
              <p:cNvPr id="119" name="TextBox 118"/>
              <p:cNvSpPr txBox="1"/>
              <p:nvPr/>
            </p:nvSpPr>
            <p:spPr>
              <a:xfrm>
                <a:off x="2349246" y="4114800"/>
                <a:ext cx="340658" cy="461665"/>
              </a:xfrm>
              <a:prstGeom prst="rect">
                <a:avLst/>
              </a:prstGeom>
              <a:solidFill>
                <a:srgbClr val="CCFFCC"/>
              </a:solidFill>
              <a:ln>
                <a:solidFill>
                  <a:schemeClr val="tx1"/>
                </a:solidFill>
              </a:ln>
            </p:spPr>
            <p:txBody>
              <a:bodyPr wrap="none" rtlCol="0">
                <a:spAutoFit/>
              </a:bodyPr>
              <a:lstStyle/>
              <a:p>
                <a:r>
                  <a:rPr lang="en-US" sz="2400" dirty="0" smtClean="0"/>
                  <a:t>0</a:t>
                </a:r>
                <a:endParaRPr lang="en-US" sz="2400" dirty="0"/>
              </a:p>
            </p:txBody>
          </p:sp>
        </p:grpSp>
        <p:cxnSp>
          <p:nvCxnSpPr>
            <p:cNvPr id="110" name="Straight Connector 109"/>
            <p:cNvCxnSpPr/>
            <p:nvPr/>
          </p:nvCxnSpPr>
          <p:spPr>
            <a:xfrm flipH="1" flipV="1">
              <a:off x="6080128" y="1354536"/>
              <a:ext cx="971896" cy="562295"/>
            </a:xfrm>
            <a:prstGeom prst="line">
              <a:avLst/>
            </a:prstGeom>
            <a:ln w="3175" cap="flat" cmpd="sng" algn="ctr">
              <a:solidFill>
                <a:srgbClr val="000000"/>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111" name="Straight Connector 110"/>
            <p:cNvCxnSpPr/>
            <p:nvPr/>
          </p:nvCxnSpPr>
          <p:spPr>
            <a:xfrm flipH="1" flipV="1">
              <a:off x="8745251" y="1354536"/>
              <a:ext cx="291245" cy="562296"/>
            </a:xfrm>
            <a:prstGeom prst="line">
              <a:avLst/>
            </a:prstGeom>
            <a:ln w="3175" cap="flat" cmpd="sng" algn="ctr">
              <a:solidFill>
                <a:srgbClr val="000000"/>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112" name="TextBox 111"/>
            <p:cNvSpPr txBox="1"/>
            <p:nvPr/>
          </p:nvSpPr>
          <p:spPr>
            <a:xfrm>
              <a:off x="7150344" y="515303"/>
              <a:ext cx="237640" cy="369332"/>
            </a:xfrm>
            <a:prstGeom prst="rect">
              <a:avLst/>
            </a:prstGeom>
            <a:noFill/>
          </p:spPr>
          <p:txBody>
            <a:bodyPr wrap="none" rtlCol="0">
              <a:spAutoFit/>
            </a:bodyPr>
            <a:lstStyle/>
            <a:p>
              <a:r>
                <a:rPr lang="en-US" dirty="0" err="1" smtClean="0"/>
                <a:t>i</a:t>
              </a:r>
              <a:endParaRPr lang="en-US" dirty="0"/>
            </a:p>
          </p:txBody>
        </p:sp>
      </p:grpSp>
      <p:sp>
        <p:nvSpPr>
          <p:cNvPr id="121" name="TextBox 120"/>
          <p:cNvSpPr txBox="1"/>
          <p:nvPr/>
        </p:nvSpPr>
        <p:spPr>
          <a:xfrm>
            <a:off x="6814384" y="489372"/>
            <a:ext cx="239894" cy="369332"/>
          </a:xfrm>
          <a:prstGeom prst="rect">
            <a:avLst/>
          </a:prstGeom>
          <a:noFill/>
        </p:spPr>
        <p:txBody>
          <a:bodyPr wrap="none" rtlCol="0">
            <a:spAutoFit/>
          </a:bodyPr>
          <a:lstStyle/>
          <a:p>
            <a:r>
              <a:rPr lang="en-US" dirty="0" err="1"/>
              <a:t>j</a:t>
            </a:r>
            <a:endParaRPr lang="en-US" dirty="0"/>
          </a:p>
        </p:txBody>
      </p:sp>
    </p:spTree>
    <p:extLst>
      <p:ext uri="{BB962C8B-B14F-4D97-AF65-F5344CB8AC3E}">
        <p14:creationId xmlns:p14="http://schemas.microsoft.com/office/powerpoint/2010/main" val="1272573252"/>
      </p:ext>
    </p:extLst>
  </p:cSld>
  <p:clrMapOvr>
    <a:masterClrMapping/>
  </p:clrMapOvr>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B9F9B84B-B900-714B-8536-1797C39898F6}" type="slidenum">
              <a:rPr lang="en-US" smtClean="0"/>
              <a:t>25</a:t>
            </a:fld>
            <a:endParaRPr lang="en-US"/>
          </a:p>
        </p:txBody>
      </p:sp>
      <p:sp>
        <p:nvSpPr>
          <p:cNvPr id="6" name="Rectangle 5"/>
          <p:cNvSpPr/>
          <p:nvPr/>
        </p:nvSpPr>
        <p:spPr>
          <a:xfrm>
            <a:off x="5508104" y="1691516"/>
            <a:ext cx="1391217" cy="1438866"/>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 name="TextBox 6"/>
          <p:cNvSpPr txBox="1"/>
          <p:nvPr/>
        </p:nvSpPr>
        <p:spPr>
          <a:xfrm>
            <a:off x="5873632" y="1324118"/>
            <a:ext cx="842586" cy="369332"/>
          </a:xfrm>
          <a:prstGeom prst="rect">
            <a:avLst/>
          </a:prstGeom>
          <a:noFill/>
        </p:spPr>
        <p:txBody>
          <a:bodyPr wrap="none" rtlCol="0">
            <a:spAutoFit/>
          </a:bodyPr>
          <a:lstStyle/>
          <a:p>
            <a:r>
              <a:rPr lang="en-US" dirty="0" smtClean="0"/>
              <a:t>Node </a:t>
            </a:r>
            <a:r>
              <a:rPr lang="en-US" b="1" i="1" dirty="0" smtClean="0">
                <a:solidFill>
                  <a:srgbClr val="0000FF"/>
                </a:solidFill>
              </a:rPr>
              <a:t>j</a:t>
            </a:r>
            <a:endParaRPr lang="en-US" b="1" i="1" dirty="0">
              <a:solidFill>
                <a:srgbClr val="0000FF"/>
              </a:solidFill>
            </a:endParaRPr>
          </a:p>
        </p:txBody>
      </p:sp>
      <p:sp>
        <p:nvSpPr>
          <p:cNvPr id="8" name="TextBox 7"/>
          <p:cNvSpPr txBox="1"/>
          <p:nvPr/>
        </p:nvSpPr>
        <p:spPr>
          <a:xfrm>
            <a:off x="5592952" y="2663638"/>
            <a:ext cx="421697" cy="369332"/>
          </a:xfrm>
          <a:prstGeom prst="rect">
            <a:avLst/>
          </a:prstGeom>
          <a:solidFill>
            <a:schemeClr val="bg1">
              <a:lumMod val="50000"/>
            </a:schemeClr>
          </a:solidFill>
        </p:spPr>
        <p:txBody>
          <a:bodyPr wrap="none" rtlCol="0">
            <a:spAutoFit/>
          </a:bodyPr>
          <a:lstStyle/>
          <a:p>
            <a:r>
              <a:rPr lang="en-US" dirty="0" smtClean="0"/>
              <a:t>SV</a:t>
            </a:r>
            <a:endParaRPr lang="en-US" dirty="0"/>
          </a:p>
        </p:txBody>
      </p:sp>
      <p:sp>
        <p:nvSpPr>
          <p:cNvPr id="9" name="TextBox 8"/>
          <p:cNvSpPr txBox="1"/>
          <p:nvPr/>
        </p:nvSpPr>
        <p:spPr>
          <a:xfrm>
            <a:off x="6151323" y="2660466"/>
            <a:ext cx="655010" cy="369332"/>
          </a:xfrm>
          <a:prstGeom prst="rect">
            <a:avLst/>
          </a:prstGeom>
          <a:solidFill>
            <a:srgbClr val="7F7F7F"/>
          </a:solidFill>
        </p:spPr>
        <p:txBody>
          <a:bodyPr wrap="none" rtlCol="0">
            <a:spAutoFit/>
          </a:bodyPr>
          <a:lstStyle/>
          <a:p>
            <a:r>
              <a:rPr lang="en-US" dirty="0" smtClean="0"/>
              <a:t>state</a:t>
            </a:r>
            <a:endParaRPr lang="en-US" dirty="0"/>
          </a:p>
        </p:txBody>
      </p:sp>
      <p:sp>
        <p:nvSpPr>
          <p:cNvPr id="10" name="Rectangle 9"/>
          <p:cNvSpPr/>
          <p:nvPr/>
        </p:nvSpPr>
        <p:spPr>
          <a:xfrm>
            <a:off x="7052022" y="2076979"/>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7272156" y="2076979"/>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7490885" y="2078561"/>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Rectangle 12"/>
          <p:cNvSpPr/>
          <p:nvPr/>
        </p:nvSpPr>
        <p:spPr>
          <a:xfrm>
            <a:off x="7706909" y="2078561"/>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7922933" y="2078561"/>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Rectangle 14"/>
          <p:cNvSpPr/>
          <p:nvPr/>
        </p:nvSpPr>
        <p:spPr>
          <a:xfrm>
            <a:off x="8460432" y="2076979"/>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6" name="Rectangle 15"/>
          <p:cNvSpPr/>
          <p:nvPr/>
        </p:nvSpPr>
        <p:spPr>
          <a:xfrm>
            <a:off x="8676456" y="2078561"/>
            <a:ext cx="216024" cy="192822"/>
          </a:xfrm>
          <a:prstGeom prst="rect">
            <a:avLst/>
          </a:prstGeom>
          <a:solidFill>
            <a:srgbClr val="BFBFBF"/>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7" name="Rectangle 16"/>
          <p:cNvSpPr/>
          <p:nvPr/>
        </p:nvSpPr>
        <p:spPr>
          <a:xfrm>
            <a:off x="8892480" y="2078561"/>
            <a:ext cx="216024" cy="192822"/>
          </a:xfrm>
          <a:prstGeom prst="rect">
            <a:avLst/>
          </a:prstGeom>
          <a:solidFill>
            <a:srgbClr val="00009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9" name="TextBox 18"/>
          <p:cNvSpPr txBox="1"/>
          <p:nvPr/>
        </p:nvSpPr>
        <p:spPr>
          <a:xfrm>
            <a:off x="5592952" y="1817396"/>
            <a:ext cx="421697" cy="369332"/>
          </a:xfrm>
          <a:prstGeom prst="rect">
            <a:avLst/>
          </a:prstGeom>
          <a:solidFill>
            <a:schemeClr val="bg1">
              <a:lumMod val="50000"/>
            </a:schemeClr>
          </a:solidFill>
        </p:spPr>
        <p:txBody>
          <a:bodyPr wrap="none" rtlCol="0">
            <a:spAutoFit/>
          </a:bodyPr>
          <a:lstStyle/>
          <a:p>
            <a:r>
              <a:rPr lang="en-US" dirty="0" smtClean="0"/>
              <a:t>SV</a:t>
            </a:r>
            <a:endParaRPr lang="en-US" dirty="0"/>
          </a:p>
        </p:txBody>
      </p:sp>
      <p:sp>
        <p:nvSpPr>
          <p:cNvPr id="20" name="TextBox 19"/>
          <p:cNvSpPr txBox="1"/>
          <p:nvPr/>
        </p:nvSpPr>
        <p:spPr>
          <a:xfrm>
            <a:off x="6151323" y="1817396"/>
            <a:ext cx="655010" cy="369332"/>
          </a:xfrm>
          <a:prstGeom prst="rect">
            <a:avLst/>
          </a:prstGeom>
          <a:solidFill>
            <a:srgbClr val="7F7F7F"/>
          </a:solidFill>
        </p:spPr>
        <p:txBody>
          <a:bodyPr wrap="none" rtlCol="0">
            <a:spAutoFit/>
          </a:bodyPr>
          <a:lstStyle/>
          <a:p>
            <a:r>
              <a:rPr lang="en-US" dirty="0" smtClean="0"/>
              <a:t>state</a:t>
            </a:r>
            <a:endParaRPr lang="en-US" dirty="0"/>
          </a:p>
        </p:txBody>
      </p:sp>
      <p:sp>
        <p:nvSpPr>
          <p:cNvPr id="21" name="Rectangle 20"/>
          <p:cNvSpPr/>
          <p:nvPr/>
        </p:nvSpPr>
        <p:spPr>
          <a:xfrm>
            <a:off x="7052022" y="2550084"/>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2" name="Rectangle 21"/>
          <p:cNvSpPr/>
          <p:nvPr/>
        </p:nvSpPr>
        <p:spPr>
          <a:xfrm>
            <a:off x="7272156" y="2550084"/>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3" name="Rectangle 22"/>
          <p:cNvSpPr/>
          <p:nvPr/>
        </p:nvSpPr>
        <p:spPr>
          <a:xfrm>
            <a:off x="7490885" y="2551666"/>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4" name="Rectangle 23"/>
          <p:cNvSpPr/>
          <p:nvPr/>
        </p:nvSpPr>
        <p:spPr>
          <a:xfrm>
            <a:off x="7706909" y="2551666"/>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5" name="Rectangle 24"/>
          <p:cNvSpPr/>
          <p:nvPr/>
        </p:nvSpPr>
        <p:spPr>
          <a:xfrm>
            <a:off x="7922933" y="2551666"/>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6" name="Rectangle 25"/>
          <p:cNvSpPr/>
          <p:nvPr/>
        </p:nvSpPr>
        <p:spPr>
          <a:xfrm>
            <a:off x="8460432" y="2550084"/>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7" name="Rectangle 26"/>
          <p:cNvSpPr/>
          <p:nvPr/>
        </p:nvSpPr>
        <p:spPr>
          <a:xfrm>
            <a:off x="8676456" y="2551666"/>
            <a:ext cx="216024" cy="192822"/>
          </a:xfrm>
          <a:prstGeom prst="rect">
            <a:avLst/>
          </a:prstGeom>
          <a:solidFill>
            <a:srgbClr val="BFBFBF"/>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8" name="Rectangle 27"/>
          <p:cNvSpPr/>
          <p:nvPr/>
        </p:nvSpPr>
        <p:spPr>
          <a:xfrm>
            <a:off x="8892480" y="2551666"/>
            <a:ext cx="216024" cy="192822"/>
          </a:xfrm>
          <a:prstGeom prst="rect">
            <a:avLst/>
          </a:prstGeom>
          <a:solidFill>
            <a:srgbClr val="00009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30" name="Straight Connector 29"/>
          <p:cNvCxnSpPr>
            <a:stCxn id="6" idx="2"/>
          </p:cNvCxnSpPr>
          <p:nvPr/>
        </p:nvCxnSpPr>
        <p:spPr>
          <a:xfrm>
            <a:off x="6203713" y="3130382"/>
            <a:ext cx="0" cy="649738"/>
          </a:xfrm>
          <a:prstGeom prst="line">
            <a:avLst/>
          </a:prstGeom>
          <a:ln>
            <a:solidFill>
              <a:srgbClr val="000000"/>
            </a:solidFill>
          </a:ln>
          <a:effectLst/>
        </p:spPr>
        <p:style>
          <a:lnRef idx="2">
            <a:schemeClr val="accent1"/>
          </a:lnRef>
          <a:fillRef idx="0">
            <a:schemeClr val="accent1"/>
          </a:fillRef>
          <a:effectRef idx="1">
            <a:schemeClr val="accent1"/>
          </a:effectRef>
          <a:fontRef idx="minor">
            <a:schemeClr val="tx1"/>
          </a:fontRef>
        </p:style>
      </p:cxnSp>
      <p:sp>
        <p:nvSpPr>
          <p:cNvPr id="33" name="Rectangle 32"/>
          <p:cNvSpPr/>
          <p:nvPr/>
        </p:nvSpPr>
        <p:spPr>
          <a:xfrm>
            <a:off x="1763688" y="3780120"/>
            <a:ext cx="5727197" cy="508000"/>
          </a:xfrm>
          <a:prstGeom prst="rect">
            <a:avLst/>
          </a:prstGeom>
          <a:solidFill>
            <a:schemeClr val="bg1">
              <a:lumMod val="50000"/>
            </a:schemeClr>
          </a:solidFill>
          <a:ln>
            <a:solidFill>
              <a:schemeClr val="tx1"/>
            </a:solidFill>
          </a:ln>
          <a:effectLst/>
        </p:spPr>
        <p:style>
          <a:lnRef idx="1">
            <a:schemeClr val="accent3"/>
          </a:lnRef>
          <a:fillRef idx="2">
            <a:schemeClr val="accent3"/>
          </a:fillRef>
          <a:effectRef idx="1">
            <a:schemeClr val="accent3"/>
          </a:effectRef>
          <a:fontRef idx="minor">
            <a:schemeClr val="dk1"/>
          </a:fontRef>
        </p:style>
        <p:txBody>
          <a:bodyPr rtlCol="0" anchor="ctr"/>
          <a:lstStyle/>
          <a:p>
            <a:pPr algn="ctr"/>
            <a:r>
              <a:rPr lang="en-US" sz="3200" dirty="0" smtClean="0">
                <a:solidFill>
                  <a:schemeClr val="tx1"/>
                </a:solidFill>
              </a:rPr>
              <a:t>Network</a:t>
            </a:r>
            <a:endParaRPr lang="en-US" sz="3200" dirty="0">
              <a:solidFill>
                <a:schemeClr val="tx1"/>
              </a:solidFill>
            </a:endParaRPr>
          </a:p>
        </p:txBody>
      </p:sp>
      <p:sp>
        <p:nvSpPr>
          <p:cNvPr id="36" name="Rectangle 35"/>
          <p:cNvSpPr/>
          <p:nvPr/>
        </p:nvSpPr>
        <p:spPr>
          <a:xfrm>
            <a:off x="2532711" y="1691516"/>
            <a:ext cx="1391217" cy="144269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7" name="TextBox 36"/>
          <p:cNvSpPr txBox="1"/>
          <p:nvPr/>
        </p:nvSpPr>
        <p:spPr>
          <a:xfrm>
            <a:off x="2777288" y="1327944"/>
            <a:ext cx="691528" cy="369332"/>
          </a:xfrm>
          <a:prstGeom prst="rect">
            <a:avLst/>
          </a:prstGeom>
          <a:noFill/>
        </p:spPr>
        <p:txBody>
          <a:bodyPr wrap="none" rtlCol="0">
            <a:spAutoFit/>
          </a:bodyPr>
          <a:lstStyle/>
          <a:p>
            <a:r>
              <a:rPr lang="en-US" dirty="0" smtClean="0"/>
              <a:t>Node</a:t>
            </a:r>
            <a:endParaRPr lang="en-US" dirty="0"/>
          </a:p>
        </p:txBody>
      </p:sp>
      <p:sp>
        <p:nvSpPr>
          <p:cNvPr id="38" name="TextBox 37"/>
          <p:cNvSpPr txBox="1"/>
          <p:nvPr/>
        </p:nvSpPr>
        <p:spPr>
          <a:xfrm>
            <a:off x="2617559" y="2667464"/>
            <a:ext cx="421697" cy="369332"/>
          </a:xfrm>
          <a:prstGeom prst="rect">
            <a:avLst/>
          </a:prstGeom>
          <a:solidFill>
            <a:schemeClr val="bg1">
              <a:lumMod val="50000"/>
            </a:schemeClr>
          </a:solidFill>
        </p:spPr>
        <p:txBody>
          <a:bodyPr wrap="none" rtlCol="0">
            <a:spAutoFit/>
          </a:bodyPr>
          <a:lstStyle/>
          <a:p>
            <a:r>
              <a:rPr lang="en-US" dirty="0" smtClean="0"/>
              <a:t>SV</a:t>
            </a:r>
            <a:endParaRPr lang="en-US" dirty="0"/>
          </a:p>
        </p:txBody>
      </p:sp>
      <p:sp>
        <p:nvSpPr>
          <p:cNvPr id="39" name="TextBox 38"/>
          <p:cNvSpPr txBox="1"/>
          <p:nvPr/>
        </p:nvSpPr>
        <p:spPr>
          <a:xfrm>
            <a:off x="3175930" y="2662052"/>
            <a:ext cx="655010" cy="369332"/>
          </a:xfrm>
          <a:prstGeom prst="rect">
            <a:avLst/>
          </a:prstGeom>
          <a:solidFill>
            <a:srgbClr val="7F7F7F"/>
          </a:solidFill>
        </p:spPr>
        <p:txBody>
          <a:bodyPr wrap="none" rtlCol="0">
            <a:spAutoFit/>
          </a:bodyPr>
          <a:lstStyle/>
          <a:p>
            <a:r>
              <a:rPr lang="en-US" dirty="0" smtClean="0"/>
              <a:t>state</a:t>
            </a:r>
            <a:endParaRPr lang="en-US" dirty="0"/>
          </a:p>
        </p:txBody>
      </p:sp>
      <p:sp>
        <p:nvSpPr>
          <p:cNvPr id="40" name="TextBox 39"/>
          <p:cNvSpPr txBox="1"/>
          <p:nvPr/>
        </p:nvSpPr>
        <p:spPr>
          <a:xfrm>
            <a:off x="2617559" y="1821222"/>
            <a:ext cx="421697" cy="369332"/>
          </a:xfrm>
          <a:prstGeom prst="rect">
            <a:avLst/>
          </a:prstGeom>
          <a:solidFill>
            <a:schemeClr val="bg1">
              <a:lumMod val="50000"/>
            </a:schemeClr>
          </a:solidFill>
        </p:spPr>
        <p:txBody>
          <a:bodyPr wrap="none" rtlCol="0">
            <a:spAutoFit/>
          </a:bodyPr>
          <a:lstStyle/>
          <a:p>
            <a:r>
              <a:rPr lang="en-US" dirty="0" smtClean="0"/>
              <a:t>SV</a:t>
            </a:r>
            <a:endParaRPr lang="en-US" dirty="0"/>
          </a:p>
        </p:txBody>
      </p:sp>
      <p:sp>
        <p:nvSpPr>
          <p:cNvPr id="41" name="TextBox 40"/>
          <p:cNvSpPr txBox="1"/>
          <p:nvPr/>
        </p:nvSpPr>
        <p:spPr>
          <a:xfrm>
            <a:off x="3147967" y="1817396"/>
            <a:ext cx="655010" cy="369332"/>
          </a:xfrm>
          <a:prstGeom prst="rect">
            <a:avLst/>
          </a:prstGeom>
          <a:solidFill>
            <a:srgbClr val="7F7F7F"/>
          </a:solidFill>
        </p:spPr>
        <p:txBody>
          <a:bodyPr wrap="none" rtlCol="0">
            <a:spAutoFit/>
          </a:bodyPr>
          <a:lstStyle/>
          <a:p>
            <a:r>
              <a:rPr lang="en-US" dirty="0" smtClean="0"/>
              <a:t>state</a:t>
            </a:r>
            <a:endParaRPr lang="en-US" dirty="0"/>
          </a:p>
        </p:txBody>
      </p:sp>
      <p:cxnSp>
        <p:nvCxnSpPr>
          <p:cNvPr id="42" name="Straight Connector 41"/>
          <p:cNvCxnSpPr>
            <a:stCxn id="36" idx="2"/>
          </p:cNvCxnSpPr>
          <p:nvPr/>
        </p:nvCxnSpPr>
        <p:spPr>
          <a:xfrm>
            <a:off x="3228320" y="3134208"/>
            <a:ext cx="0" cy="649738"/>
          </a:xfrm>
          <a:prstGeom prst="line">
            <a:avLst/>
          </a:prstGeom>
          <a:ln>
            <a:solidFill>
              <a:srgbClr val="000000"/>
            </a:solidFill>
          </a:ln>
          <a:effectLst/>
        </p:spPr>
        <p:style>
          <a:lnRef idx="2">
            <a:schemeClr val="accent1"/>
          </a:lnRef>
          <a:fillRef idx="0">
            <a:schemeClr val="accent1"/>
          </a:fillRef>
          <a:effectRef idx="1">
            <a:schemeClr val="accent1"/>
          </a:effectRef>
          <a:fontRef idx="minor">
            <a:schemeClr val="tx1"/>
          </a:fontRef>
        </p:style>
      </p:cxnSp>
      <p:sp>
        <p:nvSpPr>
          <p:cNvPr id="43" name="Rectangle 42"/>
          <p:cNvSpPr/>
          <p:nvPr/>
        </p:nvSpPr>
        <p:spPr>
          <a:xfrm>
            <a:off x="5415366" y="4931876"/>
            <a:ext cx="1414282" cy="1440696"/>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4" name="TextBox 43"/>
          <p:cNvSpPr txBox="1"/>
          <p:nvPr/>
        </p:nvSpPr>
        <p:spPr>
          <a:xfrm>
            <a:off x="5759174" y="6372036"/>
            <a:ext cx="691528" cy="369332"/>
          </a:xfrm>
          <a:prstGeom prst="rect">
            <a:avLst/>
          </a:prstGeom>
          <a:noFill/>
        </p:spPr>
        <p:txBody>
          <a:bodyPr wrap="none" rtlCol="0">
            <a:spAutoFit/>
          </a:bodyPr>
          <a:lstStyle/>
          <a:p>
            <a:r>
              <a:rPr lang="en-US" dirty="0" smtClean="0"/>
              <a:t>Node</a:t>
            </a:r>
            <a:endParaRPr lang="en-US" dirty="0"/>
          </a:p>
        </p:txBody>
      </p:sp>
      <p:sp>
        <p:nvSpPr>
          <p:cNvPr id="45" name="TextBox 44"/>
          <p:cNvSpPr txBox="1"/>
          <p:nvPr/>
        </p:nvSpPr>
        <p:spPr>
          <a:xfrm>
            <a:off x="5520944" y="5905828"/>
            <a:ext cx="421697" cy="369332"/>
          </a:xfrm>
          <a:prstGeom prst="rect">
            <a:avLst/>
          </a:prstGeom>
          <a:solidFill>
            <a:schemeClr val="bg1">
              <a:lumMod val="50000"/>
            </a:schemeClr>
          </a:solidFill>
        </p:spPr>
        <p:txBody>
          <a:bodyPr wrap="none" rtlCol="0">
            <a:spAutoFit/>
          </a:bodyPr>
          <a:lstStyle/>
          <a:p>
            <a:r>
              <a:rPr lang="en-US" dirty="0" smtClean="0"/>
              <a:t>SV</a:t>
            </a:r>
            <a:endParaRPr lang="en-US" dirty="0"/>
          </a:p>
        </p:txBody>
      </p:sp>
      <p:sp>
        <p:nvSpPr>
          <p:cNvPr id="46" name="TextBox 45"/>
          <p:cNvSpPr txBox="1"/>
          <p:nvPr/>
        </p:nvSpPr>
        <p:spPr>
          <a:xfrm>
            <a:off x="6079315" y="5895148"/>
            <a:ext cx="655010" cy="369332"/>
          </a:xfrm>
          <a:prstGeom prst="rect">
            <a:avLst/>
          </a:prstGeom>
          <a:solidFill>
            <a:srgbClr val="7F7F7F"/>
          </a:solidFill>
        </p:spPr>
        <p:txBody>
          <a:bodyPr wrap="none" rtlCol="0">
            <a:spAutoFit/>
          </a:bodyPr>
          <a:lstStyle/>
          <a:p>
            <a:r>
              <a:rPr lang="en-US" dirty="0" smtClean="0"/>
              <a:t>state</a:t>
            </a:r>
            <a:endParaRPr lang="en-US" dirty="0"/>
          </a:p>
        </p:txBody>
      </p:sp>
      <p:sp>
        <p:nvSpPr>
          <p:cNvPr id="47" name="TextBox 46"/>
          <p:cNvSpPr txBox="1"/>
          <p:nvPr/>
        </p:nvSpPr>
        <p:spPr>
          <a:xfrm>
            <a:off x="5520944" y="5059586"/>
            <a:ext cx="421697" cy="369332"/>
          </a:xfrm>
          <a:prstGeom prst="rect">
            <a:avLst/>
          </a:prstGeom>
          <a:solidFill>
            <a:schemeClr val="bg1">
              <a:lumMod val="50000"/>
            </a:schemeClr>
          </a:solidFill>
        </p:spPr>
        <p:txBody>
          <a:bodyPr wrap="none" rtlCol="0">
            <a:spAutoFit/>
          </a:bodyPr>
          <a:lstStyle/>
          <a:p>
            <a:r>
              <a:rPr lang="en-US" dirty="0" smtClean="0"/>
              <a:t>SV</a:t>
            </a:r>
            <a:endParaRPr lang="en-US" dirty="0"/>
          </a:p>
        </p:txBody>
      </p:sp>
      <p:sp>
        <p:nvSpPr>
          <p:cNvPr id="48" name="TextBox 47"/>
          <p:cNvSpPr txBox="1"/>
          <p:nvPr/>
        </p:nvSpPr>
        <p:spPr>
          <a:xfrm>
            <a:off x="6079315" y="5059586"/>
            <a:ext cx="655010" cy="369332"/>
          </a:xfrm>
          <a:prstGeom prst="rect">
            <a:avLst/>
          </a:prstGeom>
          <a:solidFill>
            <a:srgbClr val="7F7F7F"/>
          </a:solidFill>
        </p:spPr>
        <p:txBody>
          <a:bodyPr wrap="none" rtlCol="0">
            <a:spAutoFit/>
          </a:bodyPr>
          <a:lstStyle/>
          <a:p>
            <a:r>
              <a:rPr lang="en-US" dirty="0" smtClean="0"/>
              <a:t>state</a:t>
            </a:r>
            <a:endParaRPr lang="en-US" dirty="0"/>
          </a:p>
        </p:txBody>
      </p:sp>
      <p:cxnSp>
        <p:nvCxnSpPr>
          <p:cNvPr id="49" name="Straight Connector 48"/>
          <p:cNvCxnSpPr/>
          <p:nvPr/>
        </p:nvCxnSpPr>
        <p:spPr>
          <a:xfrm>
            <a:off x="6032930" y="4288120"/>
            <a:ext cx="0" cy="649738"/>
          </a:xfrm>
          <a:prstGeom prst="line">
            <a:avLst/>
          </a:prstGeom>
          <a:ln>
            <a:solidFill>
              <a:srgbClr val="000000"/>
            </a:solidFill>
          </a:ln>
          <a:effectLst/>
        </p:spPr>
        <p:style>
          <a:lnRef idx="2">
            <a:schemeClr val="accent1"/>
          </a:lnRef>
          <a:fillRef idx="0">
            <a:schemeClr val="accent1"/>
          </a:fillRef>
          <a:effectRef idx="1">
            <a:schemeClr val="accent1"/>
          </a:effectRef>
          <a:fontRef idx="minor">
            <a:schemeClr val="tx1"/>
          </a:fontRef>
        </p:style>
      </p:cxnSp>
      <p:sp>
        <p:nvSpPr>
          <p:cNvPr id="50" name="Rectangle 49"/>
          <p:cNvSpPr/>
          <p:nvPr/>
        </p:nvSpPr>
        <p:spPr>
          <a:xfrm>
            <a:off x="6980014" y="5435932"/>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1" name="Rectangle 50"/>
          <p:cNvSpPr/>
          <p:nvPr/>
        </p:nvSpPr>
        <p:spPr>
          <a:xfrm>
            <a:off x="7200148" y="5435932"/>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2" name="Rectangle 51"/>
          <p:cNvSpPr/>
          <p:nvPr/>
        </p:nvSpPr>
        <p:spPr>
          <a:xfrm>
            <a:off x="7418877" y="5437514"/>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3" name="Rectangle 52"/>
          <p:cNvSpPr/>
          <p:nvPr/>
        </p:nvSpPr>
        <p:spPr>
          <a:xfrm>
            <a:off x="7634901" y="5437514"/>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4" name="Rectangle 53"/>
          <p:cNvSpPr/>
          <p:nvPr/>
        </p:nvSpPr>
        <p:spPr>
          <a:xfrm>
            <a:off x="7850925" y="5437514"/>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5" name="Rectangle 54"/>
          <p:cNvSpPr/>
          <p:nvPr/>
        </p:nvSpPr>
        <p:spPr>
          <a:xfrm>
            <a:off x="8388424" y="5435932"/>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6" name="Rectangle 55"/>
          <p:cNvSpPr/>
          <p:nvPr/>
        </p:nvSpPr>
        <p:spPr>
          <a:xfrm>
            <a:off x="8604448" y="5437514"/>
            <a:ext cx="216024" cy="192822"/>
          </a:xfrm>
          <a:prstGeom prst="rect">
            <a:avLst/>
          </a:prstGeom>
          <a:solidFill>
            <a:srgbClr val="BFBFBF"/>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7" name="Rectangle 56"/>
          <p:cNvSpPr/>
          <p:nvPr/>
        </p:nvSpPr>
        <p:spPr>
          <a:xfrm>
            <a:off x="8820472" y="5437514"/>
            <a:ext cx="216024" cy="192822"/>
          </a:xfrm>
          <a:prstGeom prst="rect">
            <a:avLst/>
          </a:prstGeom>
          <a:solidFill>
            <a:srgbClr val="00009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8" name="Rectangle 57"/>
          <p:cNvSpPr/>
          <p:nvPr/>
        </p:nvSpPr>
        <p:spPr>
          <a:xfrm>
            <a:off x="6980014" y="5909037"/>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9" name="Rectangle 58"/>
          <p:cNvSpPr/>
          <p:nvPr/>
        </p:nvSpPr>
        <p:spPr>
          <a:xfrm>
            <a:off x="7200148" y="5909037"/>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0" name="Rectangle 59"/>
          <p:cNvSpPr/>
          <p:nvPr/>
        </p:nvSpPr>
        <p:spPr>
          <a:xfrm>
            <a:off x="7418877" y="5910619"/>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1" name="Rectangle 60"/>
          <p:cNvSpPr/>
          <p:nvPr/>
        </p:nvSpPr>
        <p:spPr>
          <a:xfrm>
            <a:off x="7634901" y="5910619"/>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2" name="Rectangle 61"/>
          <p:cNvSpPr/>
          <p:nvPr/>
        </p:nvSpPr>
        <p:spPr>
          <a:xfrm>
            <a:off x="7850925" y="5910619"/>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3" name="Rectangle 62"/>
          <p:cNvSpPr/>
          <p:nvPr/>
        </p:nvSpPr>
        <p:spPr>
          <a:xfrm>
            <a:off x="8388424" y="5909037"/>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4" name="Rectangle 63"/>
          <p:cNvSpPr/>
          <p:nvPr/>
        </p:nvSpPr>
        <p:spPr>
          <a:xfrm>
            <a:off x="8604448" y="5910619"/>
            <a:ext cx="216024" cy="192822"/>
          </a:xfrm>
          <a:prstGeom prst="rect">
            <a:avLst/>
          </a:prstGeom>
          <a:solidFill>
            <a:srgbClr val="BFBFBF"/>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5" name="Rectangle 64"/>
          <p:cNvSpPr/>
          <p:nvPr/>
        </p:nvSpPr>
        <p:spPr>
          <a:xfrm>
            <a:off x="8820472" y="5910619"/>
            <a:ext cx="216024" cy="192822"/>
          </a:xfrm>
          <a:prstGeom prst="rect">
            <a:avLst/>
          </a:prstGeom>
          <a:solidFill>
            <a:srgbClr val="00009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6" name="Rectangle 65"/>
          <p:cNvSpPr/>
          <p:nvPr/>
        </p:nvSpPr>
        <p:spPr>
          <a:xfrm>
            <a:off x="2316687" y="4931876"/>
            <a:ext cx="1391217" cy="1440696"/>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7" name="TextBox 66"/>
          <p:cNvSpPr txBox="1"/>
          <p:nvPr/>
        </p:nvSpPr>
        <p:spPr>
          <a:xfrm>
            <a:off x="2590822" y="6372036"/>
            <a:ext cx="840332" cy="369332"/>
          </a:xfrm>
          <a:prstGeom prst="rect">
            <a:avLst/>
          </a:prstGeom>
          <a:noFill/>
        </p:spPr>
        <p:txBody>
          <a:bodyPr wrap="none" rtlCol="0">
            <a:spAutoFit/>
          </a:bodyPr>
          <a:lstStyle/>
          <a:p>
            <a:r>
              <a:rPr lang="en-US" dirty="0" smtClean="0"/>
              <a:t>Node </a:t>
            </a:r>
            <a:r>
              <a:rPr lang="en-US" b="1" i="1" dirty="0" err="1" smtClean="0">
                <a:solidFill>
                  <a:srgbClr val="0000FF"/>
                </a:solidFill>
              </a:rPr>
              <a:t>i</a:t>
            </a:r>
            <a:endParaRPr lang="en-US" b="1" i="1" dirty="0">
              <a:solidFill>
                <a:srgbClr val="0000FF"/>
              </a:solidFill>
            </a:endParaRPr>
          </a:p>
        </p:txBody>
      </p:sp>
      <p:sp>
        <p:nvSpPr>
          <p:cNvPr id="68" name="TextBox 67"/>
          <p:cNvSpPr txBox="1"/>
          <p:nvPr/>
        </p:nvSpPr>
        <p:spPr>
          <a:xfrm>
            <a:off x="2424600" y="5905828"/>
            <a:ext cx="421697" cy="369332"/>
          </a:xfrm>
          <a:prstGeom prst="rect">
            <a:avLst/>
          </a:prstGeom>
          <a:solidFill>
            <a:schemeClr val="bg1">
              <a:lumMod val="50000"/>
            </a:schemeClr>
          </a:solidFill>
        </p:spPr>
        <p:txBody>
          <a:bodyPr wrap="none" rtlCol="0">
            <a:spAutoFit/>
          </a:bodyPr>
          <a:lstStyle/>
          <a:p>
            <a:r>
              <a:rPr lang="en-US" dirty="0" smtClean="0"/>
              <a:t>SV</a:t>
            </a:r>
            <a:endParaRPr lang="en-US" dirty="0"/>
          </a:p>
        </p:txBody>
      </p:sp>
      <p:sp>
        <p:nvSpPr>
          <p:cNvPr id="69" name="TextBox 68"/>
          <p:cNvSpPr txBox="1"/>
          <p:nvPr/>
        </p:nvSpPr>
        <p:spPr>
          <a:xfrm>
            <a:off x="2954845" y="5909116"/>
            <a:ext cx="655010" cy="369332"/>
          </a:xfrm>
          <a:prstGeom prst="rect">
            <a:avLst/>
          </a:prstGeom>
          <a:solidFill>
            <a:srgbClr val="7F7F7F"/>
          </a:solidFill>
        </p:spPr>
        <p:txBody>
          <a:bodyPr wrap="none" rtlCol="0">
            <a:spAutoFit/>
          </a:bodyPr>
          <a:lstStyle/>
          <a:p>
            <a:r>
              <a:rPr lang="en-US" dirty="0" smtClean="0"/>
              <a:t>state</a:t>
            </a:r>
            <a:endParaRPr lang="en-US" dirty="0"/>
          </a:p>
        </p:txBody>
      </p:sp>
      <p:sp>
        <p:nvSpPr>
          <p:cNvPr id="70" name="TextBox 69"/>
          <p:cNvSpPr txBox="1"/>
          <p:nvPr/>
        </p:nvSpPr>
        <p:spPr>
          <a:xfrm>
            <a:off x="2424600" y="5059586"/>
            <a:ext cx="421697" cy="369332"/>
          </a:xfrm>
          <a:prstGeom prst="rect">
            <a:avLst/>
          </a:prstGeom>
          <a:solidFill>
            <a:schemeClr val="bg1">
              <a:lumMod val="50000"/>
            </a:schemeClr>
          </a:solidFill>
        </p:spPr>
        <p:txBody>
          <a:bodyPr wrap="none" rtlCol="0">
            <a:spAutoFit/>
          </a:bodyPr>
          <a:lstStyle/>
          <a:p>
            <a:r>
              <a:rPr lang="en-US" dirty="0" smtClean="0"/>
              <a:t>SV</a:t>
            </a:r>
            <a:endParaRPr lang="en-US" dirty="0"/>
          </a:p>
        </p:txBody>
      </p:sp>
      <p:sp>
        <p:nvSpPr>
          <p:cNvPr id="71" name="TextBox 70"/>
          <p:cNvSpPr txBox="1"/>
          <p:nvPr/>
        </p:nvSpPr>
        <p:spPr>
          <a:xfrm>
            <a:off x="2954845" y="5057587"/>
            <a:ext cx="655010" cy="369332"/>
          </a:xfrm>
          <a:prstGeom prst="rect">
            <a:avLst/>
          </a:prstGeom>
          <a:solidFill>
            <a:srgbClr val="7F7F7F"/>
          </a:solidFill>
        </p:spPr>
        <p:txBody>
          <a:bodyPr wrap="none" rtlCol="0">
            <a:spAutoFit/>
          </a:bodyPr>
          <a:lstStyle/>
          <a:p>
            <a:r>
              <a:rPr lang="en-US" dirty="0" smtClean="0"/>
              <a:t>state</a:t>
            </a:r>
            <a:endParaRPr lang="en-US" dirty="0"/>
          </a:p>
        </p:txBody>
      </p:sp>
      <p:cxnSp>
        <p:nvCxnSpPr>
          <p:cNvPr id="72" name="Straight Connector 71"/>
          <p:cNvCxnSpPr/>
          <p:nvPr/>
        </p:nvCxnSpPr>
        <p:spPr>
          <a:xfrm>
            <a:off x="2936586" y="4288120"/>
            <a:ext cx="0" cy="649738"/>
          </a:xfrm>
          <a:prstGeom prst="line">
            <a:avLst/>
          </a:prstGeom>
          <a:ln>
            <a:solidFill>
              <a:srgbClr val="000000"/>
            </a:solidFill>
          </a:ln>
          <a:effectLst/>
        </p:spPr>
        <p:style>
          <a:lnRef idx="2">
            <a:schemeClr val="accent1"/>
          </a:lnRef>
          <a:fillRef idx="0">
            <a:schemeClr val="accent1"/>
          </a:fillRef>
          <a:effectRef idx="1">
            <a:schemeClr val="accent1"/>
          </a:effectRef>
          <a:fontRef idx="minor">
            <a:schemeClr val="tx1"/>
          </a:fontRef>
        </p:style>
      </p:cxnSp>
      <p:sp>
        <p:nvSpPr>
          <p:cNvPr id="73" name="Rectangle 72"/>
          <p:cNvSpPr/>
          <p:nvPr/>
        </p:nvSpPr>
        <p:spPr>
          <a:xfrm>
            <a:off x="139696" y="5435932"/>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4" name="Rectangle 73"/>
          <p:cNvSpPr/>
          <p:nvPr/>
        </p:nvSpPr>
        <p:spPr>
          <a:xfrm>
            <a:off x="359830" y="5435932"/>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5" name="Rectangle 74"/>
          <p:cNvSpPr/>
          <p:nvPr/>
        </p:nvSpPr>
        <p:spPr>
          <a:xfrm>
            <a:off x="578559" y="5437514"/>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6" name="Rectangle 75"/>
          <p:cNvSpPr/>
          <p:nvPr/>
        </p:nvSpPr>
        <p:spPr>
          <a:xfrm>
            <a:off x="794583" y="5437514"/>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7" name="Rectangle 76"/>
          <p:cNvSpPr/>
          <p:nvPr/>
        </p:nvSpPr>
        <p:spPr>
          <a:xfrm>
            <a:off x="1010607" y="5437514"/>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8" name="Rectangle 77"/>
          <p:cNvSpPr/>
          <p:nvPr/>
        </p:nvSpPr>
        <p:spPr>
          <a:xfrm>
            <a:off x="1548106" y="5435932"/>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9" name="Rectangle 78"/>
          <p:cNvSpPr/>
          <p:nvPr/>
        </p:nvSpPr>
        <p:spPr>
          <a:xfrm>
            <a:off x="1764130" y="5437514"/>
            <a:ext cx="216024" cy="192822"/>
          </a:xfrm>
          <a:prstGeom prst="rect">
            <a:avLst/>
          </a:prstGeom>
          <a:solidFill>
            <a:srgbClr val="BFBFBF"/>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0" name="Rectangle 79"/>
          <p:cNvSpPr/>
          <p:nvPr/>
        </p:nvSpPr>
        <p:spPr>
          <a:xfrm>
            <a:off x="1980154" y="5442481"/>
            <a:ext cx="216024" cy="192822"/>
          </a:xfrm>
          <a:prstGeom prst="rect">
            <a:avLst/>
          </a:prstGeom>
          <a:solidFill>
            <a:srgbClr val="00009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1" name="Rectangle 80"/>
          <p:cNvSpPr/>
          <p:nvPr/>
        </p:nvSpPr>
        <p:spPr>
          <a:xfrm>
            <a:off x="139696" y="5909037"/>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2" name="Rectangle 81"/>
          <p:cNvSpPr/>
          <p:nvPr/>
        </p:nvSpPr>
        <p:spPr>
          <a:xfrm>
            <a:off x="359830" y="5909037"/>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3" name="Rectangle 82"/>
          <p:cNvSpPr/>
          <p:nvPr/>
        </p:nvSpPr>
        <p:spPr>
          <a:xfrm>
            <a:off x="578559" y="5910619"/>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4" name="Rectangle 83"/>
          <p:cNvSpPr/>
          <p:nvPr/>
        </p:nvSpPr>
        <p:spPr>
          <a:xfrm>
            <a:off x="794583" y="5910619"/>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5" name="Rectangle 84"/>
          <p:cNvSpPr/>
          <p:nvPr/>
        </p:nvSpPr>
        <p:spPr>
          <a:xfrm>
            <a:off x="1010607" y="5910619"/>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6" name="Rectangle 85"/>
          <p:cNvSpPr/>
          <p:nvPr/>
        </p:nvSpPr>
        <p:spPr>
          <a:xfrm>
            <a:off x="1548106" y="5909037"/>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7" name="Rectangle 86"/>
          <p:cNvSpPr/>
          <p:nvPr/>
        </p:nvSpPr>
        <p:spPr>
          <a:xfrm>
            <a:off x="1764130" y="5910619"/>
            <a:ext cx="216024" cy="192822"/>
          </a:xfrm>
          <a:prstGeom prst="rect">
            <a:avLst/>
          </a:prstGeom>
          <a:solidFill>
            <a:srgbClr val="BFBFBF"/>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8" name="Rectangle 87"/>
          <p:cNvSpPr/>
          <p:nvPr/>
        </p:nvSpPr>
        <p:spPr>
          <a:xfrm>
            <a:off x="1980154" y="5915586"/>
            <a:ext cx="216024" cy="192822"/>
          </a:xfrm>
          <a:prstGeom prst="rect">
            <a:avLst/>
          </a:prstGeom>
          <a:solidFill>
            <a:srgbClr val="00009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9" name="Rectangle 88"/>
          <p:cNvSpPr/>
          <p:nvPr/>
        </p:nvSpPr>
        <p:spPr>
          <a:xfrm>
            <a:off x="355720" y="2078561"/>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0" name="Rectangle 89"/>
          <p:cNvSpPr/>
          <p:nvPr/>
        </p:nvSpPr>
        <p:spPr>
          <a:xfrm>
            <a:off x="575854" y="2078561"/>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1" name="Rectangle 90"/>
          <p:cNvSpPr/>
          <p:nvPr/>
        </p:nvSpPr>
        <p:spPr>
          <a:xfrm>
            <a:off x="794583" y="2080143"/>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2" name="Rectangle 91"/>
          <p:cNvSpPr/>
          <p:nvPr/>
        </p:nvSpPr>
        <p:spPr>
          <a:xfrm>
            <a:off x="1010607" y="2080143"/>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3" name="Rectangle 92"/>
          <p:cNvSpPr/>
          <p:nvPr/>
        </p:nvSpPr>
        <p:spPr>
          <a:xfrm>
            <a:off x="1226631" y="2080143"/>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4" name="Rectangle 93"/>
          <p:cNvSpPr/>
          <p:nvPr/>
        </p:nvSpPr>
        <p:spPr>
          <a:xfrm>
            <a:off x="1764130" y="2078561"/>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5" name="Rectangle 94"/>
          <p:cNvSpPr/>
          <p:nvPr/>
        </p:nvSpPr>
        <p:spPr>
          <a:xfrm>
            <a:off x="1980154" y="2080143"/>
            <a:ext cx="216024" cy="192822"/>
          </a:xfrm>
          <a:prstGeom prst="rect">
            <a:avLst/>
          </a:prstGeom>
          <a:solidFill>
            <a:srgbClr val="BFBFBF"/>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6" name="Rectangle 95"/>
          <p:cNvSpPr/>
          <p:nvPr/>
        </p:nvSpPr>
        <p:spPr>
          <a:xfrm>
            <a:off x="2196178" y="2080143"/>
            <a:ext cx="216024" cy="192822"/>
          </a:xfrm>
          <a:prstGeom prst="rect">
            <a:avLst/>
          </a:prstGeom>
          <a:solidFill>
            <a:srgbClr val="00009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7" name="Rectangle 96"/>
          <p:cNvSpPr/>
          <p:nvPr/>
        </p:nvSpPr>
        <p:spPr>
          <a:xfrm>
            <a:off x="355720" y="2551666"/>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8" name="Rectangle 97"/>
          <p:cNvSpPr/>
          <p:nvPr/>
        </p:nvSpPr>
        <p:spPr>
          <a:xfrm>
            <a:off x="575854" y="2551666"/>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9" name="Rectangle 98"/>
          <p:cNvSpPr/>
          <p:nvPr/>
        </p:nvSpPr>
        <p:spPr>
          <a:xfrm>
            <a:off x="794583" y="2553248"/>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0" name="Rectangle 99"/>
          <p:cNvSpPr/>
          <p:nvPr/>
        </p:nvSpPr>
        <p:spPr>
          <a:xfrm>
            <a:off x="1010607" y="2553248"/>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1" name="Rectangle 100"/>
          <p:cNvSpPr/>
          <p:nvPr/>
        </p:nvSpPr>
        <p:spPr>
          <a:xfrm>
            <a:off x="1226631" y="2553248"/>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2" name="Rectangle 101"/>
          <p:cNvSpPr/>
          <p:nvPr/>
        </p:nvSpPr>
        <p:spPr>
          <a:xfrm>
            <a:off x="1764130" y="2551666"/>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3" name="Rectangle 102"/>
          <p:cNvSpPr/>
          <p:nvPr/>
        </p:nvSpPr>
        <p:spPr>
          <a:xfrm>
            <a:off x="1980154" y="2553248"/>
            <a:ext cx="216024" cy="192822"/>
          </a:xfrm>
          <a:prstGeom prst="rect">
            <a:avLst/>
          </a:prstGeom>
          <a:solidFill>
            <a:srgbClr val="BFBFBF"/>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4" name="Rectangle 103"/>
          <p:cNvSpPr/>
          <p:nvPr/>
        </p:nvSpPr>
        <p:spPr>
          <a:xfrm>
            <a:off x="2196178" y="2553248"/>
            <a:ext cx="216024" cy="192822"/>
          </a:xfrm>
          <a:prstGeom prst="rect">
            <a:avLst/>
          </a:prstGeom>
          <a:solidFill>
            <a:srgbClr val="00009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5" name="TextBox 104"/>
          <p:cNvSpPr txBox="1"/>
          <p:nvPr/>
        </p:nvSpPr>
        <p:spPr>
          <a:xfrm>
            <a:off x="164013" y="92501"/>
            <a:ext cx="2690898" cy="461665"/>
          </a:xfrm>
          <a:prstGeom prst="rect">
            <a:avLst/>
          </a:prstGeom>
          <a:noFill/>
        </p:spPr>
        <p:txBody>
          <a:bodyPr wrap="none" rtlCol="0">
            <a:spAutoFit/>
          </a:bodyPr>
          <a:lstStyle/>
          <a:p>
            <a:r>
              <a:rPr lang="en-US" sz="2400" dirty="0" smtClean="0"/>
              <a:t>Read Miss at node </a:t>
            </a:r>
            <a:r>
              <a:rPr lang="en-US" sz="2400" b="1" i="1" dirty="0" err="1" smtClean="0">
                <a:solidFill>
                  <a:srgbClr val="0000FF"/>
                </a:solidFill>
              </a:rPr>
              <a:t>i</a:t>
            </a:r>
            <a:endParaRPr lang="en-US" sz="2400" b="1" i="1" dirty="0">
              <a:solidFill>
                <a:srgbClr val="0000FF"/>
              </a:solidFill>
            </a:endParaRPr>
          </a:p>
        </p:txBody>
      </p:sp>
      <p:sp>
        <p:nvSpPr>
          <p:cNvPr id="106" name="TextBox 105"/>
          <p:cNvSpPr txBox="1"/>
          <p:nvPr/>
        </p:nvSpPr>
        <p:spPr>
          <a:xfrm>
            <a:off x="179512" y="515303"/>
            <a:ext cx="4334540" cy="830997"/>
          </a:xfrm>
          <a:prstGeom prst="rect">
            <a:avLst/>
          </a:prstGeom>
          <a:noFill/>
        </p:spPr>
        <p:txBody>
          <a:bodyPr wrap="none" rtlCol="0">
            <a:spAutoFit/>
          </a:bodyPr>
          <a:lstStyle/>
          <a:p>
            <a:r>
              <a:rPr lang="en-US" sz="2400" b="1" dirty="0" smtClean="0"/>
              <a:t>Case 2</a:t>
            </a:r>
            <a:r>
              <a:rPr lang="en-US" sz="2400" dirty="0" smtClean="0"/>
              <a:t>: SV is copied in node j and </a:t>
            </a:r>
          </a:p>
          <a:p>
            <a:r>
              <a:rPr lang="en-US" sz="2400" dirty="0" smtClean="0"/>
              <a:t>              is in dirty state.</a:t>
            </a:r>
          </a:p>
        </p:txBody>
      </p:sp>
      <p:sp>
        <p:nvSpPr>
          <p:cNvPr id="107" name="TextBox 106"/>
          <p:cNvSpPr txBox="1"/>
          <p:nvPr/>
        </p:nvSpPr>
        <p:spPr>
          <a:xfrm>
            <a:off x="4329620" y="1268760"/>
            <a:ext cx="1544012" cy="461665"/>
          </a:xfrm>
          <a:prstGeom prst="rect">
            <a:avLst/>
          </a:prstGeom>
          <a:noFill/>
        </p:spPr>
        <p:txBody>
          <a:bodyPr wrap="none" rtlCol="0">
            <a:spAutoFit/>
          </a:bodyPr>
          <a:lstStyle/>
          <a:p>
            <a:r>
              <a:rPr lang="en-US" sz="2400" dirty="0" smtClean="0">
                <a:solidFill>
                  <a:srgbClr val="000090"/>
                </a:solidFill>
              </a:rPr>
              <a:t>Write back</a:t>
            </a:r>
            <a:endParaRPr lang="en-US" sz="2400" dirty="0">
              <a:solidFill>
                <a:srgbClr val="000090"/>
              </a:solidFill>
            </a:endParaRPr>
          </a:p>
        </p:txBody>
      </p:sp>
      <p:grpSp>
        <p:nvGrpSpPr>
          <p:cNvPr id="108" name="Group 146"/>
          <p:cNvGrpSpPr/>
          <p:nvPr/>
        </p:nvGrpSpPr>
        <p:grpSpPr>
          <a:xfrm>
            <a:off x="6080125" y="515303"/>
            <a:ext cx="2956371" cy="1401529"/>
            <a:chOff x="6080125" y="515303"/>
            <a:chExt cx="2956371" cy="1401529"/>
          </a:xfrm>
        </p:grpSpPr>
        <p:grpSp>
          <p:nvGrpSpPr>
            <p:cNvPr id="109" name="Group 105"/>
            <p:cNvGrpSpPr/>
            <p:nvPr/>
          </p:nvGrpSpPr>
          <p:grpSpPr>
            <a:xfrm>
              <a:off x="6080125" y="892870"/>
              <a:ext cx="2665126" cy="461665"/>
              <a:chOff x="999067" y="4114800"/>
              <a:chExt cx="2665126" cy="461665"/>
            </a:xfrm>
          </p:grpSpPr>
          <p:sp>
            <p:nvSpPr>
              <p:cNvPr id="113" name="TextBox 112"/>
              <p:cNvSpPr txBox="1"/>
              <p:nvPr/>
            </p:nvSpPr>
            <p:spPr>
              <a:xfrm>
                <a:off x="999067" y="4114800"/>
                <a:ext cx="340658" cy="461665"/>
              </a:xfrm>
              <a:prstGeom prst="rect">
                <a:avLst/>
              </a:prstGeom>
              <a:solidFill>
                <a:srgbClr val="CCFFCC"/>
              </a:solidFill>
              <a:ln>
                <a:solidFill>
                  <a:schemeClr val="tx1"/>
                </a:solidFill>
              </a:ln>
            </p:spPr>
            <p:txBody>
              <a:bodyPr wrap="none" rtlCol="0">
                <a:spAutoFit/>
              </a:bodyPr>
              <a:lstStyle/>
              <a:p>
                <a:r>
                  <a:rPr lang="en-US" sz="2400" dirty="0"/>
                  <a:t>1</a:t>
                </a:r>
              </a:p>
            </p:txBody>
          </p:sp>
          <p:sp>
            <p:nvSpPr>
              <p:cNvPr id="114" name="TextBox 113"/>
              <p:cNvSpPr txBox="1"/>
              <p:nvPr/>
            </p:nvSpPr>
            <p:spPr>
              <a:xfrm>
                <a:off x="1339725" y="4114800"/>
                <a:ext cx="340658" cy="461665"/>
              </a:xfrm>
              <a:prstGeom prst="rect">
                <a:avLst/>
              </a:prstGeom>
              <a:solidFill>
                <a:srgbClr val="CCFFCC"/>
              </a:solidFill>
              <a:ln>
                <a:solidFill>
                  <a:schemeClr val="tx1"/>
                </a:solidFill>
              </a:ln>
            </p:spPr>
            <p:txBody>
              <a:bodyPr wrap="none" rtlCol="0">
                <a:spAutoFit/>
              </a:bodyPr>
              <a:lstStyle/>
              <a:p>
                <a:r>
                  <a:rPr lang="en-US" sz="2400" dirty="0" smtClean="0"/>
                  <a:t>0</a:t>
                </a:r>
                <a:endParaRPr lang="en-US" sz="2400" dirty="0"/>
              </a:p>
            </p:txBody>
          </p:sp>
          <p:sp>
            <p:nvSpPr>
              <p:cNvPr id="115" name="TextBox 114"/>
              <p:cNvSpPr txBox="1"/>
              <p:nvPr/>
            </p:nvSpPr>
            <p:spPr>
              <a:xfrm>
                <a:off x="1680383" y="4114800"/>
                <a:ext cx="340658" cy="461665"/>
              </a:xfrm>
              <a:prstGeom prst="rect">
                <a:avLst/>
              </a:prstGeom>
              <a:solidFill>
                <a:srgbClr val="CCFFCC"/>
              </a:solidFill>
              <a:ln>
                <a:solidFill>
                  <a:schemeClr val="tx1"/>
                </a:solidFill>
              </a:ln>
            </p:spPr>
            <p:txBody>
              <a:bodyPr wrap="none" rtlCol="0">
                <a:spAutoFit/>
              </a:bodyPr>
              <a:lstStyle/>
              <a:p>
                <a:r>
                  <a:rPr lang="en-US" sz="2400" dirty="0"/>
                  <a:t>1</a:t>
                </a:r>
              </a:p>
            </p:txBody>
          </p:sp>
          <p:sp>
            <p:nvSpPr>
              <p:cNvPr id="116" name="TextBox 115"/>
              <p:cNvSpPr txBox="1"/>
              <p:nvPr/>
            </p:nvSpPr>
            <p:spPr>
              <a:xfrm>
                <a:off x="2019046" y="4114800"/>
                <a:ext cx="340658" cy="461665"/>
              </a:xfrm>
              <a:prstGeom prst="rect">
                <a:avLst/>
              </a:prstGeom>
              <a:solidFill>
                <a:srgbClr val="CCFFCC"/>
              </a:solidFill>
              <a:ln>
                <a:solidFill>
                  <a:schemeClr val="tx1"/>
                </a:solidFill>
              </a:ln>
            </p:spPr>
            <p:txBody>
              <a:bodyPr wrap="none" rtlCol="0">
                <a:spAutoFit/>
              </a:bodyPr>
              <a:lstStyle/>
              <a:p>
                <a:r>
                  <a:rPr lang="en-US" sz="2400" dirty="0" smtClean="0"/>
                  <a:t>0</a:t>
                </a:r>
                <a:endParaRPr lang="en-US" sz="2400" dirty="0"/>
              </a:p>
            </p:txBody>
          </p:sp>
          <p:sp>
            <p:nvSpPr>
              <p:cNvPr id="117" name="TextBox 116"/>
              <p:cNvSpPr txBox="1"/>
              <p:nvPr/>
            </p:nvSpPr>
            <p:spPr>
              <a:xfrm>
                <a:off x="2677204" y="4114800"/>
                <a:ext cx="646331" cy="461665"/>
              </a:xfrm>
              <a:prstGeom prst="rect">
                <a:avLst/>
              </a:prstGeom>
              <a:solidFill>
                <a:srgbClr val="CCFFCC"/>
              </a:solidFill>
              <a:ln>
                <a:solidFill>
                  <a:schemeClr val="tx1"/>
                </a:solidFill>
              </a:ln>
            </p:spPr>
            <p:txBody>
              <a:bodyPr wrap="none" rtlCol="0">
                <a:spAutoFit/>
              </a:bodyPr>
              <a:lstStyle/>
              <a:p>
                <a:r>
                  <a:rPr lang="en-US" sz="2400" dirty="0" smtClean="0"/>
                  <a:t>⋅⋅⋅</a:t>
                </a:r>
                <a:endParaRPr lang="en-US" sz="2400" dirty="0"/>
              </a:p>
            </p:txBody>
          </p:sp>
          <p:sp>
            <p:nvSpPr>
              <p:cNvPr id="118" name="TextBox 117"/>
              <p:cNvSpPr txBox="1"/>
              <p:nvPr/>
            </p:nvSpPr>
            <p:spPr>
              <a:xfrm>
                <a:off x="3323535" y="4114800"/>
                <a:ext cx="340658" cy="461665"/>
              </a:xfrm>
              <a:prstGeom prst="rect">
                <a:avLst/>
              </a:prstGeom>
              <a:solidFill>
                <a:srgbClr val="CCFFCC"/>
              </a:solidFill>
              <a:ln>
                <a:solidFill>
                  <a:schemeClr val="tx1"/>
                </a:solidFill>
              </a:ln>
            </p:spPr>
            <p:txBody>
              <a:bodyPr wrap="none" rtlCol="0">
                <a:spAutoFit/>
              </a:bodyPr>
              <a:lstStyle/>
              <a:p>
                <a:r>
                  <a:rPr lang="en-US" sz="2400" dirty="0" smtClean="0"/>
                  <a:t>0</a:t>
                </a:r>
                <a:endParaRPr lang="en-US" sz="2400" dirty="0"/>
              </a:p>
            </p:txBody>
          </p:sp>
          <p:sp>
            <p:nvSpPr>
              <p:cNvPr id="119" name="TextBox 118"/>
              <p:cNvSpPr txBox="1"/>
              <p:nvPr/>
            </p:nvSpPr>
            <p:spPr>
              <a:xfrm>
                <a:off x="2349246" y="4114800"/>
                <a:ext cx="340658" cy="461665"/>
              </a:xfrm>
              <a:prstGeom prst="rect">
                <a:avLst/>
              </a:prstGeom>
              <a:solidFill>
                <a:srgbClr val="CCFFCC"/>
              </a:solidFill>
              <a:ln>
                <a:solidFill>
                  <a:schemeClr val="tx1"/>
                </a:solidFill>
              </a:ln>
            </p:spPr>
            <p:txBody>
              <a:bodyPr wrap="none" rtlCol="0">
                <a:spAutoFit/>
              </a:bodyPr>
              <a:lstStyle/>
              <a:p>
                <a:r>
                  <a:rPr lang="en-US" sz="2400" dirty="0" smtClean="0"/>
                  <a:t>0</a:t>
                </a:r>
                <a:endParaRPr lang="en-US" sz="2400" dirty="0"/>
              </a:p>
            </p:txBody>
          </p:sp>
        </p:grpSp>
        <p:cxnSp>
          <p:nvCxnSpPr>
            <p:cNvPr id="110" name="Straight Connector 109"/>
            <p:cNvCxnSpPr/>
            <p:nvPr/>
          </p:nvCxnSpPr>
          <p:spPr>
            <a:xfrm flipH="1" flipV="1">
              <a:off x="6080128" y="1354536"/>
              <a:ext cx="971896" cy="562295"/>
            </a:xfrm>
            <a:prstGeom prst="line">
              <a:avLst/>
            </a:prstGeom>
            <a:ln w="3175" cap="flat" cmpd="sng" algn="ctr">
              <a:solidFill>
                <a:srgbClr val="000000"/>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111" name="Straight Connector 110"/>
            <p:cNvCxnSpPr/>
            <p:nvPr/>
          </p:nvCxnSpPr>
          <p:spPr>
            <a:xfrm flipH="1" flipV="1">
              <a:off x="8745251" y="1354536"/>
              <a:ext cx="291245" cy="562296"/>
            </a:xfrm>
            <a:prstGeom prst="line">
              <a:avLst/>
            </a:prstGeom>
            <a:ln w="3175" cap="flat" cmpd="sng" algn="ctr">
              <a:solidFill>
                <a:srgbClr val="000000"/>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112" name="TextBox 111"/>
            <p:cNvSpPr txBox="1"/>
            <p:nvPr/>
          </p:nvSpPr>
          <p:spPr>
            <a:xfrm>
              <a:off x="7150344" y="515303"/>
              <a:ext cx="237640" cy="369332"/>
            </a:xfrm>
            <a:prstGeom prst="rect">
              <a:avLst/>
            </a:prstGeom>
            <a:noFill/>
          </p:spPr>
          <p:txBody>
            <a:bodyPr wrap="none" rtlCol="0">
              <a:spAutoFit/>
            </a:bodyPr>
            <a:lstStyle/>
            <a:p>
              <a:r>
                <a:rPr lang="en-US" dirty="0" err="1" smtClean="0"/>
                <a:t>i</a:t>
              </a:r>
              <a:endParaRPr lang="en-US" dirty="0"/>
            </a:p>
          </p:txBody>
        </p:sp>
      </p:grpSp>
      <p:sp>
        <p:nvSpPr>
          <p:cNvPr id="121" name="TextBox 120"/>
          <p:cNvSpPr txBox="1"/>
          <p:nvPr/>
        </p:nvSpPr>
        <p:spPr>
          <a:xfrm>
            <a:off x="6814384" y="489372"/>
            <a:ext cx="239894" cy="369332"/>
          </a:xfrm>
          <a:prstGeom prst="rect">
            <a:avLst/>
          </a:prstGeom>
          <a:noFill/>
        </p:spPr>
        <p:txBody>
          <a:bodyPr wrap="none" rtlCol="0">
            <a:spAutoFit/>
          </a:bodyPr>
          <a:lstStyle/>
          <a:p>
            <a:r>
              <a:rPr lang="en-US" dirty="0" err="1"/>
              <a:t>j</a:t>
            </a:r>
            <a:endParaRPr lang="en-US" dirty="0"/>
          </a:p>
        </p:txBody>
      </p:sp>
      <p:sp>
        <p:nvSpPr>
          <p:cNvPr id="5" name="Freeform 4"/>
          <p:cNvSpPr/>
          <p:nvPr/>
        </p:nvSpPr>
        <p:spPr>
          <a:xfrm>
            <a:off x="4871788" y="1998225"/>
            <a:ext cx="728912" cy="808475"/>
          </a:xfrm>
          <a:custGeom>
            <a:avLst/>
            <a:gdLst>
              <a:gd name="connsiteX0" fmla="*/ 728912 w 728912"/>
              <a:gd name="connsiteY0" fmla="*/ 33775 h 808475"/>
              <a:gd name="connsiteX1" fmla="*/ 5012 w 728912"/>
              <a:gd name="connsiteY1" fmla="*/ 59175 h 808475"/>
              <a:gd name="connsiteX2" fmla="*/ 424112 w 728912"/>
              <a:gd name="connsiteY2" fmla="*/ 579875 h 808475"/>
              <a:gd name="connsiteX3" fmla="*/ 728912 w 728912"/>
              <a:gd name="connsiteY3" fmla="*/ 808475 h 808475"/>
            </a:gdLst>
            <a:ahLst/>
            <a:cxnLst>
              <a:cxn ang="0">
                <a:pos x="connsiteX0" y="connsiteY0"/>
              </a:cxn>
              <a:cxn ang="0">
                <a:pos x="connsiteX1" y="connsiteY1"/>
              </a:cxn>
              <a:cxn ang="0">
                <a:pos x="connsiteX2" y="connsiteY2"/>
              </a:cxn>
              <a:cxn ang="0">
                <a:pos x="connsiteX3" y="connsiteY3"/>
              </a:cxn>
            </a:cxnLst>
            <a:rect l="l" t="t" r="r" b="b"/>
            <a:pathLst>
              <a:path w="728912" h="808475">
                <a:moveTo>
                  <a:pt x="728912" y="33775"/>
                </a:moveTo>
                <a:cubicBezTo>
                  <a:pt x="392362" y="966"/>
                  <a:pt x="55812" y="-31842"/>
                  <a:pt x="5012" y="59175"/>
                </a:cubicBezTo>
                <a:cubicBezTo>
                  <a:pt x="-45788" y="150192"/>
                  <a:pt x="303462" y="454992"/>
                  <a:pt x="424112" y="579875"/>
                </a:cubicBezTo>
                <a:cubicBezTo>
                  <a:pt x="544762" y="704758"/>
                  <a:pt x="636837" y="756616"/>
                  <a:pt x="728912" y="808475"/>
                </a:cubicBezTo>
              </a:path>
            </a:pathLst>
          </a:custGeom>
          <a:ln>
            <a:solidFill>
              <a:srgbClr val="000090"/>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Tree>
    <p:extLst>
      <p:ext uri="{BB962C8B-B14F-4D97-AF65-F5344CB8AC3E}">
        <p14:creationId xmlns:p14="http://schemas.microsoft.com/office/powerpoint/2010/main" val="1630623055"/>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up)">
                                      <p:cBhvr>
                                        <p:cTn id="7" dur="500"/>
                                        <p:tgtEl>
                                          <p:spTgt spid="5"/>
                                        </p:tgtEl>
                                      </p:cBhvr>
                                    </p:animEffect>
                                  </p:childTnLst>
                                </p:cTn>
                              </p:par>
                              <p:par>
                                <p:cTn id="8" presetID="1" presetClass="entr" presetSubtype="0" fill="hold" grpId="0" nodeType="withEffect">
                                  <p:stCondLst>
                                    <p:cond delay="0"/>
                                  </p:stCondLst>
                                  <p:childTnLst>
                                    <p:set>
                                      <p:cBhvr>
                                        <p:cTn id="9" dur="1" fill="hold">
                                          <p:stCondLst>
                                            <p:cond delay="0"/>
                                          </p:stCondLst>
                                        </p:cTn>
                                        <p:tgtEl>
                                          <p:spTgt spid="10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7" grpId="0"/>
      <p:bldP spid="5"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B9F9B84B-B900-714B-8536-1797C39898F6}" type="slidenum">
              <a:rPr lang="en-US" smtClean="0"/>
              <a:t>26</a:t>
            </a:fld>
            <a:endParaRPr lang="en-US"/>
          </a:p>
        </p:txBody>
      </p:sp>
      <p:sp>
        <p:nvSpPr>
          <p:cNvPr id="6" name="Rectangle 5"/>
          <p:cNvSpPr/>
          <p:nvPr/>
        </p:nvSpPr>
        <p:spPr>
          <a:xfrm>
            <a:off x="5508104" y="1691516"/>
            <a:ext cx="1391217" cy="1438866"/>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 name="TextBox 6"/>
          <p:cNvSpPr txBox="1"/>
          <p:nvPr/>
        </p:nvSpPr>
        <p:spPr>
          <a:xfrm>
            <a:off x="5873632" y="1324118"/>
            <a:ext cx="842586" cy="369332"/>
          </a:xfrm>
          <a:prstGeom prst="rect">
            <a:avLst/>
          </a:prstGeom>
          <a:noFill/>
        </p:spPr>
        <p:txBody>
          <a:bodyPr wrap="none" rtlCol="0">
            <a:spAutoFit/>
          </a:bodyPr>
          <a:lstStyle/>
          <a:p>
            <a:r>
              <a:rPr lang="en-US" dirty="0" smtClean="0"/>
              <a:t>Node </a:t>
            </a:r>
            <a:r>
              <a:rPr lang="en-US" b="1" i="1" dirty="0" smtClean="0">
                <a:solidFill>
                  <a:srgbClr val="0000FF"/>
                </a:solidFill>
              </a:rPr>
              <a:t>j</a:t>
            </a:r>
            <a:endParaRPr lang="en-US" b="1" i="1" dirty="0">
              <a:solidFill>
                <a:srgbClr val="0000FF"/>
              </a:solidFill>
            </a:endParaRPr>
          </a:p>
        </p:txBody>
      </p:sp>
      <p:sp>
        <p:nvSpPr>
          <p:cNvPr id="8" name="TextBox 7"/>
          <p:cNvSpPr txBox="1"/>
          <p:nvPr/>
        </p:nvSpPr>
        <p:spPr>
          <a:xfrm>
            <a:off x="5592952" y="2663638"/>
            <a:ext cx="421697" cy="369332"/>
          </a:xfrm>
          <a:prstGeom prst="rect">
            <a:avLst/>
          </a:prstGeom>
          <a:solidFill>
            <a:schemeClr val="bg1">
              <a:lumMod val="50000"/>
            </a:schemeClr>
          </a:solidFill>
        </p:spPr>
        <p:txBody>
          <a:bodyPr wrap="none" rtlCol="0">
            <a:spAutoFit/>
          </a:bodyPr>
          <a:lstStyle/>
          <a:p>
            <a:r>
              <a:rPr lang="en-US" dirty="0" smtClean="0"/>
              <a:t>SV</a:t>
            </a:r>
            <a:endParaRPr lang="en-US" dirty="0"/>
          </a:p>
        </p:txBody>
      </p:sp>
      <p:sp>
        <p:nvSpPr>
          <p:cNvPr id="9" name="TextBox 8"/>
          <p:cNvSpPr txBox="1"/>
          <p:nvPr/>
        </p:nvSpPr>
        <p:spPr>
          <a:xfrm>
            <a:off x="6151323" y="2660466"/>
            <a:ext cx="655010" cy="369332"/>
          </a:xfrm>
          <a:prstGeom prst="rect">
            <a:avLst/>
          </a:prstGeom>
          <a:solidFill>
            <a:srgbClr val="7F7F7F"/>
          </a:solidFill>
        </p:spPr>
        <p:txBody>
          <a:bodyPr wrap="none" rtlCol="0">
            <a:spAutoFit/>
          </a:bodyPr>
          <a:lstStyle/>
          <a:p>
            <a:r>
              <a:rPr lang="en-US" dirty="0" smtClean="0"/>
              <a:t>state</a:t>
            </a:r>
            <a:endParaRPr lang="en-US" dirty="0"/>
          </a:p>
        </p:txBody>
      </p:sp>
      <p:sp>
        <p:nvSpPr>
          <p:cNvPr id="10" name="Rectangle 9"/>
          <p:cNvSpPr/>
          <p:nvPr/>
        </p:nvSpPr>
        <p:spPr>
          <a:xfrm>
            <a:off x="7052022" y="2076979"/>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7272156" y="2076979"/>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7490885" y="2078561"/>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Rectangle 12"/>
          <p:cNvSpPr/>
          <p:nvPr/>
        </p:nvSpPr>
        <p:spPr>
          <a:xfrm>
            <a:off x="7706909" y="2078561"/>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7922933" y="2078561"/>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Rectangle 14"/>
          <p:cNvSpPr/>
          <p:nvPr/>
        </p:nvSpPr>
        <p:spPr>
          <a:xfrm>
            <a:off x="8460432" y="2076979"/>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6" name="Rectangle 15"/>
          <p:cNvSpPr/>
          <p:nvPr/>
        </p:nvSpPr>
        <p:spPr>
          <a:xfrm>
            <a:off x="8676456" y="2078561"/>
            <a:ext cx="216024" cy="192822"/>
          </a:xfrm>
          <a:prstGeom prst="rect">
            <a:avLst/>
          </a:prstGeom>
          <a:solidFill>
            <a:srgbClr val="BFBFBF"/>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7" name="Rectangle 16"/>
          <p:cNvSpPr/>
          <p:nvPr/>
        </p:nvSpPr>
        <p:spPr>
          <a:xfrm>
            <a:off x="8892480" y="2078561"/>
            <a:ext cx="216024" cy="192822"/>
          </a:xfrm>
          <a:prstGeom prst="rect">
            <a:avLst/>
          </a:prstGeom>
          <a:solidFill>
            <a:srgbClr val="00009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9" name="TextBox 18"/>
          <p:cNvSpPr txBox="1"/>
          <p:nvPr/>
        </p:nvSpPr>
        <p:spPr>
          <a:xfrm>
            <a:off x="5592952" y="1817396"/>
            <a:ext cx="421697" cy="369332"/>
          </a:xfrm>
          <a:prstGeom prst="rect">
            <a:avLst/>
          </a:prstGeom>
          <a:solidFill>
            <a:schemeClr val="bg1">
              <a:lumMod val="50000"/>
            </a:schemeClr>
          </a:solidFill>
        </p:spPr>
        <p:txBody>
          <a:bodyPr wrap="none" rtlCol="0">
            <a:spAutoFit/>
          </a:bodyPr>
          <a:lstStyle/>
          <a:p>
            <a:r>
              <a:rPr lang="en-US" dirty="0" smtClean="0"/>
              <a:t>SV</a:t>
            </a:r>
            <a:endParaRPr lang="en-US" dirty="0"/>
          </a:p>
        </p:txBody>
      </p:sp>
      <p:sp>
        <p:nvSpPr>
          <p:cNvPr id="20" name="TextBox 19"/>
          <p:cNvSpPr txBox="1"/>
          <p:nvPr/>
        </p:nvSpPr>
        <p:spPr>
          <a:xfrm>
            <a:off x="6151323" y="1817396"/>
            <a:ext cx="655010" cy="369332"/>
          </a:xfrm>
          <a:prstGeom prst="rect">
            <a:avLst/>
          </a:prstGeom>
          <a:solidFill>
            <a:srgbClr val="7F7F7F"/>
          </a:solidFill>
        </p:spPr>
        <p:txBody>
          <a:bodyPr wrap="none" rtlCol="0">
            <a:spAutoFit/>
          </a:bodyPr>
          <a:lstStyle/>
          <a:p>
            <a:r>
              <a:rPr lang="en-US" dirty="0" smtClean="0"/>
              <a:t>state</a:t>
            </a:r>
            <a:endParaRPr lang="en-US" dirty="0"/>
          </a:p>
        </p:txBody>
      </p:sp>
      <p:sp>
        <p:nvSpPr>
          <p:cNvPr id="21" name="Rectangle 20"/>
          <p:cNvSpPr/>
          <p:nvPr/>
        </p:nvSpPr>
        <p:spPr>
          <a:xfrm>
            <a:off x="7052022" y="2550084"/>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2" name="Rectangle 21"/>
          <p:cNvSpPr/>
          <p:nvPr/>
        </p:nvSpPr>
        <p:spPr>
          <a:xfrm>
            <a:off x="7272156" y="2550084"/>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3" name="Rectangle 22"/>
          <p:cNvSpPr/>
          <p:nvPr/>
        </p:nvSpPr>
        <p:spPr>
          <a:xfrm>
            <a:off x="7490885" y="2551666"/>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4" name="Rectangle 23"/>
          <p:cNvSpPr/>
          <p:nvPr/>
        </p:nvSpPr>
        <p:spPr>
          <a:xfrm>
            <a:off x="7706909" y="2551666"/>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5" name="Rectangle 24"/>
          <p:cNvSpPr/>
          <p:nvPr/>
        </p:nvSpPr>
        <p:spPr>
          <a:xfrm>
            <a:off x="7922933" y="2551666"/>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6" name="Rectangle 25"/>
          <p:cNvSpPr/>
          <p:nvPr/>
        </p:nvSpPr>
        <p:spPr>
          <a:xfrm>
            <a:off x="8460432" y="2550084"/>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7" name="Rectangle 26"/>
          <p:cNvSpPr/>
          <p:nvPr/>
        </p:nvSpPr>
        <p:spPr>
          <a:xfrm>
            <a:off x="8676456" y="2551666"/>
            <a:ext cx="216024" cy="192822"/>
          </a:xfrm>
          <a:prstGeom prst="rect">
            <a:avLst/>
          </a:prstGeom>
          <a:solidFill>
            <a:srgbClr val="BFBFBF"/>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8" name="Rectangle 27"/>
          <p:cNvSpPr/>
          <p:nvPr/>
        </p:nvSpPr>
        <p:spPr>
          <a:xfrm>
            <a:off x="8892480" y="2551666"/>
            <a:ext cx="216024" cy="192822"/>
          </a:xfrm>
          <a:prstGeom prst="rect">
            <a:avLst/>
          </a:prstGeom>
          <a:solidFill>
            <a:srgbClr val="00009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30" name="Straight Connector 29"/>
          <p:cNvCxnSpPr>
            <a:stCxn id="6" idx="2"/>
          </p:cNvCxnSpPr>
          <p:nvPr/>
        </p:nvCxnSpPr>
        <p:spPr>
          <a:xfrm>
            <a:off x="6203713" y="3130382"/>
            <a:ext cx="0" cy="649738"/>
          </a:xfrm>
          <a:prstGeom prst="line">
            <a:avLst/>
          </a:prstGeom>
          <a:ln>
            <a:solidFill>
              <a:srgbClr val="000000"/>
            </a:solidFill>
          </a:ln>
          <a:effectLst/>
        </p:spPr>
        <p:style>
          <a:lnRef idx="2">
            <a:schemeClr val="accent1"/>
          </a:lnRef>
          <a:fillRef idx="0">
            <a:schemeClr val="accent1"/>
          </a:fillRef>
          <a:effectRef idx="1">
            <a:schemeClr val="accent1"/>
          </a:effectRef>
          <a:fontRef idx="minor">
            <a:schemeClr val="tx1"/>
          </a:fontRef>
        </p:style>
      </p:cxnSp>
      <p:sp>
        <p:nvSpPr>
          <p:cNvPr id="33" name="Rectangle 32"/>
          <p:cNvSpPr/>
          <p:nvPr/>
        </p:nvSpPr>
        <p:spPr>
          <a:xfrm>
            <a:off x="1763688" y="3780120"/>
            <a:ext cx="5727197" cy="508000"/>
          </a:xfrm>
          <a:prstGeom prst="rect">
            <a:avLst/>
          </a:prstGeom>
          <a:solidFill>
            <a:schemeClr val="bg1">
              <a:lumMod val="50000"/>
            </a:schemeClr>
          </a:solidFill>
          <a:ln>
            <a:solidFill>
              <a:schemeClr val="tx1"/>
            </a:solidFill>
          </a:ln>
          <a:effectLst/>
        </p:spPr>
        <p:style>
          <a:lnRef idx="1">
            <a:schemeClr val="accent3"/>
          </a:lnRef>
          <a:fillRef idx="2">
            <a:schemeClr val="accent3"/>
          </a:fillRef>
          <a:effectRef idx="1">
            <a:schemeClr val="accent3"/>
          </a:effectRef>
          <a:fontRef idx="minor">
            <a:schemeClr val="dk1"/>
          </a:fontRef>
        </p:style>
        <p:txBody>
          <a:bodyPr rtlCol="0" anchor="ctr"/>
          <a:lstStyle/>
          <a:p>
            <a:pPr algn="ctr"/>
            <a:r>
              <a:rPr lang="en-US" sz="3200" dirty="0" smtClean="0">
                <a:solidFill>
                  <a:schemeClr val="tx1"/>
                </a:solidFill>
              </a:rPr>
              <a:t>Network</a:t>
            </a:r>
            <a:endParaRPr lang="en-US" sz="3200" dirty="0">
              <a:solidFill>
                <a:schemeClr val="tx1"/>
              </a:solidFill>
            </a:endParaRPr>
          </a:p>
        </p:txBody>
      </p:sp>
      <p:sp>
        <p:nvSpPr>
          <p:cNvPr id="36" name="Rectangle 35"/>
          <p:cNvSpPr/>
          <p:nvPr/>
        </p:nvSpPr>
        <p:spPr>
          <a:xfrm>
            <a:off x="2532711" y="1691516"/>
            <a:ext cx="1391217" cy="144269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7" name="TextBox 36"/>
          <p:cNvSpPr txBox="1"/>
          <p:nvPr/>
        </p:nvSpPr>
        <p:spPr>
          <a:xfrm>
            <a:off x="2777288" y="1327944"/>
            <a:ext cx="691528" cy="369332"/>
          </a:xfrm>
          <a:prstGeom prst="rect">
            <a:avLst/>
          </a:prstGeom>
          <a:noFill/>
        </p:spPr>
        <p:txBody>
          <a:bodyPr wrap="none" rtlCol="0">
            <a:spAutoFit/>
          </a:bodyPr>
          <a:lstStyle/>
          <a:p>
            <a:r>
              <a:rPr lang="en-US" dirty="0" smtClean="0"/>
              <a:t>Node</a:t>
            </a:r>
            <a:endParaRPr lang="en-US" dirty="0"/>
          </a:p>
        </p:txBody>
      </p:sp>
      <p:sp>
        <p:nvSpPr>
          <p:cNvPr id="38" name="TextBox 37"/>
          <p:cNvSpPr txBox="1"/>
          <p:nvPr/>
        </p:nvSpPr>
        <p:spPr>
          <a:xfrm>
            <a:off x="2617559" y="2667464"/>
            <a:ext cx="421697" cy="369332"/>
          </a:xfrm>
          <a:prstGeom prst="rect">
            <a:avLst/>
          </a:prstGeom>
          <a:solidFill>
            <a:schemeClr val="bg1">
              <a:lumMod val="50000"/>
            </a:schemeClr>
          </a:solidFill>
        </p:spPr>
        <p:txBody>
          <a:bodyPr wrap="none" rtlCol="0">
            <a:spAutoFit/>
          </a:bodyPr>
          <a:lstStyle/>
          <a:p>
            <a:r>
              <a:rPr lang="en-US" dirty="0" smtClean="0"/>
              <a:t>SV</a:t>
            </a:r>
            <a:endParaRPr lang="en-US" dirty="0"/>
          </a:p>
        </p:txBody>
      </p:sp>
      <p:sp>
        <p:nvSpPr>
          <p:cNvPr id="39" name="TextBox 38"/>
          <p:cNvSpPr txBox="1"/>
          <p:nvPr/>
        </p:nvSpPr>
        <p:spPr>
          <a:xfrm>
            <a:off x="3175930" y="2662052"/>
            <a:ext cx="655010" cy="369332"/>
          </a:xfrm>
          <a:prstGeom prst="rect">
            <a:avLst/>
          </a:prstGeom>
          <a:solidFill>
            <a:srgbClr val="7F7F7F"/>
          </a:solidFill>
        </p:spPr>
        <p:txBody>
          <a:bodyPr wrap="none" rtlCol="0">
            <a:spAutoFit/>
          </a:bodyPr>
          <a:lstStyle/>
          <a:p>
            <a:r>
              <a:rPr lang="en-US" dirty="0" smtClean="0"/>
              <a:t>state</a:t>
            </a:r>
            <a:endParaRPr lang="en-US" dirty="0"/>
          </a:p>
        </p:txBody>
      </p:sp>
      <p:sp>
        <p:nvSpPr>
          <p:cNvPr id="40" name="TextBox 39"/>
          <p:cNvSpPr txBox="1"/>
          <p:nvPr/>
        </p:nvSpPr>
        <p:spPr>
          <a:xfrm>
            <a:off x="2617559" y="1821222"/>
            <a:ext cx="421697" cy="369332"/>
          </a:xfrm>
          <a:prstGeom prst="rect">
            <a:avLst/>
          </a:prstGeom>
          <a:solidFill>
            <a:schemeClr val="bg1">
              <a:lumMod val="50000"/>
            </a:schemeClr>
          </a:solidFill>
        </p:spPr>
        <p:txBody>
          <a:bodyPr wrap="none" rtlCol="0">
            <a:spAutoFit/>
          </a:bodyPr>
          <a:lstStyle/>
          <a:p>
            <a:r>
              <a:rPr lang="en-US" dirty="0" smtClean="0"/>
              <a:t>SV</a:t>
            </a:r>
            <a:endParaRPr lang="en-US" dirty="0"/>
          </a:p>
        </p:txBody>
      </p:sp>
      <p:sp>
        <p:nvSpPr>
          <p:cNvPr id="41" name="TextBox 40"/>
          <p:cNvSpPr txBox="1"/>
          <p:nvPr/>
        </p:nvSpPr>
        <p:spPr>
          <a:xfrm>
            <a:off x="3147967" y="1817396"/>
            <a:ext cx="655010" cy="369332"/>
          </a:xfrm>
          <a:prstGeom prst="rect">
            <a:avLst/>
          </a:prstGeom>
          <a:solidFill>
            <a:srgbClr val="7F7F7F"/>
          </a:solidFill>
        </p:spPr>
        <p:txBody>
          <a:bodyPr wrap="none" rtlCol="0">
            <a:spAutoFit/>
          </a:bodyPr>
          <a:lstStyle/>
          <a:p>
            <a:r>
              <a:rPr lang="en-US" dirty="0" smtClean="0"/>
              <a:t>state</a:t>
            </a:r>
            <a:endParaRPr lang="en-US" dirty="0"/>
          </a:p>
        </p:txBody>
      </p:sp>
      <p:cxnSp>
        <p:nvCxnSpPr>
          <p:cNvPr id="42" name="Straight Connector 41"/>
          <p:cNvCxnSpPr>
            <a:stCxn id="36" idx="2"/>
          </p:cNvCxnSpPr>
          <p:nvPr/>
        </p:nvCxnSpPr>
        <p:spPr>
          <a:xfrm>
            <a:off x="3228320" y="3134208"/>
            <a:ext cx="0" cy="649738"/>
          </a:xfrm>
          <a:prstGeom prst="line">
            <a:avLst/>
          </a:prstGeom>
          <a:ln>
            <a:solidFill>
              <a:srgbClr val="000000"/>
            </a:solidFill>
          </a:ln>
          <a:effectLst/>
        </p:spPr>
        <p:style>
          <a:lnRef idx="2">
            <a:schemeClr val="accent1"/>
          </a:lnRef>
          <a:fillRef idx="0">
            <a:schemeClr val="accent1"/>
          </a:fillRef>
          <a:effectRef idx="1">
            <a:schemeClr val="accent1"/>
          </a:effectRef>
          <a:fontRef idx="minor">
            <a:schemeClr val="tx1"/>
          </a:fontRef>
        </p:style>
      </p:cxnSp>
      <p:sp>
        <p:nvSpPr>
          <p:cNvPr id="43" name="Rectangle 42"/>
          <p:cNvSpPr/>
          <p:nvPr/>
        </p:nvSpPr>
        <p:spPr>
          <a:xfrm>
            <a:off x="5415366" y="4931876"/>
            <a:ext cx="1414282" cy="1440696"/>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4" name="TextBox 43"/>
          <p:cNvSpPr txBox="1"/>
          <p:nvPr/>
        </p:nvSpPr>
        <p:spPr>
          <a:xfrm>
            <a:off x="5759174" y="6372036"/>
            <a:ext cx="691528" cy="369332"/>
          </a:xfrm>
          <a:prstGeom prst="rect">
            <a:avLst/>
          </a:prstGeom>
          <a:noFill/>
        </p:spPr>
        <p:txBody>
          <a:bodyPr wrap="none" rtlCol="0">
            <a:spAutoFit/>
          </a:bodyPr>
          <a:lstStyle/>
          <a:p>
            <a:r>
              <a:rPr lang="en-US" dirty="0" smtClean="0"/>
              <a:t>Node</a:t>
            </a:r>
            <a:endParaRPr lang="en-US" dirty="0"/>
          </a:p>
        </p:txBody>
      </p:sp>
      <p:sp>
        <p:nvSpPr>
          <p:cNvPr id="45" name="TextBox 44"/>
          <p:cNvSpPr txBox="1"/>
          <p:nvPr/>
        </p:nvSpPr>
        <p:spPr>
          <a:xfrm>
            <a:off x="5520944" y="5905828"/>
            <a:ext cx="421697" cy="369332"/>
          </a:xfrm>
          <a:prstGeom prst="rect">
            <a:avLst/>
          </a:prstGeom>
          <a:solidFill>
            <a:schemeClr val="bg1">
              <a:lumMod val="50000"/>
            </a:schemeClr>
          </a:solidFill>
        </p:spPr>
        <p:txBody>
          <a:bodyPr wrap="none" rtlCol="0">
            <a:spAutoFit/>
          </a:bodyPr>
          <a:lstStyle/>
          <a:p>
            <a:r>
              <a:rPr lang="en-US" dirty="0" smtClean="0"/>
              <a:t>SV</a:t>
            </a:r>
            <a:endParaRPr lang="en-US" dirty="0"/>
          </a:p>
        </p:txBody>
      </p:sp>
      <p:sp>
        <p:nvSpPr>
          <p:cNvPr id="46" name="TextBox 45"/>
          <p:cNvSpPr txBox="1"/>
          <p:nvPr/>
        </p:nvSpPr>
        <p:spPr>
          <a:xfrm>
            <a:off x="6079315" y="5895148"/>
            <a:ext cx="655010" cy="369332"/>
          </a:xfrm>
          <a:prstGeom prst="rect">
            <a:avLst/>
          </a:prstGeom>
          <a:solidFill>
            <a:srgbClr val="7F7F7F"/>
          </a:solidFill>
        </p:spPr>
        <p:txBody>
          <a:bodyPr wrap="none" rtlCol="0">
            <a:spAutoFit/>
          </a:bodyPr>
          <a:lstStyle/>
          <a:p>
            <a:r>
              <a:rPr lang="en-US" dirty="0" smtClean="0"/>
              <a:t>state</a:t>
            </a:r>
            <a:endParaRPr lang="en-US" dirty="0"/>
          </a:p>
        </p:txBody>
      </p:sp>
      <p:sp>
        <p:nvSpPr>
          <p:cNvPr id="47" name="TextBox 46"/>
          <p:cNvSpPr txBox="1"/>
          <p:nvPr/>
        </p:nvSpPr>
        <p:spPr>
          <a:xfrm>
            <a:off x="5520944" y="5059586"/>
            <a:ext cx="421697" cy="369332"/>
          </a:xfrm>
          <a:prstGeom prst="rect">
            <a:avLst/>
          </a:prstGeom>
          <a:solidFill>
            <a:schemeClr val="bg1">
              <a:lumMod val="50000"/>
            </a:schemeClr>
          </a:solidFill>
        </p:spPr>
        <p:txBody>
          <a:bodyPr wrap="none" rtlCol="0">
            <a:spAutoFit/>
          </a:bodyPr>
          <a:lstStyle/>
          <a:p>
            <a:r>
              <a:rPr lang="en-US" dirty="0" smtClean="0"/>
              <a:t>SV</a:t>
            </a:r>
            <a:endParaRPr lang="en-US" dirty="0"/>
          </a:p>
        </p:txBody>
      </p:sp>
      <p:sp>
        <p:nvSpPr>
          <p:cNvPr id="48" name="TextBox 47"/>
          <p:cNvSpPr txBox="1"/>
          <p:nvPr/>
        </p:nvSpPr>
        <p:spPr>
          <a:xfrm>
            <a:off x="6079315" y="5059586"/>
            <a:ext cx="655010" cy="369332"/>
          </a:xfrm>
          <a:prstGeom prst="rect">
            <a:avLst/>
          </a:prstGeom>
          <a:solidFill>
            <a:srgbClr val="7F7F7F"/>
          </a:solidFill>
        </p:spPr>
        <p:txBody>
          <a:bodyPr wrap="none" rtlCol="0">
            <a:spAutoFit/>
          </a:bodyPr>
          <a:lstStyle/>
          <a:p>
            <a:r>
              <a:rPr lang="en-US" dirty="0" smtClean="0"/>
              <a:t>state</a:t>
            </a:r>
            <a:endParaRPr lang="en-US" dirty="0"/>
          </a:p>
        </p:txBody>
      </p:sp>
      <p:cxnSp>
        <p:nvCxnSpPr>
          <p:cNvPr id="49" name="Straight Connector 48"/>
          <p:cNvCxnSpPr/>
          <p:nvPr/>
        </p:nvCxnSpPr>
        <p:spPr>
          <a:xfrm>
            <a:off x="6032930" y="4288120"/>
            <a:ext cx="0" cy="649738"/>
          </a:xfrm>
          <a:prstGeom prst="line">
            <a:avLst/>
          </a:prstGeom>
          <a:ln>
            <a:solidFill>
              <a:srgbClr val="000000"/>
            </a:solidFill>
          </a:ln>
          <a:effectLst/>
        </p:spPr>
        <p:style>
          <a:lnRef idx="2">
            <a:schemeClr val="accent1"/>
          </a:lnRef>
          <a:fillRef idx="0">
            <a:schemeClr val="accent1"/>
          </a:fillRef>
          <a:effectRef idx="1">
            <a:schemeClr val="accent1"/>
          </a:effectRef>
          <a:fontRef idx="minor">
            <a:schemeClr val="tx1"/>
          </a:fontRef>
        </p:style>
      </p:cxnSp>
      <p:sp>
        <p:nvSpPr>
          <p:cNvPr id="50" name="Rectangle 49"/>
          <p:cNvSpPr/>
          <p:nvPr/>
        </p:nvSpPr>
        <p:spPr>
          <a:xfrm>
            <a:off x="6980014" y="5435932"/>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1" name="Rectangle 50"/>
          <p:cNvSpPr/>
          <p:nvPr/>
        </p:nvSpPr>
        <p:spPr>
          <a:xfrm>
            <a:off x="7200148" y="5435932"/>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2" name="Rectangle 51"/>
          <p:cNvSpPr/>
          <p:nvPr/>
        </p:nvSpPr>
        <p:spPr>
          <a:xfrm>
            <a:off x="7418877" y="5437514"/>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3" name="Rectangle 52"/>
          <p:cNvSpPr/>
          <p:nvPr/>
        </p:nvSpPr>
        <p:spPr>
          <a:xfrm>
            <a:off x="7634901" y="5437514"/>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4" name="Rectangle 53"/>
          <p:cNvSpPr/>
          <p:nvPr/>
        </p:nvSpPr>
        <p:spPr>
          <a:xfrm>
            <a:off x="7850925" y="5437514"/>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5" name="Rectangle 54"/>
          <p:cNvSpPr/>
          <p:nvPr/>
        </p:nvSpPr>
        <p:spPr>
          <a:xfrm>
            <a:off x="8388424" y="5435932"/>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6" name="Rectangle 55"/>
          <p:cNvSpPr/>
          <p:nvPr/>
        </p:nvSpPr>
        <p:spPr>
          <a:xfrm>
            <a:off x="8604448" y="5437514"/>
            <a:ext cx="216024" cy="192822"/>
          </a:xfrm>
          <a:prstGeom prst="rect">
            <a:avLst/>
          </a:prstGeom>
          <a:solidFill>
            <a:srgbClr val="BFBFBF"/>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7" name="Rectangle 56"/>
          <p:cNvSpPr/>
          <p:nvPr/>
        </p:nvSpPr>
        <p:spPr>
          <a:xfrm>
            <a:off x="8820472" y="5437514"/>
            <a:ext cx="216024" cy="192822"/>
          </a:xfrm>
          <a:prstGeom prst="rect">
            <a:avLst/>
          </a:prstGeom>
          <a:solidFill>
            <a:srgbClr val="00009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8" name="Rectangle 57"/>
          <p:cNvSpPr/>
          <p:nvPr/>
        </p:nvSpPr>
        <p:spPr>
          <a:xfrm>
            <a:off x="6980014" y="5909037"/>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9" name="Rectangle 58"/>
          <p:cNvSpPr/>
          <p:nvPr/>
        </p:nvSpPr>
        <p:spPr>
          <a:xfrm>
            <a:off x="7200148" y="5909037"/>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0" name="Rectangle 59"/>
          <p:cNvSpPr/>
          <p:nvPr/>
        </p:nvSpPr>
        <p:spPr>
          <a:xfrm>
            <a:off x="7418877" y="5910619"/>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1" name="Rectangle 60"/>
          <p:cNvSpPr/>
          <p:nvPr/>
        </p:nvSpPr>
        <p:spPr>
          <a:xfrm>
            <a:off x="7634901" y="5910619"/>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2" name="Rectangle 61"/>
          <p:cNvSpPr/>
          <p:nvPr/>
        </p:nvSpPr>
        <p:spPr>
          <a:xfrm>
            <a:off x="7850925" y="5910619"/>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3" name="Rectangle 62"/>
          <p:cNvSpPr/>
          <p:nvPr/>
        </p:nvSpPr>
        <p:spPr>
          <a:xfrm>
            <a:off x="8388424" y="5909037"/>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4" name="Rectangle 63"/>
          <p:cNvSpPr/>
          <p:nvPr/>
        </p:nvSpPr>
        <p:spPr>
          <a:xfrm>
            <a:off x="8604448" y="5910619"/>
            <a:ext cx="216024" cy="192822"/>
          </a:xfrm>
          <a:prstGeom prst="rect">
            <a:avLst/>
          </a:prstGeom>
          <a:solidFill>
            <a:srgbClr val="BFBFBF"/>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5" name="Rectangle 64"/>
          <p:cNvSpPr/>
          <p:nvPr/>
        </p:nvSpPr>
        <p:spPr>
          <a:xfrm>
            <a:off x="8820472" y="5910619"/>
            <a:ext cx="216024" cy="192822"/>
          </a:xfrm>
          <a:prstGeom prst="rect">
            <a:avLst/>
          </a:prstGeom>
          <a:solidFill>
            <a:srgbClr val="00009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6" name="Rectangle 65"/>
          <p:cNvSpPr/>
          <p:nvPr/>
        </p:nvSpPr>
        <p:spPr>
          <a:xfrm>
            <a:off x="2316687" y="4931876"/>
            <a:ext cx="1391217" cy="1440696"/>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7" name="TextBox 66"/>
          <p:cNvSpPr txBox="1"/>
          <p:nvPr/>
        </p:nvSpPr>
        <p:spPr>
          <a:xfrm>
            <a:off x="2590822" y="6372036"/>
            <a:ext cx="840332" cy="369332"/>
          </a:xfrm>
          <a:prstGeom prst="rect">
            <a:avLst/>
          </a:prstGeom>
          <a:noFill/>
        </p:spPr>
        <p:txBody>
          <a:bodyPr wrap="none" rtlCol="0">
            <a:spAutoFit/>
          </a:bodyPr>
          <a:lstStyle/>
          <a:p>
            <a:r>
              <a:rPr lang="en-US" dirty="0" smtClean="0"/>
              <a:t>Node </a:t>
            </a:r>
            <a:r>
              <a:rPr lang="en-US" b="1" i="1" dirty="0" err="1" smtClean="0">
                <a:solidFill>
                  <a:srgbClr val="0000FF"/>
                </a:solidFill>
              </a:rPr>
              <a:t>i</a:t>
            </a:r>
            <a:endParaRPr lang="en-US" b="1" i="1" dirty="0">
              <a:solidFill>
                <a:srgbClr val="0000FF"/>
              </a:solidFill>
            </a:endParaRPr>
          </a:p>
        </p:txBody>
      </p:sp>
      <p:sp>
        <p:nvSpPr>
          <p:cNvPr id="68" name="TextBox 67"/>
          <p:cNvSpPr txBox="1"/>
          <p:nvPr/>
        </p:nvSpPr>
        <p:spPr>
          <a:xfrm>
            <a:off x="2424600" y="5905828"/>
            <a:ext cx="421697" cy="369332"/>
          </a:xfrm>
          <a:prstGeom prst="rect">
            <a:avLst/>
          </a:prstGeom>
          <a:solidFill>
            <a:schemeClr val="bg1">
              <a:lumMod val="50000"/>
            </a:schemeClr>
          </a:solidFill>
        </p:spPr>
        <p:txBody>
          <a:bodyPr wrap="none" rtlCol="0">
            <a:spAutoFit/>
          </a:bodyPr>
          <a:lstStyle/>
          <a:p>
            <a:r>
              <a:rPr lang="en-US" dirty="0" smtClean="0"/>
              <a:t>SV</a:t>
            </a:r>
            <a:endParaRPr lang="en-US" dirty="0"/>
          </a:p>
        </p:txBody>
      </p:sp>
      <p:sp>
        <p:nvSpPr>
          <p:cNvPr id="69" name="TextBox 68"/>
          <p:cNvSpPr txBox="1"/>
          <p:nvPr/>
        </p:nvSpPr>
        <p:spPr>
          <a:xfrm>
            <a:off x="2954845" y="5909116"/>
            <a:ext cx="655010" cy="369332"/>
          </a:xfrm>
          <a:prstGeom prst="rect">
            <a:avLst/>
          </a:prstGeom>
          <a:solidFill>
            <a:srgbClr val="7F7F7F"/>
          </a:solidFill>
        </p:spPr>
        <p:txBody>
          <a:bodyPr wrap="none" rtlCol="0">
            <a:spAutoFit/>
          </a:bodyPr>
          <a:lstStyle/>
          <a:p>
            <a:r>
              <a:rPr lang="en-US" dirty="0" smtClean="0"/>
              <a:t>state</a:t>
            </a:r>
            <a:endParaRPr lang="en-US" dirty="0"/>
          </a:p>
        </p:txBody>
      </p:sp>
      <p:sp>
        <p:nvSpPr>
          <p:cNvPr id="70" name="TextBox 69"/>
          <p:cNvSpPr txBox="1"/>
          <p:nvPr/>
        </p:nvSpPr>
        <p:spPr>
          <a:xfrm>
            <a:off x="2424600" y="5059586"/>
            <a:ext cx="421697" cy="369332"/>
          </a:xfrm>
          <a:prstGeom prst="rect">
            <a:avLst/>
          </a:prstGeom>
          <a:solidFill>
            <a:schemeClr val="bg1">
              <a:lumMod val="50000"/>
            </a:schemeClr>
          </a:solidFill>
        </p:spPr>
        <p:txBody>
          <a:bodyPr wrap="none" rtlCol="0">
            <a:spAutoFit/>
          </a:bodyPr>
          <a:lstStyle/>
          <a:p>
            <a:r>
              <a:rPr lang="en-US" dirty="0" smtClean="0"/>
              <a:t>SV</a:t>
            </a:r>
            <a:endParaRPr lang="en-US" dirty="0"/>
          </a:p>
        </p:txBody>
      </p:sp>
      <p:sp>
        <p:nvSpPr>
          <p:cNvPr id="71" name="TextBox 70"/>
          <p:cNvSpPr txBox="1"/>
          <p:nvPr/>
        </p:nvSpPr>
        <p:spPr>
          <a:xfrm>
            <a:off x="2954845" y="5057587"/>
            <a:ext cx="655010" cy="369332"/>
          </a:xfrm>
          <a:prstGeom prst="rect">
            <a:avLst/>
          </a:prstGeom>
          <a:solidFill>
            <a:srgbClr val="7F7F7F"/>
          </a:solidFill>
        </p:spPr>
        <p:txBody>
          <a:bodyPr wrap="none" rtlCol="0">
            <a:spAutoFit/>
          </a:bodyPr>
          <a:lstStyle/>
          <a:p>
            <a:r>
              <a:rPr lang="en-US" dirty="0" smtClean="0"/>
              <a:t>state</a:t>
            </a:r>
            <a:endParaRPr lang="en-US" dirty="0"/>
          </a:p>
        </p:txBody>
      </p:sp>
      <p:cxnSp>
        <p:nvCxnSpPr>
          <p:cNvPr id="72" name="Straight Connector 71"/>
          <p:cNvCxnSpPr/>
          <p:nvPr/>
        </p:nvCxnSpPr>
        <p:spPr>
          <a:xfrm>
            <a:off x="2936586" y="4288120"/>
            <a:ext cx="0" cy="649738"/>
          </a:xfrm>
          <a:prstGeom prst="line">
            <a:avLst/>
          </a:prstGeom>
          <a:ln>
            <a:solidFill>
              <a:srgbClr val="000000"/>
            </a:solidFill>
          </a:ln>
          <a:effectLst/>
        </p:spPr>
        <p:style>
          <a:lnRef idx="2">
            <a:schemeClr val="accent1"/>
          </a:lnRef>
          <a:fillRef idx="0">
            <a:schemeClr val="accent1"/>
          </a:fillRef>
          <a:effectRef idx="1">
            <a:schemeClr val="accent1"/>
          </a:effectRef>
          <a:fontRef idx="minor">
            <a:schemeClr val="tx1"/>
          </a:fontRef>
        </p:style>
      </p:cxnSp>
      <p:sp>
        <p:nvSpPr>
          <p:cNvPr id="73" name="Rectangle 72"/>
          <p:cNvSpPr/>
          <p:nvPr/>
        </p:nvSpPr>
        <p:spPr>
          <a:xfrm>
            <a:off x="139696" y="5435932"/>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4" name="Rectangle 73"/>
          <p:cNvSpPr/>
          <p:nvPr/>
        </p:nvSpPr>
        <p:spPr>
          <a:xfrm>
            <a:off x="359830" y="5435932"/>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5" name="Rectangle 74"/>
          <p:cNvSpPr/>
          <p:nvPr/>
        </p:nvSpPr>
        <p:spPr>
          <a:xfrm>
            <a:off x="578559" y="5437514"/>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6" name="Rectangle 75"/>
          <p:cNvSpPr/>
          <p:nvPr/>
        </p:nvSpPr>
        <p:spPr>
          <a:xfrm>
            <a:off x="794583" y="5437514"/>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7" name="Rectangle 76"/>
          <p:cNvSpPr/>
          <p:nvPr/>
        </p:nvSpPr>
        <p:spPr>
          <a:xfrm>
            <a:off x="1010607" y="5437514"/>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8" name="Rectangle 77"/>
          <p:cNvSpPr/>
          <p:nvPr/>
        </p:nvSpPr>
        <p:spPr>
          <a:xfrm>
            <a:off x="1548106" y="5435932"/>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9" name="Rectangle 78"/>
          <p:cNvSpPr/>
          <p:nvPr/>
        </p:nvSpPr>
        <p:spPr>
          <a:xfrm>
            <a:off x="1764130" y="5437514"/>
            <a:ext cx="216024" cy="192822"/>
          </a:xfrm>
          <a:prstGeom prst="rect">
            <a:avLst/>
          </a:prstGeom>
          <a:solidFill>
            <a:srgbClr val="BFBFBF"/>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0" name="Rectangle 79"/>
          <p:cNvSpPr/>
          <p:nvPr/>
        </p:nvSpPr>
        <p:spPr>
          <a:xfrm>
            <a:off x="1980154" y="5442481"/>
            <a:ext cx="216024" cy="192822"/>
          </a:xfrm>
          <a:prstGeom prst="rect">
            <a:avLst/>
          </a:prstGeom>
          <a:solidFill>
            <a:srgbClr val="00009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1" name="Rectangle 80"/>
          <p:cNvSpPr/>
          <p:nvPr/>
        </p:nvSpPr>
        <p:spPr>
          <a:xfrm>
            <a:off x="139696" y="5909037"/>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2" name="Rectangle 81"/>
          <p:cNvSpPr/>
          <p:nvPr/>
        </p:nvSpPr>
        <p:spPr>
          <a:xfrm>
            <a:off x="359830" y="5909037"/>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3" name="Rectangle 82"/>
          <p:cNvSpPr/>
          <p:nvPr/>
        </p:nvSpPr>
        <p:spPr>
          <a:xfrm>
            <a:off x="578559" y="5910619"/>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4" name="Rectangle 83"/>
          <p:cNvSpPr/>
          <p:nvPr/>
        </p:nvSpPr>
        <p:spPr>
          <a:xfrm>
            <a:off x="794583" y="5910619"/>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5" name="Rectangle 84"/>
          <p:cNvSpPr/>
          <p:nvPr/>
        </p:nvSpPr>
        <p:spPr>
          <a:xfrm>
            <a:off x="1010607" y="5910619"/>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6" name="Rectangle 85"/>
          <p:cNvSpPr/>
          <p:nvPr/>
        </p:nvSpPr>
        <p:spPr>
          <a:xfrm>
            <a:off x="1548106" y="5909037"/>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7" name="Rectangle 86"/>
          <p:cNvSpPr/>
          <p:nvPr/>
        </p:nvSpPr>
        <p:spPr>
          <a:xfrm>
            <a:off x="1764130" y="5910619"/>
            <a:ext cx="216024" cy="192822"/>
          </a:xfrm>
          <a:prstGeom prst="rect">
            <a:avLst/>
          </a:prstGeom>
          <a:solidFill>
            <a:srgbClr val="BFBFBF"/>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8" name="Rectangle 87"/>
          <p:cNvSpPr/>
          <p:nvPr/>
        </p:nvSpPr>
        <p:spPr>
          <a:xfrm>
            <a:off x="1980154" y="5915586"/>
            <a:ext cx="216024" cy="192822"/>
          </a:xfrm>
          <a:prstGeom prst="rect">
            <a:avLst/>
          </a:prstGeom>
          <a:solidFill>
            <a:srgbClr val="00009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9" name="Rectangle 88"/>
          <p:cNvSpPr/>
          <p:nvPr/>
        </p:nvSpPr>
        <p:spPr>
          <a:xfrm>
            <a:off x="355720" y="2078561"/>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0" name="Rectangle 89"/>
          <p:cNvSpPr/>
          <p:nvPr/>
        </p:nvSpPr>
        <p:spPr>
          <a:xfrm>
            <a:off x="575854" y="2078561"/>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1" name="Rectangle 90"/>
          <p:cNvSpPr/>
          <p:nvPr/>
        </p:nvSpPr>
        <p:spPr>
          <a:xfrm>
            <a:off x="794583" y="2080143"/>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2" name="Rectangle 91"/>
          <p:cNvSpPr/>
          <p:nvPr/>
        </p:nvSpPr>
        <p:spPr>
          <a:xfrm>
            <a:off x="1010607" y="2080143"/>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3" name="Rectangle 92"/>
          <p:cNvSpPr/>
          <p:nvPr/>
        </p:nvSpPr>
        <p:spPr>
          <a:xfrm>
            <a:off x="1226631" y="2080143"/>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4" name="Rectangle 93"/>
          <p:cNvSpPr/>
          <p:nvPr/>
        </p:nvSpPr>
        <p:spPr>
          <a:xfrm>
            <a:off x="1764130" y="2078561"/>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5" name="Rectangle 94"/>
          <p:cNvSpPr/>
          <p:nvPr/>
        </p:nvSpPr>
        <p:spPr>
          <a:xfrm>
            <a:off x="1980154" y="2080143"/>
            <a:ext cx="216024" cy="192822"/>
          </a:xfrm>
          <a:prstGeom prst="rect">
            <a:avLst/>
          </a:prstGeom>
          <a:solidFill>
            <a:srgbClr val="BFBFBF"/>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6" name="Rectangle 95"/>
          <p:cNvSpPr/>
          <p:nvPr/>
        </p:nvSpPr>
        <p:spPr>
          <a:xfrm>
            <a:off x="2196178" y="2080143"/>
            <a:ext cx="216024" cy="192822"/>
          </a:xfrm>
          <a:prstGeom prst="rect">
            <a:avLst/>
          </a:prstGeom>
          <a:solidFill>
            <a:srgbClr val="00009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7" name="Rectangle 96"/>
          <p:cNvSpPr/>
          <p:nvPr/>
        </p:nvSpPr>
        <p:spPr>
          <a:xfrm>
            <a:off x="355720" y="2551666"/>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8" name="Rectangle 97"/>
          <p:cNvSpPr/>
          <p:nvPr/>
        </p:nvSpPr>
        <p:spPr>
          <a:xfrm>
            <a:off x="575854" y="2551666"/>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9" name="Rectangle 98"/>
          <p:cNvSpPr/>
          <p:nvPr/>
        </p:nvSpPr>
        <p:spPr>
          <a:xfrm>
            <a:off x="794583" y="2553248"/>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0" name="Rectangle 99"/>
          <p:cNvSpPr/>
          <p:nvPr/>
        </p:nvSpPr>
        <p:spPr>
          <a:xfrm>
            <a:off x="1010607" y="2553248"/>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1" name="Rectangle 100"/>
          <p:cNvSpPr/>
          <p:nvPr/>
        </p:nvSpPr>
        <p:spPr>
          <a:xfrm>
            <a:off x="1226631" y="2553248"/>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2" name="Rectangle 101"/>
          <p:cNvSpPr/>
          <p:nvPr/>
        </p:nvSpPr>
        <p:spPr>
          <a:xfrm>
            <a:off x="1764130" y="2551666"/>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3" name="Rectangle 102"/>
          <p:cNvSpPr/>
          <p:nvPr/>
        </p:nvSpPr>
        <p:spPr>
          <a:xfrm>
            <a:off x="1980154" y="2553248"/>
            <a:ext cx="216024" cy="192822"/>
          </a:xfrm>
          <a:prstGeom prst="rect">
            <a:avLst/>
          </a:prstGeom>
          <a:solidFill>
            <a:srgbClr val="BFBFBF"/>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4" name="Rectangle 103"/>
          <p:cNvSpPr/>
          <p:nvPr/>
        </p:nvSpPr>
        <p:spPr>
          <a:xfrm>
            <a:off x="2196178" y="2553248"/>
            <a:ext cx="216024" cy="192822"/>
          </a:xfrm>
          <a:prstGeom prst="rect">
            <a:avLst/>
          </a:prstGeom>
          <a:solidFill>
            <a:srgbClr val="00009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5" name="TextBox 104"/>
          <p:cNvSpPr txBox="1"/>
          <p:nvPr/>
        </p:nvSpPr>
        <p:spPr>
          <a:xfrm>
            <a:off x="164013" y="92501"/>
            <a:ext cx="2690898" cy="461665"/>
          </a:xfrm>
          <a:prstGeom prst="rect">
            <a:avLst/>
          </a:prstGeom>
          <a:noFill/>
        </p:spPr>
        <p:txBody>
          <a:bodyPr wrap="none" rtlCol="0">
            <a:spAutoFit/>
          </a:bodyPr>
          <a:lstStyle/>
          <a:p>
            <a:r>
              <a:rPr lang="en-US" sz="2400" dirty="0" smtClean="0"/>
              <a:t>Read Miss at node </a:t>
            </a:r>
            <a:r>
              <a:rPr lang="en-US" sz="2400" b="1" i="1" dirty="0" err="1" smtClean="0">
                <a:solidFill>
                  <a:srgbClr val="0000FF"/>
                </a:solidFill>
              </a:rPr>
              <a:t>i</a:t>
            </a:r>
            <a:endParaRPr lang="en-US" sz="2400" b="1" i="1" dirty="0">
              <a:solidFill>
                <a:srgbClr val="0000FF"/>
              </a:solidFill>
            </a:endParaRPr>
          </a:p>
        </p:txBody>
      </p:sp>
      <p:sp>
        <p:nvSpPr>
          <p:cNvPr id="106" name="TextBox 105"/>
          <p:cNvSpPr txBox="1"/>
          <p:nvPr/>
        </p:nvSpPr>
        <p:spPr>
          <a:xfrm>
            <a:off x="179512" y="515303"/>
            <a:ext cx="4334540" cy="830997"/>
          </a:xfrm>
          <a:prstGeom prst="rect">
            <a:avLst/>
          </a:prstGeom>
          <a:noFill/>
        </p:spPr>
        <p:txBody>
          <a:bodyPr wrap="none" rtlCol="0">
            <a:spAutoFit/>
          </a:bodyPr>
          <a:lstStyle/>
          <a:p>
            <a:r>
              <a:rPr lang="en-US" sz="2400" b="1" dirty="0" smtClean="0"/>
              <a:t>Case 2</a:t>
            </a:r>
            <a:r>
              <a:rPr lang="en-US" sz="2400" dirty="0" smtClean="0"/>
              <a:t>: SV is copied in node j and </a:t>
            </a:r>
          </a:p>
          <a:p>
            <a:r>
              <a:rPr lang="en-US" sz="2400" dirty="0" smtClean="0"/>
              <a:t>              is in dirty state.</a:t>
            </a:r>
          </a:p>
        </p:txBody>
      </p:sp>
      <p:grpSp>
        <p:nvGrpSpPr>
          <p:cNvPr id="108" name="Group 146"/>
          <p:cNvGrpSpPr/>
          <p:nvPr/>
        </p:nvGrpSpPr>
        <p:grpSpPr>
          <a:xfrm>
            <a:off x="6080125" y="515303"/>
            <a:ext cx="2956371" cy="1401529"/>
            <a:chOff x="6080125" y="515303"/>
            <a:chExt cx="2956371" cy="1401529"/>
          </a:xfrm>
        </p:grpSpPr>
        <p:grpSp>
          <p:nvGrpSpPr>
            <p:cNvPr id="109" name="Group 105"/>
            <p:cNvGrpSpPr/>
            <p:nvPr/>
          </p:nvGrpSpPr>
          <p:grpSpPr>
            <a:xfrm>
              <a:off x="6080125" y="892870"/>
              <a:ext cx="2665126" cy="461665"/>
              <a:chOff x="999067" y="4114800"/>
              <a:chExt cx="2665126" cy="461665"/>
            </a:xfrm>
          </p:grpSpPr>
          <p:sp>
            <p:nvSpPr>
              <p:cNvPr id="113" name="TextBox 112"/>
              <p:cNvSpPr txBox="1"/>
              <p:nvPr/>
            </p:nvSpPr>
            <p:spPr>
              <a:xfrm>
                <a:off x="999067" y="4114800"/>
                <a:ext cx="340658" cy="461665"/>
              </a:xfrm>
              <a:prstGeom prst="rect">
                <a:avLst/>
              </a:prstGeom>
              <a:solidFill>
                <a:srgbClr val="CCFFCC"/>
              </a:solidFill>
              <a:ln>
                <a:solidFill>
                  <a:schemeClr val="tx1"/>
                </a:solidFill>
              </a:ln>
            </p:spPr>
            <p:txBody>
              <a:bodyPr wrap="none" rtlCol="0">
                <a:spAutoFit/>
              </a:bodyPr>
              <a:lstStyle/>
              <a:p>
                <a:r>
                  <a:rPr lang="en-US" sz="2400" dirty="0" smtClean="0"/>
                  <a:t>0</a:t>
                </a:r>
                <a:endParaRPr lang="en-US" sz="2400" dirty="0"/>
              </a:p>
            </p:txBody>
          </p:sp>
          <p:sp>
            <p:nvSpPr>
              <p:cNvPr id="114" name="TextBox 113"/>
              <p:cNvSpPr txBox="1"/>
              <p:nvPr/>
            </p:nvSpPr>
            <p:spPr>
              <a:xfrm>
                <a:off x="1339725" y="4114800"/>
                <a:ext cx="340658" cy="461665"/>
              </a:xfrm>
              <a:prstGeom prst="rect">
                <a:avLst/>
              </a:prstGeom>
              <a:solidFill>
                <a:srgbClr val="CCFFCC"/>
              </a:solidFill>
              <a:ln>
                <a:solidFill>
                  <a:schemeClr val="tx1"/>
                </a:solidFill>
              </a:ln>
            </p:spPr>
            <p:txBody>
              <a:bodyPr wrap="none" rtlCol="0">
                <a:spAutoFit/>
              </a:bodyPr>
              <a:lstStyle/>
              <a:p>
                <a:r>
                  <a:rPr lang="en-US" sz="2400" dirty="0" smtClean="0"/>
                  <a:t>0</a:t>
                </a:r>
                <a:endParaRPr lang="en-US" sz="2400" dirty="0"/>
              </a:p>
            </p:txBody>
          </p:sp>
          <p:sp>
            <p:nvSpPr>
              <p:cNvPr id="115" name="TextBox 114"/>
              <p:cNvSpPr txBox="1"/>
              <p:nvPr/>
            </p:nvSpPr>
            <p:spPr>
              <a:xfrm>
                <a:off x="1680383" y="4114800"/>
                <a:ext cx="340658" cy="461665"/>
              </a:xfrm>
              <a:prstGeom prst="rect">
                <a:avLst/>
              </a:prstGeom>
              <a:solidFill>
                <a:srgbClr val="CCFFCC"/>
              </a:solidFill>
              <a:ln>
                <a:solidFill>
                  <a:schemeClr val="tx1"/>
                </a:solidFill>
              </a:ln>
            </p:spPr>
            <p:txBody>
              <a:bodyPr wrap="none" rtlCol="0">
                <a:spAutoFit/>
              </a:bodyPr>
              <a:lstStyle/>
              <a:p>
                <a:r>
                  <a:rPr lang="en-US" sz="2400" dirty="0"/>
                  <a:t>1</a:t>
                </a:r>
              </a:p>
            </p:txBody>
          </p:sp>
          <p:sp>
            <p:nvSpPr>
              <p:cNvPr id="116" name="TextBox 115"/>
              <p:cNvSpPr txBox="1"/>
              <p:nvPr/>
            </p:nvSpPr>
            <p:spPr>
              <a:xfrm>
                <a:off x="2019046" y="4114800"/>
                <a:ext cx="340658" cy="461665"/>
              </a:xfrm>
              <a:prstGeom prst="rect">
                <a:avLst/>
              </a:prstGeom>
              <a:solidFill>
                <a:srgbClr val="CCFFCC"/>
              </a:solidFill>
              <a:ln>
                <a:solidFill>
                  <a:schemeClr val="tx1"/>
                </a:solidFill>
              </a:ln>
            </p:spPr>
            <p:txBody>
              <a:bodyPr wrap="none" rtlCol="0">
                <a:spAutoFit/>
              </a:bodyPr>
              <a:lstStyle/>
              <a:p>
                <a:r>
                  <a:rPr lang="en-US" sz="2400" dirty="0" smtClean="0"/>
                  <a:t>0</a:t>
                </a:r>
                <a:endParaRPr lang="en-US" sz="2400" dirty="0"/>
              </a:p>
            </p:txBody>
          </p:sp>
          <p:sp>
            <p:nvSpPr>
              <p:cNvPr id="117" name="TextBox 116"/>
              <p:cNvSpPr txBox="1"/>
              <p:nvPr/>
            </p:nvSpPr>
            <p:spPr>
              <a:xfrm>
                <a:off x="2677204" y="4114800"/>
                <a:ext cx="646331" cy="461665"/>
              </a:xfrm>
              <a:prstGeom prst="rect">
                <a:avLst/>
              </a:prstGeom>
              <a:solidFill>
                <a:srgbClr val="CCFFCC"/>
              </a:solidFill>
              <a:ln>
                <a:solidFill>
                  <a:schemeClr val="tx1"/>
                </a:solidFill>
              </a:ln>
            </p:spPr>
            <p:txBody>
              <a:bodyPr wrap="none" rtlCol="0">
                <a:spAutoFit/>
              </a:bodyPr>
              <a:lstStyle/>
              <a:p>
                <a:r>
                  <a:rPr lang="en-US" sz="2400" dirty="0" smtClean="0"/>
                  <a:t>⋅⋅⋅</a:t>
                </a:r>
                <a:endParaRPr lang="en-US" sz="2400" dirty="0"/>
              </a:p>
            </p:txBody>
          </p:sp>
          <p:sp>
            <p:nvSpPr>
              <p:cNvPr id="118" name="TextBox 117"/>
              <p:cNvSpPr txBox="1"/>
              <p:nvPr/>
            </p:nvSpPr>
            <p:spPr>
              <a:xfrm>
                <a:off x="3323535" y="4114800"/>
                <a:ext cx="340658" cy="461665"/>
              </a:xfrm>
              <a:prstGeom prst="rect">
                <a:avLst/>
              </a:prstGeom>
              <a:solidFill>
                <a:srgbClr val="CCFFCC"/>
              </a:solidFill>
              <a:ln>
                <a:solidFill>
                  <a:schemeClr val="tx1"/>
                </a:solidFill>
              </a:ln>
            </p:spPr>
            <p:txBody>
              <a:bodyPr wrap="none" rtlCol="0">
                <a:spAutoFit/>
              </a:bodyPr>
              <a:lstStyle/>
              <a:p>
                <a:r>
                  <a:rPr lang="en-US" sz="2400" dirty="0" smtClean="0"/>
                  <a:t>0</a:t>
                </a:r>
                <a:endParaRPr lang="en-US" sz="2400" dirty="0"/>
              </a:p>
            </p:txBody>
          </p:sp>
          <p:sp>
            <p:nvSpPr>
              <p:cNvPr id="119" name="TextBox 118"/>
              <p:cNvSpPr txBox="1"/>
              <p:nvPr/>
            </p:nvSpPr>
            <p:spPr>
              <a:xfrm>
                <a:off x="2349246" y="4114800"/>
                <a:ext cx="340658" cy="461665"/>
              </a:xfrm>
              <a:prstGeom prst="rect">
                <a:avLst/>
              </a:prstGeom>
              <a:solidFill>
                <a:srgbClr val="CCFFCC"/>
              </a:solidFill>
              <a:ln>
                <a:solidFill>
                  <a:schemeClr val="tx1"/>
                </a:solidFill>
              </a:ln>
            </p:spPr>
            <p:txBody>
              <a:bodyPr wrap="none" rtlCol="0">
                <a:spAutoFit/>
              </a:bodyPr>
              <a:lstStyle/>
              <a:p>
                <a:r>
                  <a:rPr lang="en-US" sz="2400" dirty="0" smtClean="0"/>
                  <a:t>0</a:t>
                </a:r>
                <a:endParaRPr lang="en-US" sz="2400" dirty="0"/>
              </a:p>
            </p:txBody>
          </p:sp>
        </p:grpSp>
        <p:cxnSp>
          <p:nvCxnSpPr>
            <p:cNvPr id="110" name="Straight Connector 109"/>
            <p:cNvCxnSpPr/>
            <p:nvPr/>
          </p:nvCxnSpPr>
          <p:spPr>
            <a:xfrm flipH="1" flipV="1">
              <a:off x="6080128" y="1354536"/>
              <a:ext cx="971896" cy="562295"/>
            </a:xfrm>
            <a:prstGeom prst="line">
              <a:avLst/>
            </a:prstGeom>
            <a:ln w="3175" cap="flat" cmpd="sng" algn="ctr">
              <a:solidFill>
                <a:srgbClr val="000000"/>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111" name="Straight Connector 110"/>
            <p:cNvCxnSpPr/>
            <p:nvPr/>
          </p:nvCxnSpPr>
          <p:spPr>
            <a:xfrm flipH="1" flipV="1">
              <a:off x="8745251" y="1354536"/>
              <a:ext cx="291245" cy="562296"/>
            </a:xfrm>
            <a:prstGeom prst="line">
              <a:avLst/>
            </a:prstGeom>
            <a:ln w="3175" cap="flat" cmpd="sng" algn="ctr">
              <a:solidFill>
                <a:srgbClr val="000000"/>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112" name="TextBox 111"/>
            <p:cNvSpPr txBox="1"/>
            <p:nvPr/>
          </p:nvSpPr>
          <p:spPr>
            <a:xfrm>
              <a:off x="7150344" y="515303"/>
              <a:ext cx="237640" cy="369332"/>
            </a:xfrm>
            <a:prstGeom prst="rect">
              <a:avLst/>
            </a:prstGeom>
            <a:noFill/>
          </p:spPr>
          <p:txBody>
            <a:bodyPr wrap="none" rtlCol="0">
              <a:spAutoFit/>
            </a:bodyPr>
            <a:lstStyle/>
            <a:p>
              <a:r>
                <a:rPr lang="en-US" dirty="0" err="1" smtClean="0"/>
                <a:t>i</a:t>
              </a:r>
              <a:endParaRPr lang="en-US" dirty="0"/>
            </a:p>
          </p:txBody>
        </p:sp>
      </p:grpSp>
      <p:sp>
        <p:nvSpPr>
          <p:cNvPr id="121" name="TextBox 120"/>
          <p:cNvSpPr txBox="1"/>
          <p:nvPr/>
        </p:nvSpPr>
        <p:spPr>
          <a:xfrm>
            <a:off x="6814384" y="489372"/>
            <a:ext cx="239894" cy="369332"/>
          </a:xfrm>
          <a:prstGeom prst="rect">
            <a:avLst/>
          </a:prstGeom>
          <a:noFill/>
        </p:spPr>
        <p:txBody>
          <a:bodyPr wrap="none" rtlCol="0">
            <a:spAutoFit/>
          </a:bodyPr>
          <a:lstStyle/>
          <a:p>
            <a:r>
              <a:rPr lang="en-US" dirty="0" err="1"/>
              <a:t>j</a:t>
            </a:r>
            <a:endParaRPr lang="en-US" dirty="0"/>
          </a:p>
        </p:txBody>
      </p:sp>
      <p:sp>
        <p:nvSpPr>
          <p:cNvPr id="120" name="Freeform 119"/>
          <p:cNvSpPr/>
          <p:nvPr/>
        </p:nvSpPr>
        <p:spPr>
          <a:xfrm>
            <a:off x="2196178" y="2746070"/>
            <a:ext cx="3396774" cy="3149078"/>
          </a:xfrm>
          <a:custGeom>
            <a:avLst/>
            <a:gdLst>
              <a:gd name="connsiteX0" fmla="*/ 299518 w 4414318"/>
              <a:gd name="connsiteY0" fmla="*/ 3535380 h 3535380"/>
              <a:gd name="connsiteX1" fmla="*/ 324918 w 4414318"/>
              <a:gd name="connsiteY1" fmla="*/ 1947880 h 3535380"/>
              <a:gd name="connsiteX2" fmla="*/ 3614218 w 4414318"/>
              <a:gd name="connsiteY2" fmla="*/ 1922480 h 3535380"/>
              <a:gd name="connsiteX3" fmla="*/ 3677718 w 4414318"/>
              <a:gd name="connsiteY3" fmla="*/ 258780 h 3535380"/>
              <a:gd name="connsiteX4" fmla="*/ 4414318 w 4414318"/>
              <a:gd name="connsiteY4" fmla="*/ 30180 h 35353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14318" h="3535380">
                <a:moveTo>
                  <a:pt x="299518" y="3535380"/>
                </a:moveTo>
                <a:cubicBezTo>
                  <a:pt x="35993" y="2876038"/>
                  <a:pt x="-227532" y="2216697"/>
                  <a:pt x="324918" y="1947880"/>
                </a:cubicBezTo>
                <a:cubicBezTo>
                  <a:pt x="877368" y="1679063"/>
                  <a:pt x="3055418" y="2203997"/>
                  <a:pt x="3614218" y="1922480"/>
                </a:cubicBezTo>
                <a:cubicBezTo>
                  <a:pt x="4173018" y="1640963"/>
                  <a:pt x="3544368" y="574163"/>
                  <a:pt x="3677718" y="258780"/>
                </a:cubicBezTo>
                <a:cubicBezTo>
                  <a:pt x="3811068" y="-56603"/>
                  <a:pt x="4112693" y="-13212"/>
                  <a:pt x="4414318" y="30180"/>
                </a:cubicBezTo>
              </a:path>
            </a:pathLst>
          </a:custGeom>
          <a:ln>
            <a:solidFill>
              <a:srgbClr val="000090"/>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122" name="TextBox 121"/>
          <p:cNvSpPr txBox="1"/>
          <p:nvPr/>
        </p:nvSpPr>
        <p:spPr>
          <a:xfrm>
            <a:off x="878090" y="4659462"/>
            <a:ext cx="1197764" cy="461665"/>
          </a:xfrm>
          <a:prstGeom prst="rect">
            <a:avLst/>
          </a:prstGeom>
          <a:noFill/>
        </p:spPr>
        <p:txBody>
          <a:bodyPr wrap="none" rtlCol="0">
            <a:spAutoFit/>
          </a:bodyPr>
          <a:lstStyle/>
          <a:p>
            <a:r>
              <a:rPr lang="en-US" sz="2400" dirty="0" smtClean="0">
                <a:solidFill>
                  <a:srgbClr val="000090"/>
                </a:solidFill>
              </a:rPr>
              <a:t>SV Copy</a:t>
            </a:r>
            <a:endParaRPr lang="en-US" sz="2400" dirty="0">
              <a:solidFill>
                <a:srgbClr val="000090"/>
              </a:solidFill>
            </a:endParaRPr>
          </a:p>
        </p:txBody>
      </p:sp>
    </p:spTree>
    <p:extLst>
      <p:ext uri="{BB962C8B-B14F-4D97-AF65-F5344CB8AC3E}">
        <p14:creationId xmlns:p14="http://schemas.microsoft.com/office/powerpoint/2010/main" val="430501207"/>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120"/>
                                        </p:tgtEl>
                                        <p:attrNameLst>
                                          <p:attrName>style.visibility</p:attrName>
                                        </p:attrNameLst>
                                      </p:cBhvr>
                                      <p:to>
                                        <p:strVal val="visible"/>
                                      </p:to>
                                    </p:set>
                                    <p:animEffect transition="in" filter="wipe(up)">
                                      <p:cBhvr>
                                        <p:cTn id="7" dur="500"/>
                                        <p:tgtEl>
                                          <p:spTgt spid="120"/>
                                        </p:tgtEl>
                                      </p:cBhvr>
                                    </p:animEffect>
                                  </p:childTnLst>
                                </p:cTn>
                              </p:par>
                              <p:par>
                                <p:cTn id="8" presetID="1" presetClass="entr" presetSubtype="0" fill="hold" grpId="0" nodeType="withEffect">
                                  <p:stCondLst>
                                    <p:cond delay="0"/>
                                  </p:stCondLst>
                                  <p:childTnLst>
                                    <p:set>
                                      <p:cBhvr>
                                        <p:cTn id="9" dur="1" fill="hold">
                                          <p:stCondLst>
                                            <p:cond delay="0"/>
                                          </p:stCondLst>
                                        </p:cTn>
                                        <p:tgtEl>
                                          <p:spTgt spid="12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0" grpId="0" animBg="1"/>
      <p:bldP spid="122"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B9F9B84B-B900-714B-8536-1797C39898F6}" type="slidenum">
              <a:rPr lang="en-US" smtClean="0"/>
              <a:t>27</a:t>
            </a:fld>
            <a:endParaRPr lang="en-US"/>
          </a:p>
        </p:txBody>
      </p:sp>
      <p:sp>
        <p:nvSpPr>
          <p:cNvPr id="6" name="Rectangle 5"/>
          <p:cNvSpPr/>
          <p:nvPr/>
        </p:nvSpPr>
        <p:spPr>
          <a:xfrm>
            <a:off x="5508104" y="1691516"/>
            <a:ext cx="1391217" cy="1438866"/>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 name="TextBox 6"/>
          <p:cNvSpPr txBox="1"/>
          <p:nvPr/>
        </p:nvSpPr>
        <p:spPr>
          <a:xfrm>
            <a:off x="5873632" y="1324118"/>
            <a:ext cx="842586" cy="369332"/>
          </a:xfrm>
          <a:prstGeom prst="rect">
            <a:avLst/>
          </a:prstGeom>
          <a:noFill/>
        </p:spPr>
        <p:txBody>
          <a:bodyPr wrap="none" rtlCol="0">
            <a:spAutoFit/>
          </a:bodyPr>
          <a:lstStyle/>
          <a:p>
            <a:r>
              <a:rPr lang="en-US" dirty="0" smtClean="0"/>
              <a:t>Node </a:t>
            </a:r>
            <a:r>
              <a:rPr lang="en-US" b="1" i="1" dirty="0" smtClean="0">
                <a:solidFill>
                  <a:srgbClr val="0000FF"/>
                </a:solidFill>
              </a:rPr>
              <a:t>j</a:t>
            </a:r>
            <a:endParaRPr lang="en-US" b="1" i="1" dirty="0">
              <a:solidFill>
                <a:srgbClr val="0000FF"/>
              </a:solidFill>
            </a:endParaRPr>
          </a:p>
        </p:txBody>
      </p:sp>
      <p:sp>
        <p:nvSpPr>
          <p:cNvPr id="8" name="TextBox 7"/>
          <p:cNvSpPr txBox="1"/>
          <p:nvPr/>
        </p:nvSpPr>
        <p:spPr>
          <a:xfrm>
            <a:off x="5592952" y="2663638"/>
            <a:ext cx="421697" cy="369332"/>
          </a:xfrm>
          <a:prstGeom prst="rect">
            <a:avLst/>
          </a:prstGeom>
          <a:solidFill>
            <a:schemeClr val="bg1">
              <a:lumMod val="50000"/>
            </a:schemeClr>
          </a:solidFill>
        </p:spPr>
        <p:txBody>
          <a:bodyPr wrap="none" rtlCol="0">
            <a:spAutoFit/>
          </a:bodyPr>
          <a:lstStyle/>
          <a:p>
            <a:r>
              <a:rPr lang="en-US" dirty="0" smtClean="0"/>
              <a:t>SV</a:t>
            </a:r>
            <a:endParaRPr lang="en-US" dirty="0"/>
          </a:p>
        </p:txBody>
      </p:sp>
      <p:sp>
        <p:nvSpPr>
          <p:cNvPr id="9" name="TextBox 8"/>
          <p:cNvSpPr txBox="1"/>
          <p:nvPr/>
        </p:nvSpPr>
        <p:spPr>
          <a:xfrm>
            <a:off x="6151323" y="2660466"/>
            <a:ext cx="655010" cy="369332"/>
          </a:xfrm>
          <a:prstGeom prst="rect">
            <a:avLst/>
          </a:prstGeom>
          <a:solidFill>
            <a:srgbClr val="7F7F7F"/>
          </a:solidFill>
        </p:spPr>
        <p:txBody>
          <a:bodyPr wrap="none" rtlCol="0">
            <a:spAutoFit/>
          </a:bodyPr>
          <a:lstStyle/>
          <a:p>
            <a:r>
              <a:rPr lang="en-US" dirty="0" smtClean="0"/>
              <a:t>state</a:t>
            </a:r>
            <a:endParaRPr lang="en-US" dirty="0"/>
          </a:p>
        </p:txBody>
      </p:sp>
      <p:sp>
        <p:nvSpPr>
          <p:cNvPr id="10" name="Rectangle 9"/>
          <p:cNvSpPr/>
          <p:nvPr/>
        </p:nvSpPr>
        <p:spPr>
          <a:xfrm>
            <a:off x="7052022" y="2076979"/>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7272156" y="2076979"/>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7490885" y="2078561"/>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Rectangle 12"/>
          <p:cNvSpPr/>
          <p:nvPr/>
        </p:nvSpPr>
        <p:spPr>
          <a:xfrm>
            <a:off x="7706909" y="2078561"/>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7922933" y="2078561"/>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Rectangle 14"/>
          <p:cNvSpPr/>
          <p:nvPr/>
        </p:nvSpPr>
        <p:spPr>
          <a:xfrm>
            <a:off x="8460432" y="2076979"/>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6" name="Rectangle 15"/>
          <p:cNvSpPr/>
          <p:nvPr/>
        </p:nvSpPr>
        <p:spPr>
          <a:xfrm>
            <a:off x="8676456" y="2078561"/>
            <a:ext cx="216024" cy="192822"/>
          </a:xfrm>
          <a:prstGeom prst="rect">
            <a:avLst/>
          </a:prstGeom>
          <a:solidFill>
            <a:srgbClr val="BFBFBF"/>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7" name="Rectangle 16"/>
          <p:cNvSpPr/>
          <p:nvPr/>
        </p:nvSpPr>
        <p:spPr>
          <a:xfrm>
            <a:off x="8892480" y="2078561"/>
            <a:ext cx="216024" cy="192822"/>
          </a:xfrm>
          <a:prstGeom prst="rect">
            <a:avLst/>
          </a:prstGeom>
          <a:solidFill>
            <a:srgbClr val="00009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9" name="TextBox 18"/>
          <p:cNvSpPr txBox="1"/>
          <p:nvPr/>
        </p:nvSpPr>
        <p:spPr>
          <a:xfrm>
            <a:off x="5592952" y="1817396"/>
            <a:ext cx="421697" cy="369332"/>
          </a:xfrm>
          <a:prstGeom prst="rect">
            <a:avLst/>
          </a:prstGeom>
          <a:solidFill>
            <a:schemeClr val="bg1">
              <a:lumMod val="50000"/>
            </a:schemeClr>
          </a:solidFill>
        </p:spPr>
        <p:txBody>
          <a:bodyPr wrap="none" rtlCol="0">
            <a:spAutoFit/>
          </a:bodyPr>
          <a:lstStyle/>
          <a:p>
            <a:r>
              <a:rPr lang="en-US" dirty="0" smtClean="0"/>
              <a:t>SV</a:t>
            </a:r>
            <a:endParaRPr lang="en-US" dirty="0"/>
          </a:p>
        </p:txBody>
      </p:sp>
      <p:sp>
        <p:nvSpPr>
          <p:cNvPr id="20" name="TextBox 19"/>
          <p:cNvSpPr txBox="1"/>
          <p:nvPr/>
        </p:nvSpPr>
        <p:spPr>
          <a:xfrm>
            <a:off x="6151323" y="1817396"/>
            <a:ext cx="655010" cy="369332"/>
          </a:xfrm>
          <a:prstGeom prst="rect">
            <a:avLst/>
          </a:prstGeom>
          <a:solidFill>
            <a:srgbClr val="7F7F7F"/>
          </a:solidFill>
        </p:spPr>
        <p:txBody>
          <a:bodyPr wrap="none" rtlCol="0">
            <a:spAutoFit/>
          </a:bodyPr>
          <a:lstStyle/>
          <a:p>
            <a:r>
              <a:rPr lang="en-US" dirty="0" smtClean="0"/>
              <a:t>state</a:t>
            </a:r>
            <a:endParaRPr lang="en-US" dirty="0"/>
          </a:p>
        </p:txBody>
      </p:sp>
      <p:sp>
        <p:nvSpPr>
          <p:cNvPr id="21" name="Rectangle 20"/>
          <p:cNvSpPr/>
          <p:nvPr/>
        </p:nvSpPr>
        <p:spPr>
          <a:xfrm>
            <a:off x="7052022" y="2550084"/>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2" name="Rectangle 21"/>
          <p:cNvSpPr/>
          <p:nvPr/>
        </p:nvSpPr>
        <p:spPr>
          <a:xfrm>
            <a:off x="7272156" y="2550084"/>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3" name="Rectangle 22"/>
          <p:cNvSpPr/>
          <p:nvPr/>
        </p:nvSpPr>
        <p:spPr>
          <a:xfrm>
            <a:off x="7490885" y="2551666"/>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4" name="Rectangle 23"/>
          <p:cNvSpPr/>
          <p:nvPr/>
        </p:nvSpPr>
        <p:spPr>
          <a:xfrm>
            <a:off x="7706909" y="2551666"/>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5" name="Rectangle 24"/>
          <p:cNvSpPr/>
          <p:nvPr/>
        </p:nvSpPr>
        <p:spPr>
          <a:xfrm>
            <a:off x="7922933" y="2551666"/>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6" name="Rectangle 25"/>
          <p:cNvSpPr/>
          <p:nvPr/>
        </p:nvSpPr>
        <p:spPr>
          <a:xfrm>
            <a:off x="8460432" y="2550084"/>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7" name="Rectangle 26"/>
          <p:cNvSpPr/>
          <p:nvPr/>
        </p:nvSpPr>
        <p:spPr>
          <a:xfrm>
            <a:off x="8676456" y="2551666"/>
            <a:ext cx="216024" cy="192822"/>
          </a:xfrm>
          <a:prstGeom prst="rect">
            <a:avLst/>
          </a:prstGeom>
          <a:solidFill>
            <a:srgbClr val="BFBFBF"/>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8" name="Rectangle 27"/>
          <p:cNvSpPr/>
          <p:nvPr/>
        </p:nvSpPr>
        <p:spPr>
          <a:xfrm>
            <a:off x="8892480" y="2551666"/>
            <a:ext cx="216024" cy="192822"/>
          </a:xfrm>
          <a:prstGeom prst="rect">
            <a:avLst/>
          </a:prstGeom>
          <a:solidFill>
            <a:srgbClr val="00009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30" name="Straight Connector 29"/>
          <p:cNvCxnSpPr>
            <a:stCxn id="6" idx="2"/>
          </p:cNvCxnSpPr>
          <p:nvPr/>
        </p:nvCxnSpPr>
        <p:spPr>
          <a:xfrm>
            <a:off x="6203713" y="3130382"/>
            <a:ext cx="0" cy="649738"/>
          </a:xfrm>
          <a:prstGeom prst="line">
            <a:avLst/>
          </a:prstGeom>
          <a:ln>
            <a:solidFill>
              <a:srgbClr val="000000"/>
            </a:solidFill>
          </a:ln>
          <a:effectLst/>
        </p:spPr>
        <p:style>
          <a:lnRef idx="2">
            <a:schemeClr val="accent1"/>
          </a:lnRef>
          <a:fillRef idx="0">
            <a:schemeClr val="accent1"/>
          </a:fillRef>
          <a:effectRef idx="1">
            <a:schemeClr val="accent1"/>
          </a:effectRef>
          <a:fontRef idx="minor">
            <a:schemeClr val="tx1"/>
          </a:fontRef>
        </p:style>
      </p:cxnSp>
      <p:sp>
        <p:nvSpPr>
          <p:cNvPr id="33" name="Rectangle 32"/>
          <p:cNvSpPr/>
          <p:nvPr/>
        </p:nvSpPr>
        <p:spPr>
          <a:xfrm>
            <a:off x="1763688" y="3780120"/>
            <a:ext cx="5727197" cy="508000"/>
          </a:xfrm>
          <a:prstGeom prst="rect">
            <a:avLst/>
          </a:prstGeom>
          <a:solidFill>
            <a:schemeClr val="bg1">
              <a:lumMod val="50000"/>
            </a:schemeClr>
          </a:solidFill>
          <a:ln>
            <a:solidFill>
              <a:schemeClr val="tx1"/>
            </a:solidFill>
          </a:ln>
          <a:effectLst/>
        </p:spPr>
        <p:style>
          <a:lnRef idx="1">
            <a:schemeClr val="accent3"/>
          </a:lnRef>
          <a:fillRef idx="2">
            <a:schemeClr val="accent3"/>
          </a:fillRef>
          <a:effectRef idx="1">
            <a:schemeClr val="accent3"/>
          </a:effectRef>
          <a:fontRef idx="minor">
            <a:schemeClr val="dk1"/>
          </a:fontRef>
        </p:style>
        <p:txBody>
          <a:bodyPr rtlCol="0" anchor="ctr"/>
          <a:lstStyle/>
          <a:p>
            <a:pPr algn="ctr"/>
            <a:r>
              <a:rPr lang="en-US" sz="3200" dirty="0" smtClean="0">
                <a:solidFill>
                  <a:schemeClr val="tx1"/>
                </a:solidFill>
              </a:rPr>
              <a:t>Network</a:t>
            </a:r>
            <a:endParaRPr lang="en-US" sz="3200" dirty="0">
              <a:solidFill>
                <a:schemeClr val="tx1"/>
              </a:solidFill>
            </a:endParaRPr>
          </a:p>
        </p:txBody>
      </p:sp>
      <p:sp>
        <p:nvSpPr>
          <p:cNvPr id="36" name="Rectangle 35"/>
          <p:cNvSpPr/>
          <p:nvPr/>
        </p:nvSpPr>
        <p:spPr>
          <a:xfrm>
            <a:off x="2532711" y="1691516"/>
            <a:ext cx="1391217" cy="144269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7" name="TextBox 36"/>
          <p:cNvSpPr txBox="1"/>
          <p:nvPr/>
        </p:nvSpPr>
        <p:spPr>
          <a:xfrm>
            <a:off x="2777288" y="1327944"/>
            <a:ext cx="691528" cy="369332"/>
          </a:xfrm>
          <a:prstGeom prst="rect">
            <a:avLst/>
          </a:prstGeom>
          <a:noFill/>
        </p:spPr>
        <p:txBody>
          <a:bodyPr wrap="none" rtlCol="0">
            <a:spAutoFit/>
          </a:bodyPr>
          <a:lstStyle/>
          <a:p>
            <a:r>
              <a:rPr lang="en-US" dirty="0" smtClean="0"/>
              <a:t>Node</a:t>
            </a:r>
            <a:endParaRPr lang="en-US" dirty="0"/>
          </a:p>
        </p:txBody>
      </p:sp>
      <p:sp>
        <p:nvSpPr>
          <p:cNvPr id="38" name="TextBox 37"/>
          <p:cNvSpPr txBox="1"/>
          <p:nvPr/>
        </p:nvSpPr>
        <p:spPr>
          <a:xfrm>
            <a:off x="2617559" y="2667464"/>
            <a:ext cx="421697" cy="369332"/>
          </a:xfrm>
          <a:prstGeom prst="rect">
            <a:avLst/>
          </a:prstGeom>
          <a:solidFill>
            <a:schemeClr val="bg1">
              <a:lumMod val="50000"/>
            </a:schemeClr>
          </a:solidFill>
        </p:spPr>
        <p:txBody>
          <a:bodyPr wrap="none" rtlCol="0">
            <a:spAutoFit/>
          </a:bodyPr>
          <a:lstStyle/>
          <a:p>
            <a:r>
              <a:rPr lang="en-US" dirty="0" smtClean="0"/>
              <a:t>SV</a:t>
            </a:r>
            <a:endParaRPr lang="en-US" dirty="0"/>
          </a:p>
        </p:txBody>
      </p:sp>
      <p:sp>
        <p:nvSpPr>
          <p:cNvPr id="39" name="TextBox 38"/>
          <p:cNvSpPr txBox="1"/>
          <p:nvPr/>
        </p:nvSpPr>
        <p:spPr>
          <a:xfrm>
            <a:off x="3175930" y="2662052"/>
            <a:ext cx="655010" cy="369332"/>
          </a:xfrm>
          <a:prstGeom prst="rect">
            <a:avLst/>
          </a:prstGeom>
          <a:solidFill>
            <a:srgbClr val="7F7F7F"/>
          </a:solidFill>
        </p:spPr>
        <p:txBody>
          <a:bodyPr wrap="none" rtlCol="0">
            <a:spAutoFit/>
          </a:bodyPr>
          <a:lstStyle/>
          <a:p>
            <a:r>
              <a:rPr lang="en-US" dirty="0" smtClean="0"/>
              <a:t>state</a:t>
            </a:r>
            <a:endParaRPr lang="en-US" dirty="0"/>
          </a:p>
        </p:txBody>
      </p:sp>
      <p:sp>
        <p:nvSpPr>
          <p:cNvPr id="40" name="TextBox 39"/>
          <p:cNvSpPr txBox="1"/>
          <p:nvPr/>
        </p:nvSpPr>
        <p:spPr>
          <a:xfrm>
            <a:off x="2617559" y="1821222"/>
            <a:ext cx="421697" cy="369332"/>
          </a:xfrm>
          <a:prstGeom prst="rect">
            <a:avLst/>
          </a:prstGeom>
          <a:solidFill>
            <a:schemeClr val="bg1">
              <a:lumMod val="50000"/>
            </a:schemeClr>
          </a:solidFill>
        </p:spPr>
        <p:txBody>
          <a:bodyPr wrap="none" rtlCol="0">
            <a:spAutoFit/>
          </a:bodyPr>
          <a:lstStyle/>
          <a:p>
            <a:r>
              <a:rPr lang="en-US" dirty="0" smtClean="0"/>
              <a:t>SV</a:t>
            </a:r>
            <a:endParaRPr lang="en-US" dirty="0"/>
          </a:p>
        </p:txBody>
      </p:sp>
      <p:sp>
        <p:nvSpPr>
          <p:cNvPr id="41" name="TextBox 40"/>
          <p:cNvSpPr txBox="1"/>
          <p:nvPr/>
        </p:nvSpPr>
        <p:spPr>
          <a:xfrm>
            <a:off x="3147967" y="1817396"/>
            <a:ext cx="655010" cy="369332"/>
          </a:xfrm>
          <a:prstGeom prst="rect">
            <a:avLst/>
          </a:prstGeom>
          <a:solidFill>
            <a:srgbClr val="7F7F7F"/>
          </a:solidFill>
        </p:spPr>
        <p:txBody>
          <a:bodyPr wrap="none" rtlCol="0">
            <a:spAutoFit/>
          </a:bodyPr>
          <a:lstStyle/>
          <a:p>
            <a:r>
              <a:rPr lang="en-US" dirty="0" smtClean="0"/>
              <a:t>state</a:t>
            </a:r>
            <a:endParaRPr lang="en-US" dirty="0"/>
          </a:p>
        </p:txBody>
      </p:sp>
      <p:cxnSp>
        <p:nvCxnSpPr>
          <p:cNvPr id="42" name="Straight Connector 41"/>
          <p:cNvCxnSpPr>
            <a:stCxn id="36" idx="2"/>
          </p:cNvCxnSpPr>
          <p:nvPr/>
        </p:nvCxnSpPr>
        <p:spPr>
          <a:xfrm>
            <a:off x="3228320" y="3134208"/>
            <a:ext cx="0" cy="649738"/>
          </a:xfrm>
          <a:prstGeom prst="line">
            <a:avLst/>
          </a:prstGeom>
          <a:ln>
            <a:solidFill>
              <a:srgbClr val="000000"/>
            </a:solidFill>
          </a:ln>
          <a:effectLst/>
        </p:spPr>
        <p:style>
          <a:lnRef idx="2">
            <a:schemeClr val="accent1"/>
          </a:lnRef>
          <a:fillRef idx="0">
            <a:schemeClr val="accent1"/>
          </a:fillRef>
          <a:effectRef idx="1">
            <a:schemeClr val="accent1"/>
          </a:effectRef>
          <a:fontRef idx="minor">
            <a:schemeClr val="tx1"/>
          </a:fontRef>
        </p:style>
      </p:cxnSp>
      <p:sp>
        <p:nvSpPr>
          <p:cNvPr id="43" name="Rectangle 42"/>
          <p:cNvSpPr/>
          <p:nvPr/>
        </p:nvSpPr>
        <p:spPr>
          <a:xfrm>
            <a:off x="5415366" y="4931876"/>
            <a:ext cx="1414282" cy="1440696"/>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4" name="TextBox 43"/>
          <p:cNvSpPr txBox="1"/>
          <p:nvPr/>
        </p:nvSpPr>
        <p:spPr>
          <a:xfrm>
            <a:off x="5759174" y="6372036"/>
            <a:ext cx="691528" cy="369332"/>
          </a:xfrm>
          <a:prstGeom prst="rect">
            <a:avLst/>
          </a:prstGeom>
          <a:noFill/>
        </p:spPr>
        <p:txBody>
          <a:bodyPr wrap="none" rtlCol="0">
            <a:spAutoFit/>
          </a:bodyPr>
          <a:lstStyle/>
          <a:p>
            <a:r>
              <a:rPr lang="en-US" dirty="0" smtClean="0"/>
              <a:t>Node</a:t>
            </a:r>
            <a:endParaRPr lang="en-US" dirty="0"/>
          </a:p>
        </p:txBody>
      </p:sp>
      <p:sp>
        <p:nvSpPr>
          <p:cNvPr id="45" name="TextBox 44"/>
          <p:cNvSpPr txBox="1"/>
          <p:nvPr/>
        </p:nvSpPr>
        <p:spPr>
          <a:xfrm>
            <a:off x="5520944" y="5905828"/>
            <a:ext cx="421697" cy="369332"/>
          </a:xfrm>
          <a:prstGeom prst="rect">
            <a:avLst/>
          </a:prstGeom>
          <a:solidFill>
            <a:schemeClr val="bg1">
              <a:lumMod val="50000"/>
            </a:schemeClr>
          </a:solidFill>
        </p:spPr>
        <p:txBody>
          <a:bodyPr wrap="none" rtlCol="0">
            <a:spAutoFit/>
          </a:bodyPr>
          <a:lstStyle/>
          <a:p>
            <a:r>
              <a:rPr lang="en-US" dirty="0" smtClean="0"/>
              <a:t>SV</a:t>
            </a:r>
            <a:endParaRPr lang="en-US" dirty="0"/>
          </a:p>
        </p:txBody>
      </p:sp>
      <p:sp>
        <p:nvSpPr>
          <p:cNvPr id="46" name="TextBox 45"/>
          <p:cNvSpPr txBox="1"/>
          <p:nvPr/>
        </p:nvSpPr>
        <p:spPr>
          <a:xfrm>
            <a:off x="6079315" y="5895148"/>
            <a:ext cx="655010" cy="369332"/>
          </a:xfrm>
          <a:prstGeom prst="rect">
            <a:avLst/>
          </a:prstGeom>
          <a:solidFill>
            <a:srgbClr val="7F7F7F"/>
          </a:solidFill>
        </p:spPr>
        <p:txBody>
          <a:bodyPr wrap="none" rtlCol="0">
            <a:spAutoFit/>
          </a:bodyPr>
          <a:lstStyle/>
          <a:p>
            <a:r>
              <a:rPr lang="en-US" dirty="0" smtClean="0"/>
              <a:t>state</a:t>
            </a:r>
            <a:endParaRPr lang="en-US" dirty="0"/>
          </a:p>
        </p:txBody>
      </p:sp>
      <p:sp>
        <p:nvSpPr>
          <p:cNvPr id="47" name="TextBox 46"/>
          <p:cNvSpPr txBox="1"/>
          <p:nvPr/>
        </p:nvSpPr>
        <p:spPr>
          <a:xfrm>
            <a:off x="5520944" y="5059586"/>
            <a:ext cx="421697" cy="369332"/>
          </a:xfrm>
          <a:prstGeom prst="rect">
            <a:avLst/>
          </a:prstGeom>
          <a:solidFill>
            <a:schemeClr val="bg1">
              <a:lumMod val="50000"/>
            </a:schemeClr>
          </a:solidFill>
        </p:spPr>
        <p:txBody>
          <a:bodyPr wrap="none" rtlCol="0">
            <a:spAutoFit/>
          </a:bodyPr>
          <a:lstStyle/>
          <a:p>
            <a:r>
              <a:rPr lang="en-US" dirty="0" smtClean="0"/>
              <a:t>SV</a:t>
            </a:r>
            <a:endParaRPr lang="en-US" dirty="0"/>
          </a:p>
        </p:txBody>
      </p:sp>
      <p:sp>
        <p:nvSpPr>
          <p:cNvPr id="48" name="TextBox 47"/>
          <p:cNvSpPr txBox="1"/>
          <p:nvPr/>
        </p:nvSpPr>
        <p:spPr>
          <a:xfrm>
            <a:off x="6079315" y="5059586"/>
            <a:ext cx="655010" cy="369332"/>
          </a:xfrm>
          <a:prstGeom prst="rect">
            <a:avLst/>
          </a:prstGeom>
          <a:solidFill>
            <a:srgbClr val="7F7F7F"/>
          </a:solidFill>
        </p:spPr>
        <p:txBody>
          <a:bodyPr wrap="none" rtlCol="0">
            <a:spAutoFit/>
          </a:bodyPr>
          <a:lstStyle/>
          <a:p>
            <a:r>
              <a:rPr lang="en-US" dirty="0" smtClean="0"/>
              <a:t>state</a:t>
            </a:r>
            <a:endParaRPr lang="en-US" dirty="0"/>
          </a:p>
        </p:txBody>
      </p:sp>
      <p:cxnSp>
        <p:nvCxnSpPr>
          <p:cNvPr id="49" name="Straight Connector 48"/>
          <p:cNvCxnSpPr/>
          <p:nvPr/>
        </p:nvCxnSpPr>
        <p:spPr>
          <a:xfrm>
            <a:off x="6032930" y="4288120"/>
            <a:ext cx="0" cy="649738"/>
          </a:xfrm>
          <a:prstGeom prst="line">
            <a:avLst/>
          </a:prstGeom>
          <a:ln>
            <a:solidFill>
              <a:srgbClr val="000000"/>
            </a:solidFill>
          </a:ln>
          <a:effectLst/>
        </p:spPr>
        <p:style>
          <a:lnRef idx="2">
            <a:schemeClr val="accent1"/>
          </a:lnRef>
          <a:fillRef idx="0">
            <a:schemeClr val="accent1"/>
          </a:fillRef>
          <a:effectRef idx="1">
            <a:schemeClr val="accent1"/>
          </a:effectRef>
          <a:fontRef idx="minor">
            <a:schemeClr val="tx1"/>
          </a:fontRef>
        </p:style>
      </p:cxnSp>
      <p:sp>
        <p:nvSpPr>
          <p:cNvPr id="50" name="Rectangle 49"/>
          <p:cNvSpPr/>
          <p:nvPr/>
        </p:nvSpPr>
        <p:spPr>
          <a:xfrm>
            <a:off x="6980014" y="5435932"/>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1" name="Rectangle 50"/>
          <p:cNvSpPr/>
          <p:nvPr/>
        </p:nvSpPr>
        <p:spPr>
          <a:xfrm>
            <a:off x="7200148" y="5435932"/>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2" name="Rectangle 51"/>
          <p:cNvSpPr/>
          <p:nvPr/>
        </p:nvSpPr>
        <p:spPr>
          <a:xfrm>
            <a:off x="7418877" y="5437514"/>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3" name="Rectangle 52"/>
          <p:cNvSpPr/>
          <p:nvPr/>
        </p:nvSpPr>
        <p:spPr>
          <a:xfrm>
            <a:off x="7634901" y="5437514"/>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4" name="Rectangle 53"/>
          <p:cNvSpPr/>
          <p:nvPr/>
        </p:nvSpPr>
        <p:spPr>
          <a:xfrm>
            <a:off x="7850925" y="5437514"/>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5" name="Rectangle 54"/>
          <p:cNvSpPr/>
          <p:nvPr/>
        </p:nvSpPr>
        <p:spPr>
          <a:xfrm>
            <a:off x="8388424" y="5435932"/>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6" name="Rectangle 55"/>
          <p:cNvSpPr/>
          <p:nvPr/>
        </p:nvSpPr>
        <p:spPr>
          <a:xfrm>
            <a:off x="8604448" y="5437514"/>
            <a:ext cx="216024" cy="192822"/>
          </a:xfrm>
          <a:prstGeom prst="rect">
            <a:avLst/>
          </a:prstGeom>
          <a:solidFill>
            <a:srgbClr val="BFBFBF"/>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7" name="Rectangle 56"/>
          <p:cNvSpPr/>
          <p:nvPr/>
        </p:nvSpPr>
        <p:spPr>
          <a:xfrm>
            <a:off x="8820472" y="5437514"/>
            <a:ext cx="216024" cy="192822"/>
          </a:xfrm>
          <a:prstGeom prst="rect">
            <a:avLst/>
          </a:prstGeom>
          <a:solidFill>
            <a:srgbClr val="00009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8" name="Rectangle 57"/>
          <p:cNvSpPr/>
          <p:nvPr/>
        </p:nvSpPr>
        <p:spPr>
          <a:xfrm>
            <a:off x="6980014" y="5909037"/>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9" name="Rectangle 58"/>
          <p:cNvSpPr/>
          <p:nvPr/>
        </p:nvSpPr>
        <p:spPr>
          <a:xfrm>
            <a:off x="7200148" y="5909037"/>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0" name="Rectangle 59"/>
          <p:cNvSpPr/>
          <p:nvPr/>
        </p:nvSpPr>
        <p:spPr>
          <a:xfrm>
            <a:off x="7418877" y="5910619"/>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1" name="Rectangle 60"/>
          <p:cNvSpPr/>
          <p:nvPr/>
        </p:nvSpPr>
        <p:spPr>
          <a:xfrm>
            <a:off x="7634901" y="5910619"/>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2" name="Rectangle 61"/>
          <p:cNvSpPr/>
          <p:nvPr/>
        </p:nvSpPr>
        <p:spPr>
          <a:xfrm>
            <a:off x="7850925" y="5910619"/>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3" name="Rectangle 62"/>
          <p:cNvSpPr/>
          <p:nvPr/>
        </p:nvSpPr>
        <p:spPr>
          <a:xfrm>
            <a:off x="8388424" y="5909037"/>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4" name="Rectangle 63"/>
          <p:cNvSpPr/>
          <p:nvPr/>
        </p:nvSpPr>
        <p:spPr>
          <a:xfrm>
            <a:off x="8604448" y="5910619"/>
            <a:ext cx="216024" cy="192822"/>
          </a:xfrm>
          <a:prstGeom prst="rect">
            <a:avLst/>
          </a:prstGeom>
          <a:solidFill>
            <a:srgbClr val="BFBFBF"/>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5" name="Rectangle 64"/>
          <p:cNvSpPr/>
          <p:nvPr/>
        </p:nvSpPr>
        <p:spPr>
          <a:xfrm>
            <a:off x="8820472" y="5910619"/>
            <a:ext cx="216024" cy="192822"/>
          </a:xfrm>
          <a:prstGeom prst="rect">
            <a:avLst/>
          </a:prstGeom>
          <a:solidFill>
            <a:srgbClr val="00009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6" name="Rectangle 65"/>
          <p:cNvSpPr/>
          <p:nvPr/>
        </p:nvSpPr>
        <p:spPr>
          <a:xfrm>
            <a:off x="2316687" y="4931876"/>
            <a:ext cx="1391217" cy="1440696"/>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7" name="TextBox 66"/>
          <p:cNvSpPr txBox="1"/>
          <p:nvPr/>
        </p:nvSpPr>
        <p:spPr>
          <a:xfrm>
            <a:off x="2590822" y="6372036"/>
            <a:ext cx="840332" cy="369332"/>
          </a:xfrm>
          <a:prstGeom prst="rect">
            <a:avLst/>
          </a:prstGeom>
          <a:noFill/>
        </p:spPr>
        <p:txBody>
          <a:bodyPr wrap="none" rtlCol="0">
            <a:spAutoFit/>
          </a:bodyPr>
          <a:lstStyle/>
          <a:p>
            <a:r>
              <a:rPr lang="en-US" dirty="0" smtClean="0"/>
              <a:t>Node </a:t>
            </a:r>
            <a:r>
              <a:rPr lang="en-US" b="1" i="1" dirty="0" err="1" smtClean="0">
                <a:solidFill>
                  <a:srgbClr val="0000FF"/>
                </a:solidFill>
              </a:rPr>
              <a:t>i</a:t>
            </a:r>
            <a:endParaRPr lang="en-US" b="1" i="1" dirty="0">
              <a:solidFill>
                <a:srgbClr val="0000FF"/>
              </a:solidFill>
            </a:endParaRPr>
          </a:p>
        </p:txBody>
      </p:sp>
      <p:sp>
        <p:nvSpPr>
          <p:cNvPr id="68" name="TextBox 67"/>
          <p:cNvSpPr txBox="1"/>
          <p:nvPr/>
        </p:nvSpPr>
        <p:spPr>
          <a:xfrm>
            <a:off x="2424600" y="5905828"/>
            <a:ext cx="421697" cy="369332"/>
          </a:xfrm>
          <a:prstGeom prst="rect">
            <a:avLst/>
          </a:prstGeom>
          <a:solidFill>
            <a:schemeClr val="bg1">
              <a:lumMod val="50000"/>
            </a:schemeClr>
          </a:solidFill>
        </p:spPr>
        <p:txBody>
          <a:bodyPr wrap="none" rtlCol="0">
            <a:spAutoFit/>
          </a:bodyPr>
          <a:lstStyle/>
          <a:p>
            <a:r>
              <a:rPr lang="en-US" dirty="0" smtClean="0"/>
              <a:t>SV</a:t>
            </a:r>
            <a:endParaRPr lang="en-US" dirty="0"/>
          </a:p>
        </p:txBody>
      </p:sp>
      <p:sp>
        <p:nvSpPr>
          <p:cNvPr id="69" name="TextBox 68"/>
          <p:cNvSpPr txBox="1"/>
          <p:nvPr/>
        </p:nvSpPr>
        <p:spPr>
          <a:xfrm>
            <a:off x="2954845" y="5909116"/>
            <a:ext cx="655010" cy="369332"/>
          </a:xfrm>
          <a:prstGeom prst="rect">
            <a:avLst/>
          </a:prstGeom>
          <a:solidFill>
            <a:srgbClr val="7F7F7F"/>
          </a:solidFill>
        </p:spPr>
        <p:txBody>
          <a:bodyPr wrap="none" rtlCol="0">
            <a:spAutoFit/>
          </a:bodyPr>
          <a:lstStyle/>
          <a:p>
            <a:r>
              <a:rPr lang="en-US" dirty="0" smtClean="0"/>
              <a:t>state</a:t>
            </a:r>
            <a:endParaRPr lang="en-US" dirty="0"/>
          </a:p>
        </p:txBody>
      </p:sp>
      <p:sp>
        <p:nvSpPr>
          <p:cNvPr id="70" name="TextBox 69"/>
          <p:cNvSpPr txBox="1"/>
          <p:nvPr/>
        </p:nvSpPr>
        <p:spPr>
          <a:xfrm>
            <a:off x="2424600" y="5059586"/>
            <a:ext cx="421697" cy="369332"/>
          </a:xfrm>
          <a:prstGeom prst="rect">
            <a:avLst/>
          </a:prstGeom>
          <a:solidFill>
            <a:schemeClr val="bg1">
              <a:lumMod val="50000"/>
            </a:schemeClr>
          </a:solidFill>
        </p:spPr>
        <p:txBody>
          <a:bodyPr wrap="none" rtlCol="0">
            <a:spAutoFit/>
          </a:bodyPr>
          <a:lstStyle/>
          <a:p>
            <a:r>
              <a:rPr lang="en-US" dirty="0" smtClean="0"/>
              <a:t>SV</a:t>
            </a:r>
            <a:endParaRPr lang="en-US" dirty="0"/>
          </a:p>
        </p:txBody>
      </p:sp>
      <p:sp>
        <p:nvSpPr>
          <p:cNvPr id="71" name="TextBox 70"/>
          <p:cNvSpPr txBox="1"/>
          <p:nvPr/>
        </p:nvSpPr>
        <p:spPr>
          <a:xfrm>
            <a:off x="2954845" y="5057587"/>
            <a:ext cx="655010" cy="369332"/>
          </a:xfrm>
          <a:prstGeom prst="rect">
            <a:avLst/>
          </a:prstGeom>
          <a:solidFill>
            <a:srgbClr val="7F7F7F"/>
          </a:solidFill>
        </p:spPr>
        <p:txBody>
          <a:bodyPr wrap="none" rtlCol="0">
            <a:spAutoFit/>
          </a:bodyPr>
          <a:lstStyle/>
          <a:p>
            <a:r>
              <a:rPr lang="en-US" dirty="0" smtClean="0"/>
              <a:t>state</a:t>
            </a:r>
            <a:endParaRPr lang="en-US" dirty="0"/>
          </a:p>
        </p:txBody>
      </p:sp>
      <p:cxnSp>
        <p:nvCxnSpPr>
          <p:cNvPr id="72" name="Straight Connector 71"/>
          <p:cNvCxnSpPr/>
          <p:nvPr/>
        </p:nvCxnSpPr>
        <p:spPr>
          <a:xfrm>
            <a:off x="2936586" y="4288120"/>
            <a:ext cx="0" cy="649738"/>
          </a:xfrm>
          <a:prstGeom prst="line">
            <a:avLst/>
          </a:prstGeom>
          <a:ln>
            <a:solidFill>
              <a:srgbClr val="000000"/>
            </a:solidFill>
          </a:ln>
          <a:effectLst/>
        </p:spPr>
        <p:style>
          <a:lnRef idx="2">
            <a:schemeClr val="accent1"/>
          </a:lnRef>
          <a:fillRef idx="0">
            <a:schemeClr val="accent1"/>
          </a:fillRef>
          <a:effectRef idx="1">
            <a:schemeClr val="accent1"/>
          </a:effectRef>
          <a:fontRef idx="minor">
            <a:schemeClr val="tx1"/>
          </a:fontRef>
        </p:style>
      </p:cxnSp>
      <p:sp>
        <p:nvSpPr>
          <p:cNvPr id="73" name="Rectangle 72"/>
          <p:cNvSpPr/>
          <p:nvPr/>
        </p:nvSpPr>
        <p:spPr>
          <a:xfrm>
            <a:off x="139696" y="5435932"/>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4" name="Rectangle 73"/>
          <p:cNvSpPr/>
          <p:nvPr/>
        </p:nvSpPr>
        <p:spPr>
          <a:xfrm>
            <a:off x="359830" y="5435932"/>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5" name="Rectangle 74"/>
          <p:cNvSpPr/>
          <p:nvPr/>
        </p:nvSpPr>
        <p:spPr>
          <a:xfrm>
            <a:off x="578559" y="5437514"/>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6" name="Rectangle 75"/>
          <p:cNvSpPr/>
          <p:nvPr/>
        </p:nvSpPr>
        <p:spPr>
          <a:xfrm>
            <a:off x="794583" y="5437514"/>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7" name="Rectangle 76"/>
          <p:cNvSpPr/>
          <p:nvPr/>
        </p:nvSpPr>
        <p:spPr>
          <a:xfrm>
            <a:off x="1010607" y="5437514"/>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8" name="Rectangle 77"/>
          <p:cNvSpPr/>
          <p:nvPr/>
        </p:nvSpPr>
        <p:spPr>
          <a:xfrm>
            <a:off x="1548106" y="5435932"/>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9" name="Rectangle 78"/>
          <p:cNvSpPr/>
          <p:nvPr/>
        </p:nvSpPr>
        <p:spPr>
          <a:xfrm>
            <a:off x="1764130" y="5437514"/>
            <a:ext cx="216024" cy="192822"/>
          </a:xfrm>
          <a:prstGeom prst="rect">
            <a:avLst/>
          </a:prstGeom>
          <a:solidFill>
            <a:srgbClr val="BFBFBF"/>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0" name="Rectangle 79"/>
          <p:cNvSpPr/>
          <p:nvPr/>
        </p:nvSpPr>
        <p:spPr>
          <a:xfrm>
            <a:off x="1980154" y="5442481"/>
            <a:ext cx="216024" cy="192822"/>
          </a:xfrm>
          <a:prstGeom prst="rect">
            <a:avLst/>
          </a:prstGeom>
          <a:solidFill>
            <a:srgbClr val="00009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1" name="Rectangle 80"/>
          <p:cNvSpPr/>
          <p:nvPr/>
        </p:nvSpPr>
        <p:spPr>
          <a:xfrm>
            <a:off x="139696" y="5909037"/>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2" name="Rectangle 81"/>
          <p:cNvSpPr/>
          <p:nvPr/>
        </p:nvSpPr>
        <p:spPr>
          <a:xfrm>
            <a:off x="359830" y="5909037"/>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3" name="Rectangle 82"/>
          <p:cNvSpPr/>
          <p:nvPr/>
        </p:nvSpPr>
        <p:spPr>
          <a:xfrm>
            <a:off x="578559" y="5910619"/>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4" name="Rectangle 83"/>
          <p:cNvSpPr/>
          <p:nvPr/>
        </p:nvSpPr>
        <p:spPr>
          <a:xfrm>
            <a:off x="794583" y="5910619"/>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5" name="Rectangle 84"/>
          <p:cNvSpPr/>
          <p:nvPr/>
        </p:nvSpPr>
        <p:spPr>
          <a:xfrm>
            <a:off x="1010607" y="5910619"/>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6" name="Rectangle 85"/>
          <p:cNvSpPr/>
          <p:nvPr/>
        </p:nvSpPr>
        <p:spPr>
          <a:xfrm>
            <a:off x="1548106" y="5909037"/>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7" name="Rectangle 86"/>
          <p:cNvSpPr/>
          <p:nvPr/>
        </p:nvSpPr>
        <p:spPr>
          <a:xfrm>
            <a:off x="1764130" y="5910619"/>
            <a:ext cx="216024" cy="192822"/>
          </a:xfrm>
          <a:prstGeom prst="rect">
            <a:avLst/>
          </a:prstGeom>
          <a:solidFill>
            <a:srgbClr val="BFBFBF"/>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8" name="Rectangle 87"/>
          <p:cNvSpPr/>
          <p:nvPr/>
        </p:nvSpPr>
        <p:spPr>
          <a:xfrm>
            <a:off x="1980154" y="5915586"/>
            <a:ext cx="216024" cy="192822"/>
          </a:xfrm>
          <a:prstGeom prst="rect">
            <a:avLst/>
          </a:prstGeom>
          <a:solidFill>
            <a:srgbClr val="00009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9" name="Rectangle 88"/>
          <p:cNvSpPr/>
          <p:nvPr/>
        </p:nvSpPr>
        <p:spPr>
          <a:xfrm>
            <a:off x="355720" y="2078561"/>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0" name="Rectangle 89"/>
          <p:cNvSpPr/>
          <p:nvPr/>
        </p:nvSpPr>
        <p:spPr>
          <a:xfrm>
            <a:off x="575854" y="2078561"/>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1" name="Rectangle 90"/>
          <p:cNvSpPr/>
          <p:nvPr/>
        </p:nvSpPr>
        <p:spPr>
          <a:xfrm>
            <a:off x="794583" y="2080143"/>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2" name="Rectangle 91"/>
          <p:cNvSpPr/>
          <p:nvPr/>
        </p:nvSpPr>
        <p:spPr>
          <a:xfrm>
            <a:off x="1010607" y="2080143"/>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3" name="Rectangle 92"/>
          <p:cNvSpPr/>
          <p:nvPr/>
        </p:nvSpPr>
        <p:spPr>
          <a:xfrm>
            <a:off x="1226631" y="2080143"/>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4" name="Rectangle 93"/>
          <p:cNvSpPr/>
          <p:nvPr/>
        </p:nvSpPr>
        <p:spPr>
          <a:xfrm>
            <a:off x="1764130" y="2078561"/>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5" name="Rectangle 94"/>
          <p:cNvSpPr/>
          <p:nvPr/>
        </p:nvSpPr>
        <p:spPr>
          <a:xfrm>
            <a:off x="1980154" y="2080143"/>
            <a:ext cx="216024" cy="192822"/>
          </a:xfrm>
          <a:prstGeom prst="rect">
            <a:avLst/>
          </a:prstGeom>
          <a:solidFill>
            <a:srgbClr val="BFBFBF"/>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6" name="Rectangle 95"/>
          <p:cNvSpPr/>
          <p:nvPr/>
        </p:nvSpPr>
        <p:spPr>
          <a:xfrm>
            <a:off x="2196178" y="2080143"/>
            <a:ext cx="216024" cy="192822"/>
          </a:xfrm>
          <a:prstGeom prst="rect">
            <a:avLst/>
          </a:prstGeom>
          <a:solidFill>
            <a:srgbClr val="00009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7" name="Rectangle 96"/>
          <p:cNvSpPr/>
          <p:nvPr/>
        </p:nvSpPr>
        <p:spPr>
          <a:xfrm>
            <a:off x="355720" y="2551666"/>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8" name="Rectangle 97"/>
          <p:cNvSpPr/>
          <p:nvPr/>
        </p:nvSpPr>
        <p:spPr>
          <a:xfrm>
            <a:off x="575854" y="2551666"/>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9" name="Rectangle 98"/>
          <p:cNvSpPr/>
          <p:nvPr/>
        </p:nvSpPr>
        <p:spPr>
          <a:xfrm>
            <a:off x="794583" y="2553248"/>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0" name="Rectangle 99"/>
          <p:cNvSpPr/>
          <p:nvPr/>
        </p:nvSpPr>
        <p:spPr>
          <a:xfrm>
            <a:off x="1010607" y="2553248"/>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1" name="Rectangle 100"/>
          <p:cNvSpPr/>
          <p:nvPr/>
        </p:nvSpPr>
        <p:spPr>
          <a:xfrm>
            <a:off x="1226631" y="2553248"/>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2" name="Rectangle 101"/>
          <p:cNvSpPr/>
          <p:nvPr/>
        </p:nvSpPr>
        <p:spPr>
          <a:xfrm>
            <a:off x="1764130" y="2551666"/>
            <a:ext cx="216024" cy="192822"/>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3" name="Rectangle 102"/>
          <p:cNvSpPr/>
          <p:nvPr/>
        </p:nvSpPr>
        <p:spPr>
          <a:xfrm>
            <a:off x="1980154" y="2553248"/>
            <a:ext cx="216024" cy="192822"/>
          </a:xfrm>
          <a:prstGeom prst="rect">
            <a:avLst/>
          </a:prstGeom>
          <a:solidFill>
            <a:srgbClr val="BFBFBF"/>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4" name="Rectangle 103"/>
          <p:cNvSpPr/>
          <p:nvPr/>
        </p:nvSpPr>
        <p:spPr>
          <a:xfrm>
            <a:off x="2196178" y="2553248"/>
            <a:ext cx="216024" cy="192822"/>
          </a:xfrm>
          <a:prstGeom prst="rect">
            <a:avLst/>
          </a:prstGeom>
          <a:solidFill>
            <a:srgbClr val="00009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5" name="TextBox 104"/>
          <p:cNvSpPr txBox="1"/>
          <p:nvPr/>
        </p:nvSpPr>
        <p:spPr>
          <a:xfrm>
            <a:off x="164013" y="92501"/>
            <a:ext cx="2690898" cy="461665"/>
          </a:xfrm>
          <a:prstGeom prst="rect">
            <a:avLst/>
          </a:prstGeom>
          <a:noFill/>
        </p:spPr>
        <p:txBody>
          <a:bodyPr wrap="none" rtlCol="0">
            <a:spAutoFit/>
          </a:bodyPr>
          <a:lstStyle/>
          <a:p>
            <a:r>
              <a:rPr lang="en-US" sz="2400" dirty="0" smtClean="0"/>
              <a:t>Read Miss at node </a:t>
            </a:r>
            <a:r>
              <a:rPr lang="en-US" sz="2400" b="1" i="1" dirty="0" err="1" smtClean="0">
                <a:solidFill>
                  <a:srgbClr val="0000FF"/>
                </a:solidFill>
              </a:rPr>
              <a:t>i</a:t>
            </a:r>
            <a:endParaRPr lang="en-US" sz="2400" b="1" i="1" dirty="0">
              <a:solidFill>
                <a:srgbClr val="0000FF"/>
              </a:solidFill>
            </a:endParaRPr>
          </a:p>
        </p:txBody>
      </p:sp>
      <p:sp>
        <p:nvSpPr>
          <p:cNvPr id="106" name="TextBox 105"/>
          <p:cNvSpPr txBox="1"/>
          <p:nvPr/>
        </p:nvSpPr>
        <p:spPr>
          <a:xfrm>
            <a:off x="179512" y="515303"/>
            <a:ext cx="4334540" cy="830997"/>
          </a:xfrm>
          <a:prstGeom prst="rect">
            <a:avLst/>
          </a:prstGeom>
          <a:noFill/>
        </p:spPr>
        <p:txBody>
          <a:bodyPr wrap="none" rtlCol="0">
            <a:spAutoFit/>
          </a:bodyPr>
          <a:lstStyle/>
          <a:p>
            <a:r>
              <a:rPr lang="en-US" sz="2400" b="1" dirty="0" smtClean="0"/>
              <a:t>Case 2</a:t>
            </a:r>
            <a:r>
              <a:rPr lang="en-US" sz="2400" dirty="0" smtClean="0"/>
              <a:t>: SV is copied in node j and </a:t>
            </a:r>
          </a:p>
          <a:p>
            <a:r>
              <a:rPr lang="en-US" sz="2400" dirty="0" smtClean="0"/>
              <a:t>              is in dirty state.</a:t>
            </a:r>
          </a:p>
        </p:txBody>
      </p:sp>
      <p:grpSp>
        <p:nvGrpSpPr>
          <p:cNvPr id="108" name="Group 146"/>
          <p:cNvGrpSpPr/>
          <p:nvPr/>
        </p:nvGrpSpPr>
        <p:grpSpPr>
          <a:xfrm>
            <a:off x="6080125" y="515303"/>
            <a:ext cx="2956371" cy="1401529"/>
            <a:chOff x="6080125" y="515303"/>
            <a:chExt cx="2956371" cy="1401529"/>
          </a:xfrm>
        </p:grpSpPr>
        <p:grpSp>
          <p:nvGrpSpPr>
            <p:cNvPr id="109" name="Group 105"/>
            <p:cNvGrpSpPr/>
            <p:nvPr/>
          </p:nvGrpSpPr>
          <p:grpSpPr>
            <a:xfrm>
              <a:off x="6080125" y="892870"/>
              <a:ext cx="2665126" cy="461665"/>
              <a:chOff x="999067" y="4114800"/>
              <a:chExt cx="2665126" cy="461665"/>
            </a:xfrm>
          </p:grpSpPr>
          <p:sp>
            <p:nvSpPr>
              <p:cNvPr id="113" name="TextBox 112"/>
              <p:cNvSpPr txBox="1"/>
              <p:nvPr/>
            </p:nvSpPr>
            <p:spPr>
              <a:xfrm>
                <a:off x="999067" y="4114800"/>
                <a:ext cx="340658" cy="461665"/>
              </a:xfrm>
              <a:prstGeom prst="rect">
                <a:avLst/>
              </a:prstGeom>
              <a:solidFill>
                <a:srgbClr val="CCFFCC"/>
              </a:solidFill>
              <a:ln>
                <a:solidFill>
                  <a:schemeClr val="tx1"/>
                </a:solidFill>
              </a:ln>
            </p:spPr>
            <p:txBody>
              <a:bodyPr wrap="none" rtlCol="0">
                <a:spAutoFit/>
              </a:bodyPr>
              <a:lstStyle/>
              <a:p>
                <a:r>
                  <a:rPr lang="en-US" sz="2400" dirty="0" smtClean="0"/>
                  <a:t>0</a:t>
                </a:r>
                <a:endParaRPr lang="en-US" sz="2400" dirty="0"/>
              </a:p>
            </p:txBody>
          </p:sp>
          <p:sp>
            <p:nvSpPr>
              <p:cNvPr id="114" name="TextBox 113"/>
              <p:cNvSpPr txBox="1"/>
              <p:nvPr/>
            </p:nvSpPr>
            <p:spPr>
              <a:xfrm>
                <a:off x="1339725" y="4114800"/>
                <a:ext cx="340658" cy="461665"/>
              </a:xfrm>
              <a:prstGeom prst="rect">
                <a:avLst/>
              </a:prstGeom>
              <a:solidFill>
                <a:srgbClr val="CCFFCC"/>
              </a:solidFill>
              <a:ln>
                <a:solidFill>
                  <a:schemeClr val="tx1"/>
                </a:solidFill>
              </a:ln>
            </p:spPr>
            <p:txBody>
              <a:bodyPr wrap="none" rtlCol="0">
                <a:spAutoFit/>
              </a:bodyPr>
              <a:lstStyle/>
              <a:p>
                <a:r>
                  <a:rPr lang="en-US" sz="2400" dirty="0" smtClean="0"/>
                  <a:t>0</a:t>
                </a:r>
                <a:endParaRPr lang="en-US" sz="2400" dirty="0"/>
              </a:p>
            </p:txBody>
          </p:sp>
          <p:sp>
            <p:nvSpPr>
              <p:cNvPr id="115" name="TextBox 114"/>
              <p:cNvSpPr txBox="1"/>
              <p:nvPr/>
            </p:nvSpPr>
            <p:spPr>
              <a:xfrm>
                <a:off x="1680383" y="4114800"/>
                <a:ext cx="340658" cy="461665"/>
              </a:xfrm>
              <a:prstGeom prst="rect">
                <a:avLst/>
              </a:prstGeom>
              <a:solidFill>
                <a:srgbClr val="CCFFCC"/>
              </a:solidFill>
              <a:ln>
                <a:solidFill>
                  <a:schemeClr val="tx1"/>
                </a:solidFill>
              </a:ln>
            </p:spPr>
            <p:txBody>
              <a:bodyPr wrap="none" rtlCol="0">
                <a:spAutoFit/>
              </a:bodyPr>
              <a:lstStyle/>
              <a:p>
                <a:r>
                  <a:rPr lang="en-US" sz="2400" dirty="0"/>
                  <a:t>1</a:t>
                </a:r>
              </a:p>
            </p:txBody>
          </p:sp>
          <p:sp>
            <p:nvSpPr>
              <p:cNvPr id="116" name="TextBox 115"/>
              <p:cNvSpPr txBox="1"/>
              <p:nvPr/>
            </p:nvSpPr>
            <p:spPr>
              <a:xfrm>
                <a:off x="2019046" y="4114800"/>
                <a:ext cx="340658" cy="461665"/>
              </a:xfrm>
              <a:prstGeom prst="rect">
                <a:avLst/>
              </a:prstGeom>
              <a:solidFill>
                <a:srgbClr val="CCFFCC"/>
              </a:solidFill>
              <a:ln>
                <a:solidFill>
                  <a:schemeClr val="tx1"/>
                </a:solidFill>
              </a:ln>
            </p:spPr>
            <p:txBody>
              <a:bodyPr wrap="none" rtlCol="0">
                <a:spAutoFit/>
              </a:bodyPr>
              <a:lstStyle/>
              <a:p>
                <a:r>
                  <a:rPr lang="en-US" sz="2400" dirty="0"/>
                  <a:t>1</a:t>
                </a:r>
              </a:p>
            </p:txBody>
          </p:sp>
          <p:sp>
            <p:nvSpPr>
              <p:cNvPr id="117" name="TextBox 116"/>
              <p:cNvSpPr txBox="1"/>
              <p:nvPr/>
            </p:nvSpPr>
            <p:spPr>
              <a:xfrm>
                <a:off x="2677204" y="4114800"/>
                <a:ext cx="646331" cy="461665"/>
              </a:xfrm>
              <a:prstGeom prst="rect">
                <a:avLst/>
              </a:prstGeom>
              <a:solidFill>
                <a:srgbClr val="CCFFCC"/>
              </a:solidFill>
              <a:ln>
                <a:solidFill>
                  <a:schemeClr val="tx1"/>
                </a:solidFill>
              </a:ln>
            </p:spPr>
            <p:txBody>
              <a:bodyPr wrap="none" rtlCol="0">
                <a:spAutoFit/>
              </a:bodyPr>
              <a:lstStyle/>
              <a:p>
                <a:r>
                  <a:rPr lang="en-US" sz="2400" dirty="0" smtClean="0"/>
                  <a:t>⋅⋅⋅</a:t>
                </a:r>
                <a:endParaRPr lang="en-US" sz="2400" dirty="0"/>
              </a:p>
            </p:txBody>
          </p:sp>
          <p:sp>
            <p:nvSpPr>
              <p:cNvPr id="118" name="TextBox 117"/>
              <p:cNvSpPr txBox="1"/>
              <p:nvPr/>
            </p:nvSpPr>
            <p:spPr>
              <a:xfrm>
                <a:off x="3323535" y="4114800"/>
                <a:ext cx="340658" cy="461665"/>
              </a:xfrm>
              <a:prstGeom prst="rect">
                <a:avLst/>
              </a:prstGeom>
              <a:solidFill>
                <a:srgbClr val="CCFFCC"/>
              </a:solidFill>
              <a:ln>
                <a:solidFill>
                  <a:schemeClr val="tx1"/>
                </a:solidFill>
              </a:ln>
            </p:spPr>
            <p:txBody>
              <a:bodyPr wrap="none" rtlCol="0">
                <a:spAutoFit/>
              </a:bodyPr>
              <a:lstStyle/>
              <a:p>
                <a:r>
                  <a:rPr lang="en-US" sz="2400" dirty="0" smtClean="0"/>
                  <a:t>0</a:t>
                </a:r>
                <a:endParaRPr lang="en-US" sz="2400" dirty="0"/>
              </a:p>
            </p:txBody>
          </p:sp>
          <p:sp>
            <p:nvSpPr>
              <p:cNvPr id="119" name="TextBox 118"/>
              <p:cNvSpPr txBox="1"/>
              <p:nvPr/>
            </p:nvSpPr>
            <p:spPr>
              <a:xfrm>
                <a:off x="2349246" y="4114800"/>
                <a:ext cx="340658" cy="461665"/>
              </a:xfrm>
              <a:prstGeom prst="rect">
                <a:avLst/>
              </a:prstGeom>
              <a:solidFill>
                <a:srgbClr val="CCFFCC"/>
              </a:solidFill>
              <a:ln>
                <a:solidFill>
                  <a:schemeClr val="tx1"/>
                </a:solidFill>
              </a:ln>
            </p:spPr>
            <p:txBody>
              <a:bodyPr wrap="none" rtlCol="0">
                <a:spAutoFit/>
              </a:bodyPr>
              <a:lstStyle/>
              <a:p>
                <a:r>
                  <a:rPr lang="en-US" sz="2400" dirty="0" smtClean="0"/>
                  <a:t>0</a:t>
                </a:r>
                <a:endParaRPr lang="en-US" sz="2400" dirty="0"/>
              </a:p>
            </p:txBody>
          </p:sp>
        </p:grpSp>
        <p:cxnSp>
          <p:nvCxnSpPr>
            <p:cNvPr id="110" name="Straight Connector 109"/>
            <p:cNvCxnSpPr/>
            <p:nvPr/>
          </p:nvCxnSpPr>
          <p:spPr>
            <a:xfrm flipH="1" flipV="1">
              <a:off x="6080128" y="1354536"/>
              <a:ext cx="971896" cy="562295"/>
            </a:xfrm>
            <a:prstGeom prst="line">
              <a:avLst/>
            </a:prstGeom>
            <a:ln w="3175" cap="flat" cmpd="sng" algn="ctr">
              <a:solidFill>
                <a:srgbClr val="000000"/>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111" name="Straight Connector 110"/>
            <p:cNvCxnSpPr/>
            <p:nvPr/>
          </p:nvCxnSpPr>
          <p:spPr>
            <a:xfrm flipH="1" flipV="1">
              <a:off x="8745251" y="1354536"/>
              <a:ext cx="291245" cy="562296"/>
            </a:xfrm>
            <a:prstGeom prst="line">
              <a:avLst/>
            </a:prstGeom>
            <a:ln w="3175" cap="flat" cmpd="sng" algn="ctr">
              <a:solidFill>
                <a:srgbClr val="000000"/>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112" name="TextBox 111"/>
            <p:cNvSpPr txBox="1"/>
            <p:nvPr/>
          </p:nvSpPr>
          <p:spPr>
            <a:xfrm>
              <a:off x="7150344" y="515303"/>
              <a:ext cx="237640" cy="369332"/>
            </a:xfrm>
            <a:prstGeom prst="rect">
              <a:avLst/>
            </a:prstGeom>
            <a:noFill/>
          </p:spPr>
          <p:txBody>
            <a:bodyPr wrap="none" rtlCol="0">
              <a:spAutoFit/>
            </a:bodyPr>
            <a:lstStyle/>
            <a:p>
              <a:r>
                <a:rPr lang="en-US" dirty="0" err="1" smtClean="0"/>
                <a:t>i</a:t>
              </a:r>
              <a:endParaRPr lang="en-US" dirty="0"/>
            </a:p>
          </p:txBody>
        </p:sp>
      </p:grpSp>
      <p:sp>
        <p:nvSpPr>
          <p:cNvPr id="121" name="TextBox 120"/>
          <p:cNvSpPr txBox="1"/>
          <p:nvPr/>
        </p:nvSpPr>
        <p:spPr>
          <a:xfrm>
            <a:off x="6814384" y="489372"/>
            <a:ext cx="239894" cy="369332"/>
          </a:xfrm>
          <a:prstGeom prst="rect">
            <a:avLst/>
          </a:prstGeom>
          <a:noFill/>
        </p:spPr>
        <p:txBody>
          <a:bodyPr wrap="none" rtlCol="0">
            <a:spAutoFit/>
          </a:bodyPr>
          <a:lstStyle/>
          <a:p>
            <a:r>
              <a:rPr lang="en-US" dirty="0" err="1"/>
              <a:t>j</a:t>
            </a:r>
            <a:endParaRPr lang="en-US" dirty="0"/>
          </a:p>
        </p:txBody>
      </p:sp>
    </p:spTree>
    <p:extLst>
      <p:ext uri="{BB962C8B-B14F-4D97-AF65-F5344CB8AC3E}">
        <p14:creationId xmlns:p14="http://schemas.microsoft.com/office/powerpoint/2010/main" val="3820780091"/>
      </p:ext>
    </p:extLst>
  </p:cSld>
  <p:clrMapOvr>
    <a:masterClrMapping/>
  </p:clrMapOvr>
  <p:timing>
    <p:tnLst>
      <p:par>
        <p:cTn xmlns:p14="http://schemas.microsoft.com/office/powerpoint/2010/mai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6100" y="3052763"/>
            <a:ext cx="8229600" cy="1143000"/>
          </a:xfrm>
        </p:spPr>
        <p:txBody>
          <a:bodyPr/>
          <a:lstStyle/>
          <a:p>
            <a:r>
              <a:rPr lang="en-US" dirty="0" smtClean="0">
                <a:solidFill>
                  <a:srgbClr val="000090"/>
                </a:solidFill>
              </a:rPr>
              <a:t>Performance Evaluation</a:t>
            </a:r>
            <a:endParaRPr lang="en-US" dirty="0">
              <a:solidFill>
                <a:srgbClr val="000090"/>
              </a:solidFill>
            </a:endParaRPr>
          </a:p>
        </p:txBody>
      </p:sp>
      <p:sp>
        <p:nvSpPr>
          <p:cNvPr id="3" name="Slide Number Placeholder 2"/>
          <p:cNvSpPr>
            <a:spLocks noGrp="1"/>
          </p:cNvSpPr>
          <p:nvPr>
            <p:ph type="sldNum" sz="quarter" idx="12"/>
          </p:nvPr>
        </p:nvSpPr>
        <p:spPr/>
        <p:txBody>
          <a:bodyPr/>
          <a:lstStyle/>
          <a:p>
            <a:fld id="{B9F9B84B-B900-714B-8536-1797C39898F6}" type="slidenum">
              <a:rPr lang="en-US" smtClean="0"/>
              <a:t>28</a:t>
            </a:fld>
            <a:endParaRPr lang="en-US"/>
          </a:p>
        </p:txBody>
      </p:sp>
    </p:spTree>
    <p:extLst>
      <p:ext uri="{BB962C8B-B14F-4D97-AF65-F5344CB8AC3E}">
        <p14:creationId xmlns:p14="http://schemas.microsoft.com/office/powerpoint/2010/main" val="2975234105"/>
      </p:ext>
    </p:extLst>
  </p:cSld>
  <p:clrMapOvr>
    <a:masterClrMapping/>
  </p:clrMapOvr>
  <p:timing>
    <p:tnLst>
      <p:par>
        <p:cTn xmlns:p14="http://schemas.microsoft.com/office/powerpoint/2010/mai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928339" y="2472264"/>
            <a:ext cx="3283621" cy="461665"/>
          </a:xfrm>
          <a:prstGeom prst="rect">
            <a:avLst/>
          </a:prstGeom>
          <a:noFill/>
        </p:spPr>
        <p:txBody>
          <a:bodyPr wrap="none" rtlCol="0">
            <a:spAutoFit/>
          </a:bodyPr>
          <a:lstStyle/>
          <a:p>
            <a:r>
              <a:rPr lang="en-US" sz="2400" dirty="0" smtClean="0">
                <a:solidFill>
                  <a:srgbClr val="000090"/>
                </a:solidFill>
              </a:rPr>
              <a:t>Communication Patterns</a:t>
            </a:r>
            <a:endParaRPr lang="en-US" sz="2400" dirty="0">
              <a:solidFill>
                <a:srgbClr val="000090"/>
              </a:solidFill>
            </a:endParaRPr>
          </a:p>
        </p:txBody>
      </p:sp>
      <p:sp>
        <p:nvSpPr>
          <p:cNvPr id="5" name="TextBox 4"/>
          <p:cNvSpPr txBox="1"/>
          <p:nvPr/>
        </p:nvSpPr>
        <p:spPr>
          <a:xfrm>
            <a:off x="6099445" y="3307730"/>
            <a:ext cx="2124350" cy="830997"/>
          </a:xfrm>
          <a:prstGeom prst="rect">
            <a:avLst/>
          </a:prstGeom>
          <a:noFill/>
        </p:spPr>
        <p:txBody>
          <a:bodyPr wrap="none" rtlCol="0">
            <a:spAutoFit/>
          </a:bodyPr>
          <a:lstStyle/>
          <a:p>
            <a:r>
              <a:rPr lang="en-US" sz="2400" dirty="0" smtClean="0">
                <a:solidFill>
                  <a:srgbClr val="000090"/>
                </a:solidFill>
              </a:rPr>
              <a:t>Test Composite</a:t>
            </a:r>
          </a:p>
          <a:p>
            <a:r>
              <a:rPr lang="en-US" sz="2400" dirty="0" smtClean="0">
                <a:solidFill>
                  <a:srgbClr val="000090"/>
                </a:solidFill>
              </a:rPr>
              <a:t>Protocols</a:t>
            </a:r>
            <a:endParaRPr lang="en-US" sz="2400" dirty="0">
              <a:solidFill>
                <a:srgbClr val="000090"/>
              </a:solidFill>
            </a:endParaRPr>
          </a:p>
        </p:txBody>
      </p:sp>
      <p:cxnSp>
        <p:nvCxnSpPr>
          <p:cNvPr id="8" name="Straight Arrow Connector 7"/>
          <p:cNvCxnSpPr/>
          <p:nvPr/>
        </p:nvCxnSpPr>
        <p:spPr>
          <a:xfrm>
            <a:off x="4278448" y="2819400"/>
            <a:ext cx="1702099" cy="593242"/>
          </a:xfrm>
          <a:prstGeom prst="straightConnector1">
            <a:avLst/>
          </a:prstGeom>
          <a:ln>
            <a:solidFill>
              <a:schemeClr val="tx1"/>
            </a:solidFill>
            <a:tailEnd type="arrow"/>
          </a:ln>
          <a:effectLst/>
        </p:spPr>
        <p:style>
          <a:lnRef idx="2">
            <a:schemeClr val="accent1"/>
          </a:lnRef>
          <a:fillRef idx="0">
            <a:schemeClr val="accent1"/>
          </a:fillRef>
          <a:effectRef idx="1">
            <a:schemeClr val="accent1"/>
          </a:effectRef>
          <a:fontRef idx="minor">
            <a:schemeClr val="tx1"/>
          </a:fontRef>
        </p:style>
      </p:cxnSp>
      <p:sp>
        <p:nvSpPr>
          <p:cNvPr id="6" name="Slide Number Placeholder 5"/>
          <p:cNvSpPr>
            <a:spLocks noGrp="1"/>
          </p:cNvSpPr>
          <p:nvPr>
            <p:ph type="sldNum" sz="quarter" idx="12"/>
          </p:nvPr>
        </p:nvSpPr>
        <p:spPr/>
        <p:txBody>
          <a:bodyPr/>
          <a:lstStyle/>
          <a:p>
            <a:fld id="{B9F9B84B-B900-714B-8536-1797C39898F6}" type="slidenum">
              <a:rPr lang="en-US" smtClean="0"/>
              <a:t>29</a:t>
            </a:fld>
            <a:endParaRPr lang="en-US"/>
          </a:p>
        </p:txBody>
      </p:sp>
      <p:sp>
        <p:nvSpPr>
          <p:cNvPr id="10" name="TextBox 9"/>
          <p:cNvSpPr txBox="1"/>
          <p:nvPr/>
        </p:nvSpPr>
        <p:spPr>
          <a:xfrm>
            <a:off x="353859" y="4138727"/>
            <a:ext cx="4002117" cy="461665"/>
          </a:xfrm>
          <a:prstGeom prst="rect">
            <a:avLst/>
          </a:prstGeom>
          <a:noFill/>
        </p:spPr>
        <p:txBody>
          <a:bodyPr wrap="none" rtlCol="0">
            <a:spAutoFit/>
          </a:bodyPr>
          <a:lstStyle/>
          <a:p>
            <a:r>
              <a:rPr lang="en-US" sz="2400" dirty="0" smtClean="0">
                <a:solidFill>
                  <a:srgbClr val="000090"/>
                </a:solidFill>
              </a:rPr>
              <a:t>Data Structures / Granularities</a:t>
            </a:r>
            <a:endParaRPr lang="en-US" sz="2400" dirty="0">
              <a:solidFill>
                <a:srgbClr val="000090"/>
              </a:solidFill>
            </a:endParaRPr>
          </a:p>
        </p:txBody>
      </p:sp>
      <p:cxnSp>
        <p:nvCxnSpPr>
          <p:cNvPr id="11" name="Straight Arrow Connector 10"/>
          <p:cNvCxnSpPr/>
          <p:nvPr/>
        </p:nvCxnSpPr>
        <p:spPr>
          <a:xfrm flipV="1">
            <a:off x="4427984" y="3723229"/>
            <a:ext cx="1552563" cy="713883"/>
          </a:xfrm>
          <a:prstGeom prst="straightConnector1">
            <a:avLst/>
          </a:prstGeom>
          <a:ln>
            <a:solidFill>
              <a:schemeClr val="tx1"/>
            </a:solidFill>
            <a:tailEnd type="arrow"/>
          </a:ln>
          <a:effectLst/>
        </p:spPr>
        <p:style>
          <a:lnRef idx="2">
            <a:schemeClr val="accent1"/>
          </a:lnRef>
          <a:fillRef idx="0">
            <a:schemeClr val="accent1"/>
          </a:fillRef>
          <a:effectRef idx="1">
            <a:schemeClr val="accent1"/>
          </a:effectRef>
          <a:fontRef idx="minor">
            <a:schemeClr val="tx1"/>
          </a:fontRef>
        </p:style>
      </p:cxnSp>
      <p:sp>
        <p:nvSpPr>
          <p:cNvPr id="19" name="Rectangle 3"/>
          <p:cNvSpPr>
            <a:spLocks noGrp="1" noChangeArrowheads="1"/>
          </p:cNvSpPr>
          <p:nvPr>
            <p:ph type="title"/>
          </p:nvPr>
        </p:nvSpPr>
        <p:spPr>
          <a:xfrm>
            <a:off x="0" y="3705"/>
            <a:ext cx="9144000" cy="1143000"/>
          </a:xfrm>
        </p:spPr>
        <p:txBody>
          <a:bodyPr>
            <a:normAutofit/>
          </a:bodyPr>
          <a:lstStyle/>
          <a:p>
            <a:r>
              <a:rPr kumimoji="1" lang="en-US" dirty="0" smtClean="0">
                <a:solidFill>
                  <a:srgbClr val="000090"/>
                </a:solidFill>
              </a:rPr>
              <a:t>What do We Want in Benchmarks?</a:t>
            </a:r>
            <a:endParaRPr kumimoji="1" lang="en-US" dirty="0">
              <a:solidFill>
                <a:srgbClr val="000090"/>
              </a:solidFill>
            </a:endParaRPr>
          </a:p>
        </p:txBody>
      </p:sp>
    </p:spTree>
    <p:extLst>
      <p:ext uri="{BB962C8B-B14F-4D97-AF65-F5344CB8AC3E}">
        <p14:creationId xmlns:p14="http://schemas.microsoft.com/office/powerpoint/2010/main" val="2126129889"/>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22" presetClass="entr" presetSubtype="8" fill="hold" nodeType="clickEffect">
                                  <p:stCondLst>
                                    <p:cond delay="0"/>
                                  </p:stCondLst>
                                  <p:childTnLst>
                                    <p:set>
                                      <p:cBhvr>
                                        <p:cTn id="14" dur="1" fill="hold">
                                          <p:stCondLst>
                                            <p:cond delay="0"/>
                                          </p:stCondLst>
                                        </p:cTn>
                                        <p:tgtEl>
                                          <p:spTgt spid="8"/>
                                        </p:tgtEl>
                                        <p:attrNameLst>
                                          <p:attrName>style.visibility</p:attrName>
                                        </p:attrNameLst>
                                      </p:cBhvr>
                                      <p:to>
                                        <p:strVal val="visible"/>
                                      </p:to>
                                    </p:set>
                                    <p:animEffect transition="in" filter="wipe(left)">
                                      <p:cBhvr>
                                        <p:cTn id="15" dur="500"/>
                                        <p:tgtEl>
                                          <p:spTgt spid="8"/>
                                        </p:tgtEl>
                                      </p:cBhvr>
                                    </p:animEffect>
                                  </p:childTnLst>
                                </p:cTn>
                              </p:par>
                              <p:par>
                                <p:cTn id="16" presetID="22" presetClass="entr" presetSubtype="8" fill="hold" nodeType="withEffect">
                                  <p:stCondLst>
                                    <p:cond delay="0"/>
                                  </p:stCondLst>
                                  <p:childTnLst>
                                    <p:set>
                                      <p:cBhvr>
                                        <p:cTn id="17" dur="1" fill="hold">
                                          <p:stCondLst>
                                            <p:cond delay="0"/>
                                          </p:stCondLst>
                                        </p:cTn>
                                        <p:tgtEl>
                                          <p:spTgt spid="11"/>
                                        </p:tgtEl>
                                        <p:attrNameLst>
                                          <p:attrName>style.visibility</p:attrName>
                                        </p:attrNameLst>
                                      </p:cBhvr>
                                      <p:to>
                                        <p:strVal val="visible"/>
                                      </p:to>
                                    </p:set>
                                    <p:animEffect transition="in" filter="wipe(left)">
                                      <p:cBhvr>
                                        <p:cTn id="18" dur="500"/>
                                        <p:tgtEl>
                                          <p:spTgt spid="11"/>
                                        </p:tgtEl>
                                      </p:cBhvr>
                                    </p:animEffect>
                                  </p:childTnLst>
                                </p:cTn>
                              </p:par>
                            </p:childTnLst>
                          </p:cTn>
                        </p:par>
                        <p:par>
                          <p:cTn id="19" fill="hold">
                            <p:stCondLst>
                              <p:cond delay="500"/>
                            </p:stCondLst>
                            <p:childTnLst>
                              <p:par>
                                <p:cTn id="20" presetID="1" presetClass="entr" presetSubtype="0" fill="hold" grpId="0" nodeType="afterEffect">
                                  <p:stCondLst>
                                    <p:cond delay="0"/>
                                  </p:stCondLst>
                                  <p:childTnLst>
                                    <p:set>
                                      <p:cBhvr>
                                        <p:cTn id="21"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p:bldP spid="10"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B9F9B84B-B900-714B-8536-1797C39898F6}" type="slidenum">
              <a:rPr lang="en-US" smtClean="0"/>
              <a:t>3</a:t>
            </a:fld>
            <a:endParaRPr lang="en-US"/>
          </a:p>
        </p:txBody>
      </p:sp>
      <p:sp>
        <p:nvSpPr>
          <p:cNvPr id="4" name="TextBox 3"/>
          <p:cNvSpPr txBox="1"/>
          <p:nvPr/>
        </p:nvSpPr>
        <p:spPr>
          <a:xfrm>
            <a:off x="1273243" y="89689"/>
            <a:ext cx="656700" cy="369332"/>
          </a:xfrm>
          <a:prstGeom prst="rect">
            <a:avLst/>
          </a:prstGeom>
          <a:noFill/>
        </p:spPr>
        <p:txBody>
          <a:bodyPr wrap="none" rtlCol="0">
            <a:spAutoFit/>
          </a:bodyPr>
          <a:lstStyle/>
          <a:p>
            <a:r>
              <a:rPr lang="en-US" dirty="0" smtClean="0"/>
              <a:t>Read</a:t>
            </a:r>
            <a:endParaRPr lang="en-US" dirty="0"/>
          </a:p>
        </p:txBody>
      </p:sp>
      <p:sp>
        <p:nvSpPr>
          <p:cNvPr id="5" name="TextBox 4"/>
          <p:cNvSpPr txBox="1"/>
          <p:nvPr/>
        </p:nvSpPr>
        <p:spPr>
          <a:xfrm>
            <a:off x="107504" y="44624"/>
            <a:ext cx="715648" cy="369332"/>
          </a:xfrm>
          <a:prstGeom prst="rect">
            <a:avLst/>
          </a:prstGeom>
          <a:noFill/>
        </p:spPr>
        <p:txBody>
          <a:bodyPr wrap="none" rtlCol="0">
            <a:spAutoFit/>
          </a:bodyPr>
          <a:lstStyle/>
          <a:p>
            <a:r>
              <a:rPr lang="en-US" dirty="0" smtClean="0"/>
              <a:t>Write</a:t>
            </a:r>
            <a:endParaRPr lang="en-US" dirty="0"/>
          </a:p>
        </p:txBody>
      </p:sp>
      <p:cxnSp>
        <p:nvCxnSpPr>
          <p:cNvPr id="6" name="Straight Arrow Connector 5"/>
          <p:cNvCxnSpPr/>
          <p:nvPr/>
        </p:nvCxnSpPr>
        <p:spPr>
          <a:xfrm>
            <a:off x="1938249" y="292371"/>
            <a:ext cx="474003" cy="0"/>
          </a:xfrm>
          <a:prstGeom prst="straightConnector1">
            <a:avLst/>
          </a:prstGeom>
          <a:ln>
            <a:solidFill>
              <a:srgbClr val="000000"/>
            </a:solidFill>
            <a:prstDash val="lgDash"/>
            <a:tailEnd type="arrow"/>
          </a:ln>
          <a:effectLst/>
        </p:spPr>
        <p:style>
          <a:lnRef idx="2">
            <a:schemeClr val="accent1"/>
          </a:lnRef>
          <a:fillRef idx="0">
            <a:schemeClr val="accent1"/>
          </a:fillRef>
          <a:effectRef idx="1">
            <a:schemeClr val="accent1"/>
          </a:effectRef>
          <a:fontRef idx="minor">
            <a:schemeClr val="tx1"/>
          </a:fontRef>
        </p:style>
      </p:cxnSp>
      <p:cxnSp>
        <p:nvCxnSpPr>
          <p:cNvPr id="7" name="Straight Arrow Connector 6"/>
          <p:cNvCxnSpPr/>
          <p:nvPr/>
        </p:nvCxnSpPr>
        <p:spPr>
          <a:xfrm>
            <a:off x="843983" y="274355"/>
            <a:ext cx="350676" cy="0"/>
          </a:xfrm>
          <a:prstGeom prst="straightConnector1">
            <a:avLst/>
          </a:prstGeom>
          <a:ln>
            <a:solidFill>
              <a:srgbClr val="000000"/>
            </a:solidFill>
            <a:tailEnd type="arrow"/>
          </a:ln>
          <a:effectLst/>
        </p:spPr>
        <p:style>
          <a:lnRef idx="2">
            <a:schemeClr val="accent1"/>
          </a:lnRef>
          <a:fillRef idx="0">
            <a:schemeClr val="accent1"/>
          </a:fillRef>
          <a:effectRef idx="1">
            <a:schemeClr val="accent1"/>
          </a:effectRef>
          <a:fontRef idx="minor">
            <a:schemeClr val="tx1"/>
          </a:fontRef>
        </p:style>
      </p:cxnSp>
      <p:sp>
        <p:nvSpPr>
          <p:cNvPr id="8" name="TextBox 7"/>
          <p:cNvSpPr txBox="1"/>
          <p:nvPr/>
        </p:nvSpPr>
        <p:spPr>
          <a:xfrm>
            <a:off x="2085885" y="1689270"/>
            <a:ext cx="387924" cy="452253"/>
          </a:xfrm>
          <a:prstGeom prst="rect">
            <a:avLst/>
          </a:prstGeom>
          <a:noFill/>
        </p:spPr>
        <p:txBody>
          <a:bodyPr wrap="none" rtlCol="0">
            <a:spAutoFit/>
          </a:bodyPr>
          <a:lstStyle/>
          <a:p>
            <a:r>
              <a:rPr lang="en-US" sz="2800" dirty="0" smtClean="0"/>
              <a:t>…</a:t>
            </a:r>
            <a:endParaRPr lang="en-US" sz="2800" dirty="0"/>
          </a:p>
        </p:txBody>
      </p:sp>
      <p:sp>
        <p:nvSpPr>
          <p:cNvPr id="9" name="Oval 8"/>
          <p:cNvSpPr/>
          <p:nvPr/>
        </p:nvSpPr>
        <p:spPr>
          <a:xfrm>
            <a:off x="422634" y="519493"/>
            <a:ext cx="544630" cy="577904"/>
          </a:xfrm>
          <a:prstGeom prst="ellipse">
            <a:avLst/>
          </a:prstGeom>
          <a:solidFill>
            <a:schemeClr val="tx1"/>
          </a:solid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10" name="Straight Arrow Connector 9"/>
          <p:cNvCxnSpPr/>
          <p:nvPr/>
        </p:nvCxnSpPr>
        <p:spPr>
          <a:xfrm flipH="1" flipV="1">
            <a:off x="816617" y="1098908"/>
            <a:ext cx="371007" cy="889932"/>
          </a:xfrm>
          <a:prstGeom prst="straightConnector1">
            <a:avLst/>
          </a:prstGeom>
          <a:ln w="3175" cmpd="sng">
            <a:solidFill>
              <a:srgbClr val="000000"/>
            </a:solidFill>
            <a:headEnd type="none"/>
            <a:tailEnd type="triangle"/>
          </a:ln>
          <a:effectLst/>
        </p:spPr>
        <p:style>
          <a:lnRef idx="2">
            <a:schemeClr val="accent1"/>
          </a:lnRef>
          <a:fillRef idx="0">
            <a:schemeClr val="accent1"/>
          </a:fillRef>
          <a:effectRef idx="1">
            <a:schemeClr val="accent1"/>
          </a:effectRef>
          <a:fontRef idx="minor">
            <a:schemeClr val="tx1"/>
          </a:fontRef>
        </p:style>
      </p:cxnSp>
      <p:cxnSp>
        <p:nvCxnSpPr>
          <p:cNvPr id="11" name="Straight Arrow Connector 10"/>
          <p:cNvCxnSpPr>
            <a:stCxn id="9" idx="5"/>
          </p:cNvCxnSpPr>
          <p:nvPr/>
        </p:nvCxnSpPr>
        <p:spPr>
          <a:xfrm>
            <a:off x="887505" y="1012765"/>
            <a:ext cx="965541" cy="1005645"/>
          </a:xfrm>
          <a:prstGeom prst="straightConnector1">
            <a:avLst/>
          </a:prstGeom>
          <a:ln w="3175" cmpd="sng">
            <a:solidFill>
              <a:srgbClr val="000000"/>
            </a:solidFill>
            <a:prstDash val="lgDash"/>
            <a:headEnd type="none"/>
            <a:tailEnd type="triangle"/>
          </a:ln>
          <a:effectLst/>
        </p:spPr>
        <p:style>
          <a:lnRef idx="2">
            <a:schemeClr val="accent1"/>
          </a:lnRef>
          <a:fillRef idx="0">
            <a:schemeClr val="accent1"/>
          </a:fillRef>
          <a:effectRef idx="1">
            <a:schemeClr val="accent1"/>
          </a:effectRef>
          <a:fontRef idx="minor">
            <a:schemeClr val="tx1"/>
          </a:fontRef>
        </p:style>
      </p:cxnSp>
      <p:cxnSp>
        <p:nvCxnSpPr>
          <p:cNvPr id="12" name="Straight Arrow Connector 11"/>
          <p:cNvCxnSpPr/>
          <p:nvPr/>
        </p:nvCxnSpPr>
        <p:spPr>
          <a:xfrm flipH="1" flipV="1">
            <a:off x="967264" y="940740"/>
            <a:ext cx="955212" cy="974657"/>
          </a:xfrm>
          <a:prstGeom prst="straightConnector1">
            <a:avLst/>
          </a:prstGeom>
          <a:ln w="3175" cmpd="sng">
            <a:solidFill>
              <a:srgbClr val="000000"/>
            </a:solidFill>
            <a:headEnd type="none"/>
            <a:tailEnd type="triangle"/>
          </a:ln>
          <a:effectLst/>
        </p:spPr>
        <p:style>
          <a:lnRef idx="2">
            <a:schemeClr val="accent1"/>
          </a:lnRef>
          <a:fillRef idx="0">
            <a:schemeClr val="accent1"/>
          </a:fillRef>
          <a:effectRef idx="1">
            <a:schemeClr val="accent1"/>
          </a:effectRef>
          <a:fontRef idx="minor">
            <a:schemeClr val="tx1"/>
          </a:fontRef>
        </p:style>
      </p:cxnSp>
      <p:cxnSp>
        <p:nvCxnSpPr>
          <p:cNvPr id="13" name="Straight Arrow Connector 12"/>
          <p:cNvCxnSpPr/>
          <p:nvPr/>
        </p:nvCxnSpPr>
        <p:spPr>
          <a:xfrm>
            <a:off x="467028" y="940740"/>
            <a:ext cx="0" cy="986792"/>
          </a:xfrm>
          <a:prstGeom prst="straightConnector1">
            <a:avLst/>
          </a:prstGeom>
          <a:ln w="3175" cmpd="sng">
            <a:solidFill>
              <a:srgbClr val="000000"/>
            </a:solidFill>
            <a:prstDash val="lgDash"/>
            <a:headEnd type="none"/>
            <a:tailEnd type="triangle"/>
          </a:ln>
          <a:effectLst/>
        </p:spPr>
        <p:style>
          <a:lnRef idx="2">
            <a:schemeClr val="accent1"/>
          </a:lnRef>
          <a:fillRef idx="0">
            <a:schemeClr val="accent1"/>
          </a:fillRef>
          <a:effectRef idx="1">
            <a:schemeClr val="accent1"/>
          </a:effectRef>
          <a:fontRef idx="minor">
            <a:schemeClr val="tx1"/>
          </a:fontRef>
        </p:style>
      </p:cxnSp>
      <p:cxnSp>
        <p:nvCxnSpPr>
          <p:cNvPr id="14" name="Straight Arrow Connector 13"/>
          <p:cNvCxnSpPr>
            <a:stCxn id="9" idx="6"/>
          </p:cNvCxnSpPr>
          <p:nvPr/>
        </p:nvCxnSpPr>
        <p:spPr>
          <a:xfrm>
            <a:off x="967264" y="808445"/>
            <a:ext cx="1567546" cy="1252403"/>
          </a:xfrm>
          <a:prstGeom prst="straightConnector1">
            <a:avLst/>
          </a:prstGeom>
          <a:ln w="3175" cmpd="sng">
            <a:solidFill>
              <a:srgbClr val="000000"/>
            </a:solidFill>
            <a:prstDash val="lgDash"/>
            <a:headEnd type="none"/>
            <a:tailEnd type="triangle"/>
          </a:ln>
          <a:effectLst/>
        </p:spPr>
        <p:style>
          <a:lnRef idx="2">
            <a:schemeClr val="accent1"/>
          </a:lnRef>
          <a:fillRef idx="0">
            <a:schemeClr val="accent1"/>
          </a:fillRef>
          <a:effectRef idx="1">
            <a:schemeClr val="accent1"/>
          </a:effectRef>
          <a:fontRef idx="minor">
            <a:schemeClr val="tx1"/>
          </a:fontRef>
        </p:style>
      </p:cxnSp>
      <p:cxnSp>
        <p:nvCxnSpPr>
          <p:cNvPr id="15" name="Straight Arrow Connector 14"/>
          <p:cNvCxnSpPr/>
          <p:nvPr/>
        </p:nvCxnSpPr>
        <p:spPr>
          <a:xfrm flipV="1">
            <a:off x="582080" y="1081587"/>
            <a:ext cx="1" cy="816966"/>
          </a:xfrm>
          <a:prstGeom prst="straightConnector1">
            <a:avLst/>
          </a:prstGeom>
          <a:ln w="3175" cmpd="sng">
            <a:solidFill>
              <a:srgbClr val="000000"/>
            </a:solidFill>
            <a:headEnd type="none"/>
            <a:tailEnd type="triangle"/>
          </a:ln>
          <a:effectLst/>
        </p:spPr>
        <p:style>
          <a:lnRef idx="2">
            <a:schemeClr val="accent1"/>
          </a:lnRef>
          <a:fillRef idx="0">
            <a:schemeClr val="accent1"/>
          </a:fillRef>
          <a:effectRef idx="1">
            <a:schemeClr val="accent1"/>
          </a:effectRef>
          <a:fontRef idx="minor">
            <a:schemeClr val="tx1"/>
          </a:fontRef>
        </p:style>
      </p:cxnSp>
      <p:cxnSp>
        <p:nvCxnSpPr>
          <p:cNvPr id="16" name="Straight Arrow Connector 15"/>
          <p:cNvCxnSpPr>
            <a:endCxn id="9" idx="7"/>
          </p:cNvCxnSpPr>
          <p:nvPr/>
        </p:nvCxnSpPr>
        <p:spPr>
          <a:xfrm flipH="1" flipV="1">
            <a:off x="887505" y="604125"/>
            <a:ext cx="1681249" cy="1312707"/>
          </a:xfrm>
          <a:prstGeom prst="straightConnector1">
            <a:avLst/>
          </a:prstGeom>
          <a:ln w="3175" cmpd="sng">
            <a:solidFill>
              <a:srgbClr val="000000"/>
            </a:solidFill>
            <a:headEnd type="none"/>
            <a:tailEnd type="triangle"/>
          </a:ln>
          <a:effectLst/>
        </p:spPr>
        <p:style>
          <a:lnRef idx="2">
            <a:schemeClr val="accent1"/>
          </a:lnRef>
          <a:fillRef idx="0">
            <a:schemeClr val="accent1"/>
          </a:fillRef>
          <a:effectRef idx="1">
            <a:schemeClr val="accent1"/>
          </a:effectRef>
          <a:fontRef idx="minor">
            <a:schemeClr val="tx1"/>
          </a:fontRef>
        </p:style>
      </p:cxnSp>
      <p:cxnSp>
        <p:nvCxnSpPr>
          <p:cNvPr id="17" name="Straight Arrow Connector 16"/>
          <p:cNvCxnSpPr>
            <a:stCxn id="9" idx="4"/>
          </p:cNvCxnSpPr>
          <p:nvPr/>
        </p:nvCxnSpPr>
        <p:spPr>
          <a:xfrm>
            <a:off x="694949" y="1097397"/>
            <a:ext cx="383555" cy="1001317"/>
          </a:xfrm>
          <a:prstGeom prst="straightConnector1">
            <a:avLst/>
          </a:prstGeom>
          <a:ln w="3175" cmpd="sng">
            <a:solidFill>
              <a:srgbClr val="000000"/>
            </a:solidFill>
            <a:prstDash val="lgDash"/>
            <a:headEnd type="none"/>
            <a:tailEnd type="triangle"/>
          </a:ln>
          <a:effectLst/>
        </p:spPr>
        <p:style>
          <a:lnRef idx="2">
            <a:schemeClr val="accent1"/>
          </a:lnRef>
          <a:fillRef idx="0">
            <a:schemeClr val="accent1"/>
          </a:fillRef>
          <a:effectRef idx="1">
            <a:schemeClr val="accent1"/>
          </a:effectRef>
          <a:fontRef idx="minor">
            <a:schemeClr val="tx1"/>
          </a:fontRef>
        </p:style>
      </p:cxnSp>
      <p:grpSp>
        <p:nvGrpSpPr>
          <p:cNvPr id="20" name="Group 19"/>
          <p:cNvGrpSpPr/>
          <p:nvPr/>
        </p:nvGrpSpPr>
        <p:grpSpPr>
          <a:xfrm>
            <a:off x="423281" y="1937622"/>
            <a:ext cx="215900" cy="254000"/>
            <a:chOff x="1150899" y="3253384"/>
            <a:chExt cx="215900" cy="254000"/>
          </a:xfrm>
        </p:grpSpPr>
        <p:cxnSp>
          <p:nvCxnSpPr>
            <p:cNvPr id="21" name="Straight Connector 20"/>
            <p:cNvCxnSpPr/>
            <p:nvPr/>
          </p:nvCxnSpPr>
          <p:spPr>
            <a:xfrm>
              <a:off x="1150899" y="3253384"/>
              <a:ext cx="0" cy="254000"/>
            </a:xfrm>
            <a:prstGeom prst="line">
              <a:avLst/>
            </a:prstGeom>
            <a:ln w="3175" cmpd="sng">
              <a:solidFill>
                <a:srgbClr val="000000"/>
              </a:solidFill>
            </a:ln>
          </p:spPr>
          <p:style>
            <a:lnRef idx="2">
              <a:schemeClr val="accent1"/>
            </a:lnRef>
            <a:fillRef idx="0">
              <a:schemeClr val="accent1"/>
            </a:fillRef>
            <a:effectRef idx="1">
              <a:schemeClr val="accent1"/>
            </a:effectRef>
            <a:fontRef idx="minor">
              <a:schemeClr val="tx1"/>
            </a:fontRef>
          </p:style>
        </p:cxnSp>
        <p:cxnSp>
          <p:nvCxnSpPr>
            <p:cNvPr id="22" name="Straight Connector 21"/>
            <p:cNvCxnSpPr/>
            <p:nvPr/>
          </p:nvCxnSpPr>
          <p:spPr>
            <a:xfrm>
              <a:off x="1366799" y="3253384"/>
              <a:ext cx="0" cy="254000"/>
            </a:xfrm>
            <a:prstGeom prst="line">
              <a:avLst/>
            </a:prstGeom>
            <a:ln w="3175" cmpd="sng">
              <a:solidFill>
                <a:srgbClr val="000000"/>
              </a:solidFill>
            </a:ln>
          </p:spPr>
          <p:style>
            <a:lnRef idx="2">
              <a:schemeClr val="accent1"/>
            </a:lnRef>
            <a:fillRef idx="0">
              <a:schemeClr val="accent1"/>
            </a:fillRef>
            <a:effectRef idx="1">
              <a:schemeClr val="accent1"/>
            </a:effectRef>
            <a:fontRef idx="minor">
              <a:schemeClr val="tx1"/>
            </a:fontRef>
          </p:style>
        </p:cxnSp>
        <p:sp>
          <p:nvSpPr>
            <p:cNvPr id="23" name="Oval 22"/>
            <p:cNvSpPr/>
            <p:nvPr/>
          </p:nvSpPr>
          <p:spPr>
            <a:xfrm>
              <a:off x="1201698" y="3329960"/>
              <a:ext cx="108000" cy="108000"/>
            </a:xfrm>
            <a:prstGeom prst="ellipse">
              <a:avLst/>
            </a:prstGeom>
            <a:solidFill>
              <a:srgbClr val="000000"/>
            </a:solidFill>
            <a:ln w="3175" cmpd="sng">
              <a:solidFill>
                <a:srgbClr val="00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24" name="Straight Connector 23"/>
            <p:cNvCxnSpPr/>
            <p:nvPr/>
          </p:nvCxnSpPr>
          <p:spPr>
            <a:xfrm>
              <a:off x="1150899" y="3253384"/>
              <a:ext cx="215900" cy="0"/>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cxnSp>
          <p:nvCxnSpPr>
            <p:cNvPr id="25" name="Straight Connector 24"/>
            <p:cNvCxnSpPr/>
            <p:nvPr/>
          </p:nvCxnSpPr>
          <p:spPr>
            <a:xfrm>
              <a:off x="1150899" y="3507384"/>
              <a:ext cx="215900" cy="0"/>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grpSp>
      <p:grpSp>
        <p:nvGrpSpPr>
          <p:cNvPr id="26" name="Group 25"/>
          <p:cNvGrpSpPr/>
          <p:nvPr/>
        </p:nvGrpSpPr>
        <p:grpSpPr>
          <a:xfrm>
            <a:off x="1099713" y="1937622"/>
            <a:ext cx="215900" cy="254000"/>
            <a:chOff x="1150899" y="3253384"/>
            <a:chExt cx="215900" cy="254000"/>
          </a:xfrm>
        </p:grpSpPr>
        <p:cxnSp>
          <p:nvCxnSpPr>
            <p:cNvPr id="27" name="Straight Connector 26"/>
            <p:cNvCxnSpPr/>
            <p:nvPr/>
          </p:nvCxnSpPr>
          <p:spPr>
            <a:xfrm>
              <a:off x="1150899" y="3253384"/>
              <a:ext cx="0" cy="254000"/>
            </a:xfrm>
            <a:prstGeom prst="line">
              <a:avLst/>
            </a:prstGeom>
            <a:ln w="3175" cmpd="sng">
              <a:solidFill>
                <a:srgbClr val="000000"/>
              </a:solidFill>
            </a:ln>
          </p:spPr>
          <p:style>
            <a:lnRef idx="2">
              <a:schemeClr val="accent1"/>
            </a:lnRef>
            <a:fillRef idx="0">
              <a:schemeClr val="accent1"/>
            </a:fillRef>
            <a:effectRef idx="1">
              <a:schemeClr val="accent1"/>
            </a:effectRef>
            <a:fontRef idx="minor">
              <a:schemeClr val="tx1"/>
            </a:fontRef>
          </p:style>
        </p:cxnSp>
        <p:cxnSp>
          <p:nvCxnSpPr>
            <p:cNvPr id="28" name="Straight Connector 27"/>
            <p:cNvCxnSpPr/>
            <p:nvPr/>
          </p:nvCxnSpPr>
          <p:spPr>
            <a:xfrm>
              <a:off x="1366799" y="3253384"/>
              <a:ext cx="0" cy="254000"/>
            </a:xfrm>
            <a:prstGeom prst="line">
              <a:avLst/>
            </a:prstGeom>
            <a:ln w="3175" cmpd="sng">
              <a:solidFill>
                <a:srgbClr val="000000"/>
              </a:solidFill>
            </a:ln>
          </p:spPr>
          <p:style>
            <a:lnRef idx="2">
              <a:schemeClr val="accent1"/>
            </a:lnRef>
            <a:fillRef idx="0">
              <a:schemeClr val="accent1"/>
            </a:fillRef>
            <a:effectRef idx="1">
              <a:schemeClr val="accent1"/>
            </a:effectRef>
            <a:fontRef idx="minor">
              <a:schemeClr val="tx1"/>
            </a:fontRef>
          </p:style>
        </p:cxnSp>
        <p:sp>
          <p:nvSpPr>
            <p:cNvPr id="29" name="Oval 28"/>
            <p:cNvSpPr/>
            <p:nvPr/>
          </p:nvSpPr>
          <p:spPr>
            <a:xfrm>
              <a:off x="1201698" y="3329960"/>
              <a:ext cx="108000" cy="108000"/>
            </a:xfrm>
            <a:prstGeom prst="ellipse">
              <a:avLst/>
            </a:prstGeom>
            <a:solidFill>
              <a:srgbClr val="000000"/>
            </a:solidFill>
            <a:ln w="3175" cmpd="sng">
              <a:solidFill>
                <a:srgbClr val="00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30" name="Straight Connector 29"/>
            <p:cNvCxnSpPr/>
            <p:nvPr/>
          </p:nvCxnSpPr>
          <p:spPr>
            <a:xfrm>
              <a:off x="1150899" y="3253384"/>
              <a:ext cx="215900" cy="0"/>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cxnSp>
          <p:nvCxnSpPr>
            <p:cNvPr id="31" name="Straight Connector 30"/>
            <p:cNvCxnSpPr/>
            <p:nvPr/>
          </p:nvCxnSpPr>
          <p:spPr>
            <a:xfrm>
              <a:off x="1150899" y="3507384"/>
              <a:ext cx="215900" cy="0"/>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grpSp>
      <p:grpSp>
        <p:nvGrpSpPr>
          <p:cNvPr id="32" name="Group 31"/>
          <p:cNvGrpSpPr/>
          <p:nvPr/>
        </p:nvGrpSpPr>
        <p:grpSpPr>
          <a:xfrm>
            <a:off x="1869985" y="1927532"/>
            <a:ext cx="215900" cy="254000"/>
            <a:chOff x="1150899" y="3253384"/>
            <a:chExt cx="215900" cy="254000"/>
          </a:xfrm>
        </p:grpSpPr>
        <p:cxnSp>
          <p:nvCxnSpPr>
            <p:cNvPr id="33" name="Straight Connector 32"/>
            <p:cNvCxnSpPr/>
            <p:nvPr/>
          </p:nvCxnSpPr>
          <p:spPr>
            <a:xfrm>
              <a:off x="1150899" y="3253384"/>
              <a:ext cx="0" cy="254000"/>
            </a:xfrm>
            <a:prstGeom prst="line">
              <a:avLst/>
            </a:prstGeom>
            <a:ln w="3175" cmpd="sng">
              <a:solidFill>
                <a:srgbClr val="000000"/>
              </a:solidFill>
            </a:ln>
          </p:spPr>
          <p:style>
            <a:lnRef idx="2">
              <a:schemeClr val="accent1"/>
            </a:lnRef>
            <a:fillRef idx="0">
              <a:schemeClr val="accent1"/>
            </a:fillRef>
            <a:effectRef idx="1">
              <a:schemeClr val="accent1"/>
            </a:effectRef>
            <a:fontRef idx="minor">
              <a:schemeClr val="tx1"/>
            </a:fontRef>
          </p:style>
        </p:cxnSp>
        <p:cxnSp>
          <p:nvCxnSpPr>
            <p:cNvPr id="34" name="Straight Connector 33"/>
            <p:cNvCxnSpPr/>
            <p:nvPr/>
          </p:nvCxnSpPr>
          <p:spPr>
            <a:xfrm>
              <a:off x="1366799" y="3253384"/>
              <a:ext cx="0" cy="254000"/>
            </a:xfrm>
            <a:prstGeom prst="line">
              <a:avLst/>
            </a:prstGeom>
            <a:ln w="3175" cmpd="sng">
              <a:solidFill>
                <a:srgbClr val="000000"/>
              </a:solidFill>
            </a:ln>
          </p:spPr>
          <p:style>
            <a:lnRef idx="2">
              <a:schemeClr val="accent1"/>
            </a:lnRef>
            <a:fillRef idx="0">
              <a:schemeClr val="accent1"/>
            </a:fillRef>
            <a:effectRef idx="1">
              <a:schemeClr val="accent1"/>
            </a:effectRef>
            <a:fontRef idx="minor">
              <a:schemeClr val="tx1"/>
            </a:fontRef>
          </p:style>
        </p:cxnSp>
        <p:sp>
          <p:nvSpPr>
            <p:cNvPr id="35" name="Oval 34"/>
            <p:cNvSpPr/>
            <p:nvPr/>
          </p:nvSpPr>
          <p:spPr>
            <a:xfrm>
              <a:off x="1201698" y="3329960"/>
              <a:ext cx="108000" cy="108000"/>
            </a:xfrm>
            <a:prstGeom prst="ellipse">
              <a:avLst/>
            </a:prstGeom>
            <a:solidFill>
              <a:srgbClr val="000000"/>
            </a:solidFill>
            <a:ln w="3175" cmpd="sng">
              <a:solidFill>
                <a:srgbClr val="00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36" name="Straight Connector 35"/>
            <p:cNvCxnSpPr/>
            <p:nvPr/>
          </p:nvCxnSpPr>
          <p:spPr>
            <a:xfrm>
              <a:off x="1150899" y="3253384"/>
              <a:ext cx="215900" cy="0"/>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cxnSp>
          <p:nvCxnSpPr>
            <p:cNvPr id="37" name="Straight Connector 36"/>
            <p:cNvCxnSpPr/>
            <p:nvPr/>
          </p:nvCxnSpPr>
          <p:spPr>
            <a:xfrm>
              <a:off x="1150899" y="3507384"/>
              <a:ext cx="215900" cy="0"/>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grpSp>
      <p:grpSp>
        <p:nvGrpSpPr>
          <p:cNvPr id="38" name="Group 37"/>
          <p:cNvGrpSpPr/>
          <p:nvPr/>
        </p:nvGrpSpPr>
        <p:grpSpPr>
          <a:xfrm>
            <a:off x="2530351" y="1918826"/>
            <a:ext cx="215900" cy="254000"/>
            <a:chOff x="1150899" y="3253384"/>
            <a:chExt cx="215900" cy="254000"/>
          </a:xfrm>
        </p:grpSpPr>
        <p:cxnSp>
          <p:nvCxnSpPr>
            <p:cNvPr id="39" name="Straight Connector 38"/>
            <p:cNvCxnSpPr/>
            <p:nvPr/>
          </p:nvCxnSpPr>
          <p:spPr>
            <a:xfrm>
              <a:off x="1150899" y="3253384"/>
              <a:ext cx="0" cy="254000"/>
            </a:xfrm>
            <a:prstGeom prst="line">
              <a:avLst/>
            </a:prstGeom>
            <a:ln w="3175" cmpd="sng">
              <a:solidFill>
                <a:srgbClr val="000000"/>
              </a:solidFill>
            </a:ln>
          </p:spPr>
          <p:style>
            <a:lnRef idx="2">
              <a:schemeClr val="accent1"/>
            </a:lnRef>
            <a:fillRef idx="0">
              <a:schemeClr val="accent1"/>
            </a:fillRef>
            <a:effectRef idx="1">
              <a:schemeClr val="accent1"/>
            </a:effectRef>
            <a:fontRef idx="minor">
              <a:schemeClr val="tx1"/>
            </a:fontRef>
          </p:style>
        </p:cxnSp>
        <p:cxnSp>
          <p:nvCxnSpPr>
            <p:cNvPr id="40" name="Straight Connector 39"/>
            <p:cNvCxnSpPr/>
            <p:nvPr/>
          </p:nvCxnSpPr>
          <p:spPr>
            <a:xfrm>
              <a:off x="1366799" y="3253384"/>
              <a:ext cx="0" cy="254000"/>
            </a:xfrm>
            <a:prstGeom prst="line">
              <a:avLst/>
            </a:prstGeom>
            <a:ln w="3175" cmpd="sng">
              <a:solidFill>
                <a:srgbClr val="000000"/>
              </a:solidFill>
            </a:ln>
          </p:spPr>
          <p:style>
            <a:lnRef idx="2">
              <a:schemeClr val="accent1"/>
            </a:lnRef>
            <a:fillRef idx="0">
              <a:schemeClr val="accent1"/>
            </a:fillRef>
            <a:effectRef idx="1">
              <a:schemeClr val="accent1"/>
            </a:effectRef>
            <a:fontRef idx="minor">
              <a:schemeClr val="tx1"/>
            </a:fontRef>
          </p:style>
        </p:cxnSp>
        <p:sp>
          <p:nvSpPr>
            <p:cNvPr id="41" name="Oval 40"/>
            <p:cNvSpPr/>
            <p:nvPr/>
          </p:nvSpPr>
          <p:spPr>
            <a:xfrm>
              <a:off x="1201698" y="3329960"/>
              <a:ext cx="108000" cy="108000"/>
            </a:xfrm>
            <a:prstGeom prst="ellipse">
              <a:avLst/>
            </a:prstGeom>
            <a:solidFill>
              <a:srgbClr val="000000"/>
            </a:solidFill>
            <a:ln w="3175" cmpd="sng">
              <a:solidFill>
                <a:srgbClr val="00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42" name="Straight Connector 41"/>
            <p:cNvCxnSpPr/>
            <p:nvPr/>
          </p:nvCxnSpPr>
          <p:spPr>
            <a:xfrm>
              <a:off x="1150899" y="3253384"/>
              <a:ext cx="215900" cy="0"/>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cxnSp>
          <p:nvCxnSpPr>
            <p:cNvPr id="43" name="Straight Connector 42"/>
            <p:cNvCxnSpPr/>
            <p:nvPr/>
          </p:nvCxnSpPr>
          <p:spPr>
            <a:xfrm>
              <a:off x="1150899" y="3507384"/>
              <a:ext cx="215900" cy="0"/>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grpSp>
      <p:sp>
        <p:nvSpPr>
          <p:cNvPr id="44" name="TextBox 43"/>
          <p:cNvSpPr txBox="1"/>
          <p:nvPr/>
        </p:nvSpPr>
        <p:spPr>
          <a:xfrm>
            <a:off x="-7720" y="2203538"/>
            <a:ext cx="860707" cy="369332"/>
          </a:xfrm>
          <a:prstGeom prst="rect">
            <a:avLst/>
          </a:prstGeom>
          <a:noFill/>
        </p:spPr>
        <p:txBody>
          <a:bodyPr wrap="none" rtlCol="0">
            <a:spAutoFit/>
          </a:bodyPr>
          <a:lstStyle/>
          <a:p>
            <a:r>
              <a:rPr lang="en-US" dirty="0" smtClean="0"/>
              <a:t>Node 1</a:t>
            </a:r>
            <a:endParaRPr lang="en-US" dirty="0"/>
          </a:p>
        </p:txBody>
      </p:sp>
      <p:sp>
        <p:nvSpPr>
          <p:cNvPr id="45" name="TextBox 44"/>
          <p:cNvSpPr txBox="1"/>
          <p:nvPr/>
        </p:nvSpPr>
        <p:spPr>
          <a:xfrm>
            <a:off x="2227417" y="2296677"/>
            <a:ext cx="936136" cy="369332"/>
          </a:xfrm>
          <a:prstGeom prst="rect">
            <a:avLst/>
          </a:prstGeom>
          <a:noFill/>
        </p:spPr>
        <p:txBody>
          <a:bodyPr wrap="none" rtlCol="0">
            <a:spAutoFit/>
          </a:bodyPr>
          <a:lstStyle/>
          <a:p>
            <a:r>
              <a:rPr lang="en-US" dirty="0" smtClean="0"/>
              <a:t>Node </a:t>
            </a:r>
            <a:r>
              <a:rPr lang="en-US" i="1" dirty="0" smtClean="0"/>
              <a:t>N</a:t>
            </a:r>
            <a:endParaRPr lang="en-US" i="1" dirty="0"/>
          </a:p>
        </p:txBody>
      </p:sp>
      <p:grpSp>
        <p:nvGrpSpPr>
          <p:cNvPr id="2" name="Group 1"/>
          <p:cNvGrpSpPr/>
          <p:nvPr/>
        </p:nvGrpSpPr>
        <p:grpSpPr>
          <a:xfrm>
            <a:off x="4320551" y="1154637"/>
            <a:ext cx="914400" cy="914400"/>
            <a:chOff x="4320551" y="1154637"/>
            <a:chExt cx="914400" cy="914400"/>
          </a:xfrm>
        </p:grpSpPr>
        <p:sp>
          <p:nvSpPr>
            <p:cNvPr id="56" name="Rectangle 55"/>
            <p:cNvSpPr/>
            <p:nvPr/>
          </p:nvSpPr>
          <p:spPr>
            <a:xfrm>
              <a:off x="4320551" y="1154637"/>
              <a:ext cx="304800" cy="304800"/>
            </a:xfrm>
            <a:prstGeom prst="rect">
              <a:avLst/>
            </a:prstGeom>
            <a:solidFill>
              <a:srgbClr val="FFFFFF"/>
            </a:solid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7" name="Rectangle 56"/>
            <p:cNvSpPr/>
            <p:nvPr/>
          </p:nvSpPr>
          <p:spPr>
            <a:xfrm>
              <a:off x="4320551" y="1459437"/>
              <a:ext cx="304800" cy="304800"/>
            </a:xfrm>
            <a:prstGeom prst="rect">
              <a:avLst/>
            </a:prstGeom>
            <a:solidFill>
              <a:srgbClr val="D9D9D9"/>
            </a:solid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200" dirty="0" smtClean="0">
                  <a:solidFill>
                    <a:srgbClr val="000000"/>
                  </a:solidFill>
                </a:rPr>
                <a:t>-1</a:t>
              </a:r>
              <a:endParaRPr lang="en-US" sz="1200" dirty="0">
                <a:solidFill>
                  <a:srgbClr val="000000"/>
                </a:solidFill>
              </a:endParaRPr>
            </a:p>
          </p:txBody>
        </p:sp>
        <p:sp>
          <p:nvSpPr>
            <p:cNvPr id="58" name="Rectangle 57"/>
            <p:cNvSpPr/>
            <p:nvPr/>
          </p:nvSpPr>
          <p:spPr>
            <a:xfrm>
              <a:off x="4320551" y="1764237"/>
              <a:ext cx="304800" cy="304800"/>
            </a:xfrm>
            <a:prstGeom prst="rect">
              <a:avLst/>
            </a:prstGeom>
            <a:solidFill>
              <a:srgbClr val="FFFFFF"/>
            </a:solid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9" name="Rectangle 58"/>
            <p:cNvSpPr/>
            <p:nvPr/>
          </p:nvSpPr>
          <p:spPr>
            <a:xfrm>
              <a:off x="4625351" y="1154637"/>
              <a:ext cx="304800" cy="304800"/>
            </a:xfrm>
            <a:prstGeom prst="rect">
              <a:avLst/>
            </a:prstGeom>
            <a:solidFill>
              <a:schemeClr val="bg1">
                <a:lumMod val="85000"/>
              </a:schemeClr>
            </a:solid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200" dirty="0" smtClean="0">
                  <a:solidFill>
                    <a:schemeClr val="tx1"/>
                  </a:solidFill>
                </a:rPr>
                <a:t>-1</a:t>
              </a:r>
              <a:endParaRPr lang="en-US" sz="1200" dirty="0">
                <a:solidFill>
                  <a:schemeClr val="tx1"/>
                </a:solidFill>
              </a:endParaRPr>
            </a:p>
          </p:txBody>
        </p:sp>
        <p:sp>
          <p:nvSpPr>
            <p:cNvPr id="60" name="Rectangle 59"/>
            <p:cNvSpPr/>
            <p:nvPr/>
          </p:nvSpPr>
          <p:spPr>
            <a:xfrm>
              <a:off x="4625351" y="1459437"/>
              <a:ext cx="304800" cy="304800"/>
            </a:xfrm>
            <a:prstGeom prst="rect">
              <a:avLst/>
            </a:prstGeom>
            <a:solidFill>
              <a:schemeClr val="tx1">
                <a:lumMod val="65000"/>
                <a:lumOff val="35000"/>
              </a:schemeClr>
            </a:solid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200" dirty="0" smtClean="0">
                  <a:solidFill>
                    <a:srgbClr val="000000"/>
                  </a:solidFill>
                </a:rPr>
                <a:t>4</a:t>
              </a:r>
              <a:endParaRPr lang="en-US" sz="1200" dirty="0">
                <a:solidFill>
                  <a:srgbClr val="000000"/>
                </a:solidFill>
              </a:endParaRPr>
            </a:p>
          </p:txBody>
        </p:sp>
        <p:sp>
          <p:nvSpPr>
            <p:cNvPr id="61" name="Rectangle 60"/>
            <p:cNvSpPr/>
            <p:nvPr/>
          </p:nvSpPr>
          <p:spPr>
            <a:xfrm>
              <a:off x="4625351" y="1764237"/>
              <a:ext cx="304800" cy="304800"/>
            </a:xfrm>
            <a:prstGeom prst="rect">
              <a:avLst/>
            </a:prstGeom>
            <a:solidFill>
              <a:srgbClr val="D9D9D9"/>
            </a:solid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200" dirty="0" smtClean="0">
                  <a:solidFill>
                    <a:srgbClr val="000000"/>
                  </a:solidFill>
                </a:rPr>
                <a:t>-1</a:t>
              </a:r>
              <a:endParaRPr lang="en-US" sz="1200" dirty="0">
                <a:solidFill>
                  <a:srgbClr val="000000"/>
                </a:solidFill>
              </a:endParaRPr>
            </a:p>
          </p:txBody>
        </p:sp>
        <p:sp>
          <p:nvSpPr>
            <p:cNvPr id="62" name="Rectangle 61"/>
            <p:cNvSpPr/>
            <p:nvPr/>
          </p:nvSpPr>
          <p:spPr>
            <a:xfrm>
              <a:off x="4930151" y="1154637"/>
              <a:ext cx="304800" cy="304800"/>
            </a:xfrm>
            <a:prstGeom prst="rect">
              <a:avLst/>
            </a:prstGeom>
            <a:no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3" name="Rectangle 62"/>
            <p:cNvSpPr/>
            <p:nvPr/>
          </p:nvSpPr>
          <p:spPr>
            <a:xfrm>
              <a:off x="4930151" y="1459437"/>
              <a:ext cx="304800" cy="304800"/>
            </a:xfrm>
            <a:prstGeom prst="rect">
              <a:avLst/>
            </a:prstGeom>
            <a:solidFill>
              <a:srgbClr val="D9D9D9"/>
            </a:solid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200" dirty="0" smtClean="0">
                  <a:solidFill>
                    <a:srgbClr val="000000"/>
                  </a:solidFill>
                </a:rPr>
                <a:t>-1</a:t>
              </a:r>
              <a:endParaRPr lang="en-US" sz="1200" dirty="0">
                <a:solidFill>
                  <a:srgbClr val="000000"/>
                </a:solidFill>
              </a:endParaRPr>
            </a:p>
          </p:txBody>
        </p:sp>
        <p:sp>
          <p:nvSpPr>
            <p:cNvPr id="64" name="Rectangle 63"/>
            <p:cNvSpPr/>
            <p:nvPr/>
          </p:nvSpPr>
          <p:spPr>
            <a:xfrm>
              <a:off x="4930151" y="1764237"/>
              <a:ext cx="304800" cy="304800"/>
            </a:xfrm>
            <a:prstGeom prst="rect">
              <a:avLst/>
            </a:prstGeom>
            <a:solidFill>
              <a:srgbClr val="FFFFFF"/>
            </a:solid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18" name="Group 17"/>
          <p:cNvGrpSpPr/>
          <p:nvPr/>
        </p:nvGrpSpPr>
        <p:grpSpPr>
          <a:xfrm>
            <a:off x="5522416" y="404664"/>
            <a:ext cx="3098800" cy="1673543"/>
            <a:chOff x="5522416" y="404664"/>
            <a:chExt cx="3098800" cy="1673543"/>
          </a:xfrm>
        </p:grpSpPr>
        <p:sp>
          <p:nvSpPr>
            <p:cNvPr id="66" name="Rectangle 65"/>
            <p:cNvSpPr/>
            <p:nvPr/>
          </p:nvSpPr>
          <p:spPr>
            <a:xfrm>
              <a:off x="5522416" y="859007"/>
              <a:ext cx="304800" cy="304800"/>
            </a:xfrm>
            <a:prstGeom prst="rect">
              <a:avLst/>
            </a:prstGeom>
            <a:no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7" name="Rectangle 66"/>
            <p:cNvSpPr/>
            <p:nvPr/>
          </p:nvSpPr>
          <p:spPr>
            <a:xfrm>
              <a:off x="5522416" y="1163807"/>
              <a:ext cx="304800" cy="304800"/>
            </a:xfrm>
            <a:prstGeom prst="rect">
              <a:avLst/>
            </a:prstGeom>
            <a:solidFill>
              <a:srgbClr val="FFFFFF"/>
            </a:solid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8" name="Rectangle 67"/>
            <p:cNvSpPr/>
            <p:nvPr/>
          </p:nvSpPr>
          <p:spPr>
            <a:xfrm>
              <a:off x="5522416" y="1468607"/>
              <a:ext cx="304800" cy="304800"/>
            </a:xfrm>
            <a:prstGeom prst="rect">
              <a:avLst/>
            </a:prstGeom>
            <a:solidFill>
              <a:srgbClr val="FFFFFF"/>
            </a:solid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200" dirty="0">
                <a:solidFill>
                  <a:srgbClr val="000000"/>
                </a:solidFill>
              </a:endParaRPr>
            </a:p>
          </p:txBody>
        </p:sp>
        <p:sp>
          <p:nvSpPr>
            <p:cNvPr id="69" name="Rectangle 68"/>
            <p:cNvSpPr/>
            <p:nvPr/>
          </p:nvSpPr>
          <p:spPr>
            <a:xfrm>
              <a:off x="5522416" y="1773407"/>
              <a:ext cx="304800" cy="304800"/>
            </a:xfrm>
            <a:prstGeom prst="rect">
              <a:avLst/>
            </a:prstGeom>
            <a:solidFill>
              <a:srgbClr val="FFFFFF"/>
            </a:solid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0" name="Rectangle 69"/>
            <p:cNvSpPr/>
            <p:nvPr/>
          </p:nvSpPr>
          <p:spPr>
            <a:xfrm>
              <a:off x="5827216" y="859007"/>
              <a:ext cx="304800" cy="304800"/>
            </a:xfrm>
            <a:prstGeom prst="rect">
              <a:avLst/>
            </a:prstGeom>
            <a:no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1" name="Rectangle 70"/>
            <p:cNvSpPr/>
            <p:nvPr/>
          </p:nvSpPr>
          <p:spPr>
            <a:xfrm>
              <a:off x="5827216" y="1163807"/>
              <a:ext cx="304800" cy="304800"/>
            </a:xfrm>
            <a:prstGeom prst="rect">
              <a:avLst/>
            </a:prstGeom>
            <a:solidFill>
              <a:srgbClr val="FFFFFF"/>
            </a:solid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200" dirty="0">
                <a:solidFill>
                  <a:schemeClr val="tx1"/>
                </a:solidFill>
              </a:endParaRPr>
            </a:p>
          </p:txBody>
        </p:sp>
        <p:sp>
          <p:nvSpPr>
            <p:cNvPr id="72" name="Rectangle 71"/>
            <p:cNvSpPr/>
            <p:nvPr/>
          </p:nvSpPr>
          <p:spPr>
            <a:xfrm>
              <a:off x="5827216" y="1468607"/>
              <a:ext cx="304800" cy="304800"/>
            </a:xfrm>
            <a:prstGeom prst="rect">
              <a:avLst/>
            </a:prstGeom>
            <a:solidFill>
              <a:srgbClr val="FFFFFF"/>
            </a:solid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200" dirty="0">
                <a:solidFill>
                  <a:srgbClr val="000000"/>
                </a:solidFill>
              </a:endParaRPr>
            </a:p>
          </p:txBody>
        </p:sp>
        <p:sp>
          <p:nvSpPr>
            <p:cNvPr id="73" name="Rectangle 72"/>
            <p:cNvSpPr/>
            <p:nvPr/>
          </p:nvSpPr>
          <p:spPr>
            <a:xfrm>
              <a:off x="5827216" y="1773407"/>
              <a:ext cx="304800" cy="304800"/>
            </a:xfrm>
            <a:prstGeom prst="rect">
              <a:avLst/>
            </a:prstGeom>
            <a:solidFill>
              <a:srgbClr val="FFFFFF"/>
            </a:solid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200" dirty="0">
                <a:solidFill>
                  <a:srgbClr val="000000"/>
                </a:solidFill>
              </a:endParaRPr>
            </a:p>
          </p:txBody>
        </p:sp>
        <p:sp>
          <p:nvSpPr>
            <p:cNvPr id="74" name="Rectangle 73"/>
            <p:cNvSpPr/>
            <p:nvPr/>
          </p:nvSpPr>
          <p:spPr>
            <a:xfrm>
              <a:off x="6132016" y="859007"/>
              <a:ext cx="304800" cy="304800"/>
            </a:xfrm>
            <a:prstGeom prst="rect">
              <a:avLst/>
            </a:prstGeom>
            <a:no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5" name="Rectangle 74"/>
            <p:cNvSpPr/>
            <p:nvPr/>
          </p:nvSpPr>
          <p:spPr>
            <a:xfrm>
              <a:off x="6132016" y="1163807"/>
              <a:ext cx="304800" cy="304800"/>
            </a:xfrm>
            <a:prstGeom prst="rect">
              <a:avLst/>
            </a:prstGeom>
            <a:no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6" name="Rectangle 75"/>
            <p:cNvSpPr/>
            <p:nvPr/>
          </p:nvSpPr>
          <p:spPr>
            <a:xfrm>
              <a:off x="6132016" y="1468607"/>
              <a:ext cx="304800" cy="304800"/>
            </a:xfrm>
            <a:prstGeom prst="rect">
              <a:avLst/>
            </a:prstGeom>
            <a:solidFill>
              <a:srgbClr val="D9D9D9"/>
            </a:solid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200" dirty="0" smtClean="0">
                  <a:solidFill>
                    <a:srgbClr val="000000"/>
                  </a:solidFill>
                </a:rPr>
                <a:t>-1</a:t>
              </a:r>
              <a:endParaRPr lang="en-US" sz="1200" dirty="0">
                <a:solidFill>
                  <a:srgbClr val="000000"/>
                </a:solidFill>
              </a:endParaRPr>
            </a:p>
          </p:txBody>
        </p:sp>
        <p:sp>
          <p:nvSpPr>
            <p:cNvPr id="77" name="Rectangle 76"/>
            <p:cNvSpPr/>
            <p:nvPr/>
          </p:nvSpPr>
          <p:spPr>
            <a:xfrm>
              <a:off x="6132016" y="1773407"/>
              <a:ext cx="304800" cy="304800"/>
            </a:xfrm>
            <a:prstGeom prst="rect">
              <a:avLst/>
            </a:prstGeom>
            <a:solidFill>
              <a:srgbClr val="FFFFFF"/>
            </a:solid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8" name="Rectangle 77"/>
            <p:cNvSpPr/>
            <p:nvPr/>
          </p:nvSpPr>
          <p:spPr>
            <a:xfrm>
              <a:off x="6436816" y="859007"/>
              <a:ext cx="304800" cy="304800"/>
            </a:xfrm>
            <a:prstGeom prst="rect">
              <a:avLst/>
            </a:prstGeom>
            <a:no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9" name="Rectangle 78"/>
            <p:cNvSpPr/>
            <p:nvPr/>
          </p:nvSpPr>
          <p:spPr>
            <a:xfrm>
              <a:off x="6436816" y="1163807"/>
              <a:ext cx="304800" cy="304800"/>
            </a:xfrm>
            <a:prstGeom prst="rect">
              <a:avLst/>
            </a:prstGeom>
            <a:solidFill>
              <a:srgbClr val="D9D9D9"/>
            </a:solid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200" dirty="0" smtClean="0">
                  <a:solidFill>
                    <a:srgbClr val="000000"/>
                  </a:solidFill>
                </a:rPr>
                <a:t>-1</a:t>
              </a:r>
              <a:endParaRPr lang="en-US" sz="1200" dirty="0">
                <a:solidFill>
                  <a:srgbClr val="000000"/>
                </a:solidFill>
              </a:endParaRPr>
            </a:p>
          </p:txBody>
        </p:sp>
        <p:sp>
          <p:nvSpPr>
            <p:cNvPr id="80" name="Rectangle 79"/>
            <p:cNvSpPr/>
            <p:nvPr/>
          </p:nvSpPr>
          <p:spPr>
            <a:xfrm>
              <a:off x="6436816" y="1468607"/>
              <a:ext cx="304800" cy="304800"/>
            </a:xfrm>
            <a:prstGeom prst="rect">
              <a:avLst/>
            </a:prstGeom>
            <a:solidFill>
              <a:schemeClr val="tx1">
                <a:lumMod val="65000"/>
                <a:lumOff val="35000"/>
              </a:schemeClr>
            </a:solid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200" dirty="0" smtClean="0">
                  <a:solidFill>
                    <a:srgbClr val="000000"/>
                  </a:solidFill>
                </a:rPr>
                <a:t>4</a:t>
              </a:r>
              <a:endParaRPr lang="en-US" sz="1200" dirty="0">
                <a:solidFill>
                  <a:srgbClr val="000000"/>
                </a:solidFill>
              </a:endParaRPr>
            </a:p>
          </p:txBody>
        </p:sp>
        <p:sp>
          <p:nvSpPr>
            <p:cNvPr id="81" name="Rectangle 80"/>
            <p:cNvSpPr/>
            <p:nvPr/>
          </p:nvSpPr>
          <p:spPr>
            <a:xfrm>
              <a:off x="6436816" y="1773407"/>
              <a:ext cx="304800" cy="304800"/>
            </a:xfrm>
            <a:prstGeom prst="rect">
              <a:avLst/>
            </a:prstGeom>
            <a:solidFill>
              <a:srgbClr val="D9D9D9"/>
            </a:solid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200" dirty="0" smtClean="0">
                  <a:solidFill>
                    <a:srgbClr val="000000"/>
                  </a:solidFill>
                </a:rPr>
                <a:t>-1</a:t>
              </a:r>
              <a:endParaRPr lang="en-US" sz="1200" dirty="0">
                <a:solidFill>
                  <a:srgbClr val="000000"/>
                </a:solidFill>
              </a:endParaRPr>
            </a:p>
          </p:txBody>
        </p:sp>
        <p:sp>
          <p:nvSpPr>
            <p:cNvPr id="82" name="Rectangle 81"/>
            <p:cNvSpPr/>
            <p:nvPr/>
          </p:nvSpPr>
          <p:spPr>
            <a:xfrm>
              <a:off x="7402016" y="849837"/>
              <a:ext cx="304800" cy="304800"/>
            </a:xfrm>
            <a:prstGeom prst="rect">
              <a:avLst/>
            </a:prstGeom>
            <a:no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3" name="Rectangle 82"/>
            <p:cNvSpPr/>
            <p:nvPr/>
          </p:nvSpPr>
          <p:spPr>
            <a:xfrm>
              <a:off x="7402016" y="1154637"/>
              <a:ext cx="304800" cy="304800"/>
            </a:xfrm>
            <a:prstGeom prst="rect">
              <a:avLst/>
            </a:prstGeom>
            <a:no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4" name="Rectangle 83"/>
            <p:cNvSpPr/>
            <p:nvPr/>
          </p:nvSpPr>
          <p:spPr>
            <a:xfrm>
              <a:off x="7402016" y="1459437"/>
              <a:ext cx="304800" cy="304800"/>
            </a:xfrm>
            <a:prstGeom prst="rect">
              <a:avLst/>
            </a:prstGeom>
            <a:solidFill>
              <a:schemeClr val="bg1">
                <a:lumMod val="85000"/>
              </a:schemeClr>
            </a:solid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200" dirty="0" smtClean="0">
                  <a:solidFill>
                    <a:srgbClr val="000000"/>
                  </a:solidFill>
                </a:rPr>
                <a:t>-1</a:t>
              </a:r>
              <a:endParaRPr lang="en-US" sz="1200" dirty="0">
                <a:solidFill>
                  <a:srgbClr val="000000"/>
                </a:solidFill>
              </a:endParaRPr>
            </a:p>
          </p:txBody>
        </p:sp>
        <p:sp>
          <p:nvSpPr>
            <p:cNvPr id="85" name="Rectangle 84"/>
            <p:cNvSpPr/>
            <p:nvPr/>
          </p:nvSpPr>
          <p:spPr>
            <a:xfrm>
              <a:off x="7402016" y="1764237"/>
              <a:ext cx="304800" cy="304800"/>
            </a:xfrm>
            <a:prstGeom prst="rect">
              <a:avLst/>
            </a:prstGeom>
            <a:no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6" name="Rectangle 85"/>
            <p:cNvSpPr/>
            <p:nvPr/>
          </p:nvSpPr>
          <p:spPr>
            <a:xfrm>
              <a:off x="7706816" y="849837"/>
              <a:ext cx="304800" cy="304800"/>
            </a:xfrm>
            <a:prstGeom prst="rect">
              <a:avLst/>
            </a:prstGeom>
            <a:no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7" name="Rectangle 86"/>
            <p:cNvSpPr/>
            <p:nvPr/>
          </p:nvSpPr>
          <p:spPr>
            <a:xfrm>
              <a:off x="7706816" y="1154637"/>
              <a:ext cx="304800" cy="304800"/>
            </a:xfrm>
            <a:prstGeom prst="rect">
              <a:avLst/>
            </a:prstGeom>
            <a:solidFill>
              <a:srgbClr val="FFFFFF"/>
            </a:solid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8" name="Rectangle 87"/>
            <p:cNvSpPr/>
            <p:nvPr/>
          </p:nvSpPr>
          <p:spPr>
            <a:xfrm>
              <a:off x="7706816" y="1459437"/>
              <a:ext cx="304800" cy="304800"/>
            </a:xfrm>
            <a:prstGeom prst="rect">
              <a:avLst/>
            </a:prstGeom>
            <a:solidFill>
              <a:srgbClr val="FFFFFF"/>
            </a:solid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200" dirty="0">
                <a:solidFill>
                  <a:srgbClr val="000000"/>
                </a:solidFill>
              </a:endParaRPr>
            </a:p>
          </p:txBody>
        </p:sp>
        <p:sp>
          <p:nvSpPr>
            <p:cNvPr id="89" name="Rectangle 88"/>
            <p:cNvSpPr/>
            <p:nvPr/>
          </p:nvSpPr>
          <p:spPr>
            <a:xfrm>
              <a:off x="7706816" y="1764237"/>
              <a:ext cx="304800" cy="304800"/>
            </a:xfrm>
            <a:prstGeom prst="rect">
              <a:avLst/>
            </a:prstGeom>
            <a:solidFill>
              <a:srgbClr val="FFFFFF"/>
            </a:solid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0" name="Rectangle 89"/>
            <p:cNvSpPr/>
            <p:nvPr/>
          </p:nvSpPr>
          <p:spPr>
            <a:xfrm>
              <a:off x="8011616" y="849837"/>
              <a:ext cx="304800" cy="304800"/>
            </a:xfrm>
            <a:prstGeom prst="rect">
              <a:avLst/>
            </a:prstGeom>
            <a:no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1" name="Rectangle 90"/>
            <p:cNvSpPr/>
            <p:nvPr/>
          </p:nvSpPr>
          <p:spPr>
            <a:xfrm>
              <a:off x="8011616" y="1154637"/>
              <a:ext cx="304800" cy="304800"/>
            </a:xfrm>
            <a:prstGeom prst="rect">
              <a:avLst/>
            </a:prstGeom>
            <a:solidFill>
              <a:srgbClr val="FFFFFF"/>
            </a:solid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200" dirty="0">
                <a:solidFill>
                  <a:schemeClr val="tx1"/>
                </a:solidFill>
              </a:endParaRPr>
            </a:p>
          </p:txBody>
        </p:sp>
        <p:sp>
          <p:nvSpPr>
            <p:cNvPr id="92" name="Rectangle 91"/>
            <p:cNvSpPr/>
            <p:nvPr/>
          </p:nvSpPr>
          <p:spPr>
            <a:xfrm>
              <a:off x="8011616" y="1459437"/>
              <a:ext cx="304800" cy="304800"/>
            </a:xfrm>
            <a:prstGeom prst="rect">
              <a:avLst/>
            </a:prstGeom>
            <a:solidFill>
              <a:srgbClr val="FFFFFF"/>
            </a:solid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200" dirty="0">
                <a:solidFill>
                  <a:srgbClr val="000000"/>
                </a:solidFill>
              </a:endParaRPr>
            </a:p>
          </p:txBody>
        </p:sp>
        <p:sp>
          <p:nvSpPr>
            <p:cNvPr id="93" name="Rectangle 92"/>
            <p:cNvSpPr/>
            <p:nvPr/>
          </p:nvSpPr>
          <p:spPr>
            <a:xfrm>
              <a:off x="8011616" y="1764237"/>
              <a:ext cx="304800" cy="304800"/>
            </a:xfrm>
            <a:prstGeom prst="rect">
              <a:avLst/>
            </a:prstGeom>
            <a:solidFill>
              <a:srgbClr val="FFFFFF"/>
            </a:solid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200" dirty="0">
                <a:solidFill>
                  <a:srgbClr val="000000"/>
                </a:solidFill>
              </a:endParaRPr>
            </a:p>
          </p:txBody>
        </p:sp>
        <p:sp>
          <p:nvSpPr>
            <p:cNvPr id="94" name="Rectangle 93"/>
            <p:cNvSpPr/>
            <p:nvPr/>
          </p:nvSpPr>
          <p:spPr>
            <a:xfrm>
              <a:off x="8316416" y="849837"/>
              <a:ext cx="304800" cy="304800"/>
            </a:xfrm>
            <a:prstGeom prst="rect">
              <a:avLst/>
            </a:prstGeom>
            <a:no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5" name="Rectangle 94"/>
            <p:cNvSpPr/>
            <p:nvPr/>
          </p:nvSpPr>
          <p:spPr>
            <a:xfrm>
              <a:off x="8316416" y="1154637"/>
              <a:ext cx="304800" cy="304800"/>
            </a:xfrm>
            <a:prstGeom prst="rect">
              <a:avLst/>
            </a:prstGeom>
            <a:no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6" name="Rectangle 95"/>
            <p:cNvSpPr/>
            <p:nvPr/>
          </p:nvSpPr>
          <p:spPr>
            <a:xfrm>
              <a:off x="8316416" y="1459437"/>
              <a:ext cx="304800" cy="304800"/>
            </a:xfrm>
            <a:prstGeom prst="rect">
              <a:avLst/>
            </a:prstGeom>
            <a:solidFill>
              <a:srgbClr val="FFFFFF"/>
            </a:solid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200" dirty="0">
                <a:solidFill>
                  <a:srgbClr val="000000"/>
                </a:solidFill>
              </a:endParaRPr>
            </a:p>
          </p:txBody>
        </p:sp>
        <p:sp>
          <p:nvSpPr>
            <p:cNvPr id="97" name="Rectangle 96"/>
            <p:cNvSpPr/>
            <p:nvPr/>
          </p:nvSpPr>
          <p:spPr>
            <a:xfrm>
              <a:off x="8316416" y="1764237"/>
              <a:ext cx="304800" cy="304800"/>
            </a:xfrm>
            <a:prstGeom prst="rect">
              <a:avLst/>
            </a:prstGeom>
            <a:solidFill>
              <a:srgbClr val="FFFFFF"/>
            </a:solid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8" name="TextBox 97"/>
            <p:cNvSpPr txBox="1"/>
            <p:nvPr/>
          </p:nvSpPr>
          <p:spPr>
            <a:xfrm>
              <a:off x="5626909" y="436257"/>
              <a:ext cx="860707" cy="369332"/>
            </a:xfrm>
            <a:prstGeom prst="rect">
              <a:avLst/>
            </a:prstGeom>
            <a:noFill/>
          </p:spPr>
          <p:txBody>
            <a:bodyPr wrap="none" rtlCol="0">
              <a:spAutoFit/>
            </a:bodyPr>
            <a:lstStyle/>
            <a:p>
              <a:r>
                <a:rPr lang="en-US" dirty="0" smtClean="0"/>
                <a:t>Node 1</a:t>
              </a:r>
              <a:endParaRPr lang="en-US" dirty="0"/>
            </a:p>
          </p:txBody>
        </p:sp>
        <p:sp>
          <p:nvSpPr>
            <p:cNvPr id="99" name="TextBox 98"/>
            <p:cNvSpPr txBox="1"/>
            <p:nvPr/>
          </p:nvSpPr>
          <p:spPr>
            <a:xfrm>
              <a:off x="7529016" y="404664"/>
              <a:ext cx="860707" cy="369332"/>
            </a:xfrm>
            <a:prstGeom prst="rect">
              <a:avLst/>
            </a:prstGeom>
            <a:noFill/>
          </p:spPr>
          <p:txBody>
            <a:bodyPr wrap="none" rtlCol="0">
              <a:spAutoFit/>
            </a:bodyPr>
            <a:lstStyle/>
            <a:p>
              <a:r>
                <a:rPr lang="en-US" dirty="0" smtClean="0"/>
                <a:t>Node 2</a:t>
              </a:r>
              <a:endParaRPr lang="en-US" dirty="0"/>
            </a:p>
          </p:txBody>
        </p:sp>
      </p:grpSp>
      <p:cxnSp>
        <p:nvCxnSpPr>
          <p:cNvPr id="100" name="Curved Connector 99"/>
          <p:cNvCxnSpPr/>
          <p:nvPr/>
        </p:nvCxnSpPr>
        <p:spPr>
          <a:xfrm rot="16200000" flipH="1">
            <a:off x="7127251" y="1565572"/>
            <a:ext cx="12700" cy="1025270"/>
          </a:xfrm>
          <a:prstGeom prst="curvedConnector4">
            <a:avLst>
              <a:gd name="adj1" fmla="val 2500000"/>
              <a:gd name="adj2" fmla="val 100786"/>
            </a:avLst>
          </a:prstGeom>
          <a:ln w="3175" cmpd="sng">
            <a:solidFill>
              <a:schemeClr val="tx1"/>
            </a:solidFill>
            <a:prstDash val="lgDash"/>
            <a:headEnd type="none"/>
            <a:tailEnd type="triangle" w="lg" len="med"/>
          </a:ln>
          <a:effectLst/>
        </p:spPr>
        <p:style>
          <a:lnRef idx="2">
            <a:schemeClr val="accent1"/>
          </a:lnRef>
          <a:fillRef idx="0">
            <a:schemeClr val="accent1"/>
          </a:fillRef>
          <a:effectRef idx="1">
            <a:schemeClr val="accent1"/>
          </a:effectRef>
          <a:fontRef idx="minor">
            <a:schemeClr val="tx1"/>
          </a:fontRef>
        </p:style>
      </p:cxnSp>
      <p:cxnSp>
        <p:nvCxnSpPr>
          <p:cNvPr id="101" name="Curved Connector 100"/>
          <p:cNvCxnSpPr/>
          <p:nvPr/>
        </p:nvCxnSpPr>
        <p:spPr>
          <a:xfrm rot="5400000">
            <a:off x="6978331" y="1578322"/>
            <a:ext cx="9170" cy="990600"/>
          </a:xfrm>
          <a:prstGeom prst="curvedConnector3">
            <a:avLst>
              <a:gd name="adj1" fmla="val 4531843"/>
            </a:avLst>
          </a:prstGeom>
          <a:ln w="3175" cmpd="sng">
            <a:solidFill>
              <a:srgbClr val="000000"/>
            </a:solidFill>
            <a:prstDash val="lgDash"/>
            <a:tailEnd type="triangle" w="med" len="med"/>
          </a:ln>
          <a:effectLst/>
        </p:spPr>
        <p:style>
          <a:lnRef idx="2">
            <a:schemeClr val="accent1"/>
          </a:lnRef>
          <a:fillRef idx="0">
            <a:schemeClr val="accent1"/>
          </a:fillRef>
          <a:effectRef idx="1">
            <a:schemeClr val="accent1"/>
          </a:effectRef>
          <a:fontRef idx="minor">
            <a:schemeClr val="tx1"/>
          </a:fontRef>
        </p:style>
      </p:cxnSp>
      <p:sp>
        <p:nvSpPr>
          <p:cNvPr id="103" name="Rectangle 102"/>
          <p:cNvSpPr/>
          <p:nvPr/>
        </p:nvSpPr>
        <p:spPr>
          <a:xfrm>
            <a:off x="3115046" y="5350325"/>
            <a:ext cx="304971" cy="230903"/>
          </a:xfrm>
          <a:prstGeom prst="rect">
            <a:avLst/>
          </a:prstGeom>
          <a:solidFill>
            <a:srgbClr val="7F7F7F"/>
          </a:solid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4" name="Rectangle 103"/>
          <p:cNvSpPr/>
          <p:nvPr/>
        </p:nvSpPr>
        <p:spPr>
          <a:xfrm>
            <a:off x="3115046" y="5848126"/>
            <a:ext cx="304971" cy="230903"/>
          </a:xfrm>
          <a:prstGeom prst="rect">
            <a:avLst/>
          </a:prstGeom>
          <a:solidFill>
            <a:srgbClr val="7F7F7F"/>
          </a:solid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5" name="Rectangle 104"/>
          <p:cNvSpPr/>
          <p:nvPr/>
        </p:nvSpPr>
        <p:spPr>
          <a:xfrm>
            <a:off x="3915595" y="5366918"/>
            <a:ext cx="304971" cy="230903"/>
          </a:xfrm>
          <a:prstGeom prst="rect">
            <a:avLst/>
          </a:prstGeom>
          <a:solidFill>
            <a:schemeClr val="tx1"/>
          </a:solid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6" name="Rectangle 105"/>
          <p:cNvSpPr/>
          <p:nvPr/>
        </p:nvSpPr>
        <p:spPr>
          <a:xfrm>
            <a:off x="3915595" y="5848126"/>
            <a:ext cx="304971" cy="230903"/>
          </a:xfrm>
          <a:prstGeom prst="rect">
            <a:avLst/>
          </a:prstGeom>
          <a:solidFill>
            <a:srgbClr val="7F7F7F"/>
          </a:solid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7" name="Rectangle 106"/>
          <p:cNvSpPr/>
          <p:nvPr/>
        </p:nvSpPr>
        <p:spPr>
          <a:xfrm>
            <a:off x="4944871" y="5352631"/>
            <a:ext cx="304971" cy="230903"/>
          </a:xfrm>
          <a:prstGeom prst="rect">
            <a:avLst/>
          </a:prstGeom>
          <a:solidFill>
            <a:srgbClr val="7F7F7F"/>
          </a:solid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8" name="Rectangle 107"/>
          <p:cNvSpPr/>
          <p:nvPr/>
        </p:nvSpPr>
        <p:spPr>
          <a:xfrm>
            <a:off x="4944871" y="5850432"/>
            <a:ext cx="304971" cy="230903"/>
          </a:xfrm>
          <a:prstGeom prst="rect">
            <a:avLst/>
          </a:prstGeom>
          <a:no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9" name="Rectangle 108"/>
          <p:cNvSpPr/>
          <p:nvPr/>
        </p:nvSpPr>
        <p:spPr>
          <a:xfrm>
            <a:off x="5745419" y="5352631"/>
            <a:ext cx="304971" cy="230903"/>
          </a:xfrm>
          <a:prstGeom prst="rect">
            <a:avLst/>
          </a:prstGeom>
          <a:solidFill>
            <a:srgbClr val="FFFFFF"/>
          </a:solid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0" name="Rectangle 109"/>
          <p:cNvSpPr/>
          <p:nvPr/>
        </p:nvSpPr>
        <p:spPr>
          <a:xfrm>
            <a:off x="5745419" y="5833839"/>
            <a:ext cx="304971" cy="230903"/>
          </a:xfrm>
          <a:prstGeom prst="rect">
            <a:avLst/>
          </a:prstGeom>
          <a:solidFill>
            <a:srgbClr val="FFFFFF"/>
          </a:solid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1" name="Rectangle 110"/>
          <p:cNvSpPr/>
          <p:nvPr/>
        </p:nvSpPr>
        <p:spPr>
          <a:xfrm>
            <a:off x="4944871" y="4424753"/>
            <a:ext cx="304971" cy="230903"/>
          </a:xfrm>
          <a:prstGeom prst="rect">
            <a:avLst/>
          </a:prstGeom>
          <a:no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2" name="Rectangle 111"/>
          <p:cNvSpPr/>
          <p:nvPr/>
        </p:nvSpPr>
        <p:spPr>
          <a:xfrm>
            <a:off x="4944871" y="4773214"/>
            <a:ext cx="304971" cy="230903"/>
          </a:xfrm>
          <a:prstGeom prst="rect">
            <a:avLst/>
          </a:prstGeom>
          <a:no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3" name="Rectangle 112"/>
          <p:cNvSpPr/>
          <p:nvPr/>
        </p:nvSpPr>
        <p:spPr>
          <a:xfrm>
            <a:off x="5745419" y="4424753"/>
            <a:ext cx="304971" cy="230903"/>
          </a:xfrm>
          <a:prstGeom prst="rect">
            <a:avLst/>
          </a:prstGeom>
          <a:solidFill>
            <a:srgbClr val="FFFFFF"/>
          </a:solid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4" name="Rectangle 113"/>
          <p:cNvSpPr/>
          <p:nvPr/>
        </p:nvSpPr>
        <p:spPr>
          <a:xfrm>
            <a:off x="5745419" y="4756622"/>
            <a:ext cx="304971" cy="230903"/>
          </a:xfrm>
          <a:prstGeom prst="rect">
            <a:avLst/>
          </a:prstGeom>
          <a:solidFill>
            <a:srgbClr val="FFFFFF"/>
          </a:solid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5" name="Rectangle 114"/>
          <p:cNvSpPr/>
          <p:nvPr/>
        </p:nvSpPr>
        <p:spPr>
          <a:xfrm>
            <a:off x="3086455" y="4408160"/>
            <a:ext cx="304971" cy="230903"/>
          </a:xfrm>
          <a:prstGeom prst="rect">
            <a:avLst/>
          </a:prstGeom>
          <a:no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6" name="Rectangle 115"/>
          <p:cNvSpPr/>
          <p:nvPr/>
        </p:nvSpPr>
        <p:spPr>
          <a:xfrm>
            <a:off x="3086455" y="4756622"/>
            <a:ext cx="304971" cy="230903"/>
          </a:xfrm>
          <a:prstGeom prst="rect">
            <a:avLst/>
          </a:prstGeom>
          <a:no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7" name="Rectangle 116"/>
          <p:cNvSpPr/>
          <p:nvPr/>
        </p:nvSpPr>
        <p:spPr>
          <a:xfrm>
            <a:off x="3887004" y="4424753"/>
            <a:ext cx="304971" cy="230903"/>
          </a:xfrm>
          <a:prstGeom prst="rect">
            <a:avLst/>
          </a:prstGeom>
          <a:solidFill>
            <a:srgbClr val="FFFFFF"/>
          </a:solid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8" name="Rectangle 117"/>
          <p:cNvSpPr/>
          <p:nvPr/>
        </p:nvSpPr>
        <p:spPr>
          <a:xfrm>
            <a:off x="3887004" y="4756622"/>
            <a:ext cx="304971" cy="230903"/>
          </a:xfrm>
          <a:prstGeom prst="rect">
            <a:avLst/>
          </a:prstGeom>
          <a:solidFill>
            <a:schemeClr val="tx1">
              <a:lumMod val="50000"/>
              <a:lumOff val="50000"/>
            </a:schemeClr>
          </a:solid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119" name="Straight Arrow Connector 118"/>
          <p:cNvCxnSpPr>
            <a:endCxn id="105" idx="0"/>
          </p:cNvCxnSpPr>
          <p:nvPr/>
        </p:nvCxnSpPr>
        <p:spPr>
          <a:xfrm>
            <a:off x="4039489" y="4987524"/>
            <a:ext cx="28591" cy="379393"/>
          </a:xfrm>
          <a:prstGeom prst="straightConnector1">
            <a:avLst/>
          </a:prstGeom>
          <a:ln w="3175" cmpd="sng">
            <a:solidFill>
              <a:srgbClr val="000000"/>
            </a:solidFill>
            <a:prstDash val="lgDash"/>
            <a:tailEnd type="triangle" w="med" len="lg"/>
          </a:ln>
          <a:effectLst/>
        </p:spPr>
        <p:style>
          <a:lnRef idx="2">
            <a:schemeClr val="accent1"/>
          </a:lnRef>
          <a:fillRef idx="0">
            <a:schemeClr val="accent1"/>
          </a:fillRef>
          <a:effectRef idx="1">
            <a:schemeClr val="accent1"/>
          </a:effectRef>
          <a:fontRef idx="minor">
            <a:schemeClr val="tx1"/>
          </a:fontRef>
        </p:style>
      </p:cxnSp>
      <p:cxnSp>
        <p:nvCxnSpPr>
          <p:cNvPr id="120" name="Straight Arrow Connector 119"/>
          <p:cNvCxnSpPr>
            <a:stCxn id="107" idx="1"/>
            <a:endCxn id="105" idx="3"/>
          </p:cNvCxnSpPr>
          <p:nvPr/>
        </p:nvCxnSpPr>
        <p:spPr>
          <a:xfrm flipH="1">
            <a:off x="4220565" y="5468083"/>
            <a:ext cx="724306" cy="14287"/>
          </a:xfrm>
          <a:prstGeom prst="straightConnector1">
            <a:avLst/>
          </a:prstGeom>
          <a:ln w="3175" cmpd="sng">
            <a:solidFill>
              <a:srgbClr val="000000"/>
            </a:solidFill>
            <a:prstDash val="lgDash"/>
            <a:tailEnd type="triangle" w="med" len="lg"/>
          </a:ln>
          <a:effectLst/>
        </p:spPr>
        <p:style>
          <a:lnRef idx="2">
            <a:schemeClr val="accent1"/>
          </a:lnRef>
          <a:fillRef idx="0">
            <a:schemeClr val="accent1"/>
          </a:fillRef>
          <a:effectRef idx="1">
            <a:schemeClr val="accent1"/>
          </a:effectRef>
          <a:fontRef idx="minor">
            <a:schemeClr val="tx1"/>
          </a:fontRef>
        </p:style>
      </p:cxnSp>
      <p:cxnSp>
        <p:nvCxnSpPr>
          <p:cNvPr id="121" name="Straight Arrow Connector 120"/>
          <p:cNvCxnSpPr/>
          <p:nvPr/>
        </p:nvCxnSpPr>
        <p:spPr>
          <a:xfrm flipV="1">
            <a:off x="4077610" y="5589525"/>
            <a:ext cx="0" cy="282088"/>
          </a:xfrm>
          <a:prstGeom prst="straightConnector1">
            <a:avLst/>
          </a:prstGeom>
          <a:ln w="3175" cmpd="sng">
            <a:solidFill>
              <a:srgbClr val="000000"/>
            </a:solidFill>
            <a:prstDash val="lgDash"/>
            <a:tailEnd type="triangle" w="med" len="lg"/>
          </a:ln>
          <a:effectLst/>
        </p:spPr>
        <p:style>
          <a:lnRef idx="2">
            <a:schemeClr val="accent1"/>
          </a:lnRef>
          <a:fillRef idx="0">
            <a:schemeClr val="accent1"/>
          </a:fillRef>
          <a:effectRef idx="1">
            <a:schemeClr val="accent1"/>
          </a:effectRef>
          <a:fontRef idx="minor">
            <a:schemeClr val="tx1"/>
          </a:fontRef>
        </p:style>
      </p:cxnSp>
      <p:cxnSp>
        <p:nvCxnSpPr>
          <p:cNvPr id="122" name="Straight Arrow Connector 121"/>
          <p:cNvCxnSpPr>
            <a:stCxn id="103" idx="3"/>
          </p:cNvCxnSpPr>
          <p:nvPr/>
        </p:nvCxnSpPr>
        <p:spPr>
          <a:xfrm flipV="1">
            <a:off x="3420017" y="5465075"/>
            <a:ext cx="524169" cy="702"/>
          </a:xfrm>
          <a:prstGeom prst="straightConnector1">
            <a:avLst/>
          </a:prstGeom>
          <a:ln w="3175" cmpd="sng">
            <a:solidFill>
              <a:srgbClr val="000000"/>
            </a:solidFill>
            <a:prstDash val="lgDash"/>
            <a:tailEnd type="triangle" w="med" len="lg"/>
          </a:ln>
          <a:effectLst/>
        </p:spPr>
        <p:style>
          <a:lnRef idx="2">
            <a:schemeClr val="accent1"/>
          </a:lnRef>
          <a:fillRef idx="0">
            <a:schemeClr val="accent1"/>
          </a:fillRef>
          <a:effectRef idx="1">
            <a:schemeClr val="accent1"/>
          </a:effectRef>
          <a:fontRef idx="minor">
            <a:schemeClr val="tx1"/>
          </a:fontRef>
        </p:style>
      </p:cxnSp>
      <p:cxnSp>
        <p:nvCxnSpPr>
          <p:cNvPr id="123" name="Straight Arrow Connector 122"/>
          <p:cNvCxnSpPr>
            <a:stCxn id="104" idx="3"/>
          </p:cNvCxnSpPr>
          <p:nvPr/>
        </p:nvCxnSpPr>
        <p:spPr>
          <a:xfrm flipV="1">
            <a:off x="3420017" y="5550349"/>
            <a:ext cx="505108" cy="413230"/>
          </a:xfrm>
          <a:prstGeom prst="straightConnector1">
            <a:avLst/>
          </a:prstGeom>
          <a:ln w="3175" cmpd="sng">
            <a:solidFill>
              <a:srgbClr val="000000"/>
            </a:solidFill>
            <a:prstDash val="lgDash"/>
            <a:tailEnd type="triangle" w="med" len="lg"/>
          </a:ln>
          <a:effectLst/>
        </p:spPr>
        <p:style>
          <a:lnRef idx="2">
            <a:schemeClr val="accent1"/>
          </a:lnRef>
          <a:fillRef idx="0">
            <a:schemeClr val="accent1"/>
          </a:fillRef>
          <a:effectRef idx="1">
            <a:schemeClr val="accent1"/>
          </a:effectRef>
          <a:fontRef idx="minor">
            <a:schemeClr val="tx1"/>
          </a:fontRef>
        </p:style>
      </p:cxnSp>
      <p:sp>
        <p:nvSpPr>
          <p:cNvPr id="124" name="TextBox 123"/>
          <p:cNvSpPr txBox="1"/>
          <p:nvPr/>
        </p:nvSpPr>
        <p:spPr>
          <a:xfrm>
            <a:off x="3057470" y="3877641"/>
            <a:ext cx="1291784" cy="482557"/>
          </a:xfrm>
          <a:prstGeom prst="rect">
            <a:avLst/>
          </a:prstGeom>
          <a:noFill/>
        </p:spPr>
        <p:txBody>
          <a:bodyPr wrap="none" rtlCol="0">
            <a:spAutoFit/>
          </a:bodyPr>
          <a:lstStyle/>
          <a:p>
            <a:r>
              <a:rPr lang="en-US" dirty="0" smtClean="0"/>
              <a:t>Node 1</a:t>
            </a:r>
            <a:endParaRPr lang="en-US" dirty="0"/>
          </a:p>
        </p:txBody>
      </p:sp>
      <p:sp>
        <p:nvSpPr>
          <p:cNvPr id="125" name="TextBox 124"/>
          <p:cNvSpPr txBox="1"/>
          <p:nvPr/>
        </p:nvSpPr>
        <p:spPr>
          <a:xfrm>
            <a:off x="4792384" y="3861049"/>
            <a:ext cx="1291784" cy="482557"/>
          </a:xfrm>
          <a:prstGeom prst="rect">
            <a:avLst/>
          </a:prstGeom>
          <a:noFill/>
        </p:spPr>
        <p:txBody>
          <a:bodyPr wrap="none" rtlCol="0">
            <a:spAutoFit/>
          </a:bodyPr>
          <a:lstStyle/>
          <a:p>
            <a:r>
              <a:rPr lang="en-US" dirty="0" smtClean="0"/>
              <a:t>Node 2</a:t>
            </a:r>
            <a:endParaRPr lang="en-US" dirty="0"/>
          </a:p>
        </p:txBody>
      </p:sp>
      <p:sp>
        <p:nvSpPr>
          <p:cNvPr id="126" name="TextBox 125"/>
          <p:cNvSpPr txBox="1"/>
          <p:nvPr/>
        </p:nvSpPr>
        <p:spPr>
          <a:xfrm>
            <a:off x="4792384" y="6068442"/>
            <a:ext cx="1291784" cy="482557"/>
          </a:xfrm>
          <a:prstGeom prst="rect">
            <a:avLst/>
          </a:prstGeom>
          <a:noFill/>
        </p:spPr>
        <p:txBody>
          <a:bodyPr wrap="none" rtlCol="0">
            <a:spAutoFit/>
          </a:bodyPr>
          <a:lstStyle/>
          <a:p>
            <a:r>
              <a:rPr lang="en-US" dirty="0" smtClean="0"/>
              <a:t>Node 3</a:t>
            </a:r>
            <a:endParaRPr lang="en-US" dirty="0"/>
          </a:p>
        </p:txBody>
      </p:sp>
      <p:sp>
        <p:nvSpPr>
          <p:cNvPr id="127" name="TextBox 126"/>
          <p:cNvSpPr txBox="1"/>
          <p:nvPr/>
        </p:nvSpPr>
        <p:spPr>
          <a:xfrm>
            <a:off x="3038409" y="6069383"/>
            <a:ext cx="1297235" cy="482557"/>
          </a:xfrm>
          <a:prstGeom prst="rect">
            <a:avLst/>
          </a:prstGeom>
          <a:noFill/>
        </p:spPr>
        <p:txBody>
          <a:bodyPr wrap="none" rtlCol="0">
            <a:spAutoFit/>
          </a:bodyPr>
          <a:lstStyle/>
          <a:p>
            <a:r>
              <a:rPr lang="en-US" dirty="0" smtClean="0"/>
              <a:t>Node 4</a:t>
            </a:r>
            <a:endParaRPr lang="en-US" dirty="0"/>
          </a:p>
        </p:txBody>
      </p:sp>
      <p:sp>
        <p:nvSpPr>
          <p:cNvPr id="128" name="TextBox 127"/>
          <p:cNvSpPr txBox="1"/>
          <p:nvPr/>
        </p:nvSpPr>
        <p:spPr>
          <a:xfrm>
            <a:off x="264039" y="2729939"/>
            <a:ext cx="2830335" cy="369332"/>
          </a:xfrm>
          <a:prstGeom prst="rect">
            <a:avLst/>
          </a:prstGeom>
          <a:noFill/>
        </p:spPr>
        <p:txBody>
          <a:bodyPr wrap="none" rtlCol="0">
            <a:spAutoFit/>
          </a:bodyPr>
          <a:lstStyle/>
          <a:p>
            <a:r>
              <a:rPr lang="en-US" dirty="0" err="1" smtClean="0"/>
              <a:t>MonteCarlo</a:t>
            </a:r>
            <a:r>
              <a:rPr lang="en-US" dirty="0" smtClean="0"/>
              <a:t> Estimation of PI</a:t>
            </a:r>
            <a:endParaRPr lang="en-US" dirty="0"/>
          </a:p>
        </p:txBody>
      </p:sp>
      <p:sp>
        <p:nvSpPr>
          <p:cNvPr id="129" name="TextBox 128"/>
          <p:cNvSpPr txBox="1"/>
          <p:nvPr/>
        </p:nvSpPr>
        <p:spPr>
          <a:xfrm>
            <a:off x="5377399" y="2770902"/>
            <a:ext cx="2634217" cy="369332"/>
          </a:xfrm>
          <a:prstGeom prst="rect">
            <a:avLst/>
          </a:prstGeom>
          <a:noFill/>
        </p:spPr>
        <p:txBody>
          <a:bodyPr wrap="none" rtlCol="0">
            <a:spAutoFit/>
          </a:bodyPr>
          <a:lstStyle/>
          <a:p>
            <a:r>
              <a:rPr lang="en-US" dirty="0" smtClean="0"/>
              <a:t>5-Point Stencil Operations</a:t>
            </a:r>
            <a:endParaRPr lang="en-US" dirty="0"/>
          </a:p>
        </p:txBody>
      </p:sp>
      <p:sp>
        <p:nvSpPr>
          <p:cNvPr id="130" name="TextBox 129"/>
          <p:cNvSpPr txBox="1"/>
          <p:nvPr/>
        </p:nvSpPr>
        <p:spPr>
          <a:xfrm>
            <a:off x="3429848" y="6477768"/>
            <a:ext cx="2294280" cy="369332"/>
          </a:xfrm>
          <a:prstGeom prst="rect">
            <a:avLst/>
          </a:prstGeom>
          <a:noFill/>
        </p:spPr>
        <p:txBody>
          <a:bodyPr wrap="none" rtlCol="0">
            <a:spAutoFit/>
          </a:bodyPr>
          <a:lstStyle/>
          <a:p>
            <a:r>
              <a:rPr lang="en-US" dirty="0" smtClean="0"/>
              <a:t>Turing Ring Simulation</a:t>
            </a:r>
            <a:endParaRPr lang="en-US" dirty="0"/>
          </a:p>
        </p:txBody>
      </p:sp>
    </p:spTree>
    <p:extLst>
      <p:ext uri="{BB962C8B-B14F-4D97-AF65-F5344CB8AC3E}">
        <p14:creationId xmlns:p14="http://schemas.microsoft.com/office/powerpoint/2010/main" val="2129589768"/>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0"/>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44"/>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9"/>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nodeType="clickEffect">
                                  <p:stCondLst>
                                    <p:cond delay="0"/>
                                  </p:stCondLst>
                                  <p:childTnLst>
                                    <p:set>
                                      <p:cBhvr>
                                        <p:cTn id="16" dur="1" fill="hold">
                                          <p:stCondLst>
                                            <p:cond delay="0"/>
                                          </p:stCondLst>
                                        </p:cTn>
                                        <p:tgtEl>
                                          <p:spTgt spid="13"/>
                                        </p:tgtEl>
                                        <p:attrNameLst>
                                          <p:attrName>style.visibility</p:attrName>
                                        </p:attrNameLst>
                                      </p:cBhvr>
                                      <p:to>
                                        <p:strVal val="visible"/>
                                      </p:to>
                                    </p:set>
                                    <p:animEffect transition="in" filter="wipe(up)">
                                      <p:cBhvr>
                                        <p:cTn id="17" dur="500"/>
                                        <p:tgtEl>
                                          <p:spTgt spid="13"/>
                                        </p:tgtEl>
                                      </p:cBhvr>
                                    </p:animEffect>
                                  </p:childTnLst>
                                </p:cTn>
                              </p:par>
                              <p:par>
                                <p:cTn id="18" presetID="1" presetClass="entr" presetSubtype="0" fill="hold" grpId="0" nodeType="withEffect">
                                  <p:stCondLst>
                                    <p:cond delay="0"/>
                                  </p:stCondLst>
                                  <p:childTnLst>
                                    <p:set>
                                      <p:cBhvr>
                                        <p:cTn id="19" dur="1" fill="hold">
                                          <p:stCondLst>
                                            <p:cond delay="0"/>
                                          </p:stCondLst>
                                        </p:cTn>
                                        <p:tgtEl>
                                          <p:spTgt spid="4"/>
                                        </p:tgtEl>
                                        <p:attrNameLst>
                                          <p:attrName>style.visibility</p:attrName>
                                        </p:attrNameLst>
                                      </p:cBhvr>
                                      <p:to>
                                        <p:strVal val="visible"/>
                                      </p:to>
                                    </p:set>
                                  </p:childTnLst>
                                </p:cTn>
                              </p:par>
                              <p:par>
                                <p:cTn id="20" presetID="1" presetClass="entr" presetSubtype="0" fill="hold" nodeType="withEffect">
                                  <p:stCondLst>
                                    <p:cond delay="0"/>
                                  </p:stCondLst>
                                  <p:childTnLst>
                                    <p:set>
                                      <p:cBhvr>
                                        <p:cTn id="21" dur="1" fill="hold">
                                          <p:stCondLst>
                                            <p:cond delay="0"/>
                                          </p:stCondLst>
                                        </p:cTn>
                                        <p:tgtEl>
                                          <p:spTgt spid="6"/>
                                        </p:tgtEl>
                                        <p:attrNameLst>
                                          <p:attrName>style.visibility</p:attrName>
                                        </p:attrNameLst>
                                      </p:cBhvr>
                                      <p:to>
                                        <p:strVal val="visible"/>
                                      </p:to>
                                    </p:set>
                                  </p:childTnLst>
                                </p:cTn>
                              </p:par>
                            </p:childTnLst>
                          </p:cTn>
                        </p:par>
                      </p:childTnLst>
                    </p:cTn>
                  </p:par>
                  <p:par>
                    <p:cTn id="22" fill="hold">
                      <p:stCondLst>
                        <p:cond delay="indefinite"/>
                      </p:stCondLst>
                      <p:childTnLst>
                        <p:par>
                          <p:cTn id="23" fill="hold">
                            <p:stCondLst>
                              <p:cond delay="0"/>
                            </p:stCondLst>
                            <p:childTnLst>
                              <p:par>
                                <p:cTn id="24" presetID="1" presetClass="entr" presetSubtype="0" fill="hold" grpId="0" nodeType="clickEffect">
                                  <p:stCondLst>
                                    <p:cond delay="0"/>
                                  </p:stCondLst>
                                  <p:childTnLst>
                                    <p:set>
                                      <p:cBhvr>
                                        <p:cTn id="25" dur="1" fill="hold">
                                          <p:stCondLst>
                                            <p:cond delay="0"/>
                                          </p:stCondLst>
                                        </p:cTn>
                                        <p:tgtEl>
                                          <p:spTgt spid="5"/>
                                        </p:tgtEl>
                                        <p:attrNameLst>
                                          <p:attrName>style.visibility</p:attrName>
                                        </p:attrNameLst>
                                      </p:cBhvr>
                                      <p:to>
                                        <p:strVal val="visible"/>
                                      </p:to>
                                    </p:set>
                                  </p:childTnLst>
                                </p:cTn>
                              </p:par>
                              <p:par>
                                <p:cTn id="26" presetID="1" presetClass="entr" presetSubtype="0" fill="hold" nodeType="withEffect">
                                  <p:stCondLst>
                                    <p:cond delay="0"/>
                                  </p:stCondLst>
                                  <p:childTnLst>
                                    <p:set>
                                      <p:cBhvr>
                                        <p:cTn id="27" dur="1" fill="hold">
                                          <p:stCondLst>
                                            <p:cond delay="0"/>
                                          </p:stCondLst>
                                        </p:cTn>
                                        <p:tgtEl>
                                          <p:spTgt spid="7"/>
                                        </p:tgtEl>
                                        <p:attrNameLst>
                                          <p:attrName>style.visibility</p:attrName>
                                        </p:attrNameLst>
                                      </p:cBhvr>
                                      <p:to>
                                        <p:strVal val="visible"/>
                                      </p:to>
                                    </p:set>
                                  </p:childTnLst>
                                </p:cTn>
                              </p:par>
                              <p:par>
                                <p:cTn id="28" presetID="22" presetClass="entr" presetSubtype="4" fill="hold" nodeType="withEffect">
                                  <p:stCondLst>
                                    <p:cond delay="0"/>
                                  </p:stCondLst>
                                  <p:childTnLst>
                                    <p:set>
                                      <p:cBhvr>
                                        <p:cTn id="29" dur="1" fill="hold">
                                          <p:stCondLst>
                                            <p:cond delay="0"/>
                                          </p:stCondLst>
                                        </p:cTn>
                                        <p:tgtEl>
                                          <p:spTgt spid="15"/>
                                        </p:tgtEl>
                                        <p:attrNameLst>
                                          <p:attrName>style.visibility</p:attrName>
                                        </p:attrNameLst>
                                      </p:cBhvr>
                                      <p:to>
                                        <p:strVal val="visible"/>
                                      </p:to>
                                    </p:set>
                                    <p:animEffect transition="in" filter="wipe(down)">
                                      <p:cBhvr>
                                        <p:cTn id="30" dur="500"/>
                                        <p:tgtEl>
                                          <p:spTgt spid="15"/>
                                        </p:tgtEl>
                                      </p:cBhvr>
                                    </p:animEffec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26"/>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22" presetClass="entr" presetSubtype="1" fill="hold" nodeType="clickEffect">
                                  <p:stCondLst>
                                    <p:cond delay="0"/>
                                  </p:stCondLst>
                                  <p:childTnLst>
                                    <p:set>
                                      <p:cBhvr>
                                        <p:cTn id="38" dur="1" fill="hold">
                                          <p:stCondLst>
                                            <p:cond delay="0"/>
                                          </p:stCondLst>
                                        </p:cTn>
                                        <p:tgtEl>
                                          <p:spTgt spid="17"/>
                                        </p:tgtEl>
                                        <p:attrNameLst>
                                          <p:attrName>style.visibility</p:attrName>
                                        </p:attrNameLst>
                                      </p:cBhvr>
                                      <p:to>
                                        <p:strVal val="visible"/>
                                      </p:to>
                                    </p:set>
                                    <p:animEffect transition="in" filter="wipe(up)">
                                      <p:cBhvr>
                                        <p:cTn id="39" dur="500"/>
                                        <p:tgtEl>
                                          <p:spTgt spid="17"/>
                                        </p:tgtEl>
                                      </p:cBhvr>
                                    </p:animEffect>
                                  </p:childTnLst>
                                </p:cTn>
                              </p:par>
                            </p:childTnLst>
                          </p:cTn>
                        </p:par>
                      </p:childTnLst>
                    </p:cTn>
                  </p:par>
                  <p:par>
                    <p:cTn id="40" fill="hold">
                      <p:stCondLst>
                        <p:cond delay="indefinite"/>
                      </p:stCondLst>
                      <p:childTnLst>
                        <p:par>
                          <p:cTn id="41" fill="hold">
                            <p:stCondLst>
                              <p:cond delay="0"/>
                            </p:stCondLst>
                            <p:childTnLst>
                              <p:par>
                                <p:cTn id="42" presetID="22" presetClass="entr" presetSubtype="4" fill="hold" nodeType="clickEffect">
                                  <p:stCondLst>
                                    <p:cond delay="0"/>
                                  </p:stCondLst>
                                  <p:childTnLst>
                                    <p:set>
                                      <p:cBhvr>
                                        <p:cTn id="43" dur="1" fill="hold">
                                          <p:stCondLst>
                                            <p:cond delay="0"/>
                                          </p:stCondLst>
                                        </p:cTn>
                                        <p:tgtEl>
                                          <p:spTgt spid="10"/>
                                        </p:tgtEl>
                                        <p:attrNameLst>
                                          <p:attrName>style.visibility</p:attrName>
                                        </p:attrNameLst>
                                      </p:cBhvr>
                                      <p:to>
                                        <p:strVal val="visible"/>
                                      </p:to>
                                    </p:set>
                                    <p:animEffect transition="in" filter="wipe(down)">
                                      <p:cBhvr>
                                        <p:cTn id="44" dur="500"/>
                                        <p:tgtEl>
                                          <p:spTgt spid="10"/>
                                        </p:tgtEl>
                                      </p:cBhvr>
                                    </p:animEffec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grpId="0" nodeType="clickEffect">
                                  <p:stCondLst>
                                    <p:cond delay="0"/>
                                  </p:stCondLst>
                                  <p:childTnLst>
                                    <p:set>
                                      <p:cBhvr>
                                        <p:cTn id="48" dur="1" fill="hold">
                                          <p:stCondLst>
                                            <p:cond delay="0"/>
                                          </p:stCondLst>
                                        </p:cTn>
                                        <p:tgtEl>
                                          <p:spTgt spid="8"/>
                                        </p:tgtEl>
                                        <p:attrNameLst>
                                          <p:attrName>style.visibility</p:attrName>
                                        </p:attrNameLst>
                                      </p:cBhvr>
                                      <p:to>
                                        <p:strVal val="visible"/>
                                      </p:to>
                                    </p:set>
                                  </p:childTnLst>
                                </p:cTn>
                              </p:par>
                              <p:par>
                                <p:cTn id="49" presetID="1" presetClass="entr" presetSubtype="0" fill="hold" nodeType="withEffect">
                                  <p:stCondLst>
                                    <p:cond delay="0"/>
                                  </p:stCondLst>
                                  <p:childTnLst>
                                    <p:set>
                                      <p:cBhvr>
                                        <p:cTn id="50" dur="1" fill="hold">
                                          <p:stCondLst>
                                            <p:cond delay="0"/>
                                          </p:stCondLst>
                                        </p:cTn>
                                        <p:tgtEl>
                                          <p:spTgt spid="11"/>
                                        </p:tgtEl>
                                        <p:attrNameLst>
                                          <p:attrName>style.visibility</p:attrName>
                                        </p:attrNameLst>
                                      </p:cBhvr>
                                      <p:to>
                                        <p:strVal val="visible"/>
                                      </p:to>
                                    </p:set>
                                  </p:childTnLst>
                                </p:cTn>
                              </p:par>
                              <p:par>
                                <p:cTn id="51" presetID="1" presetClass="entr" presetSubtype="0" fill="hold" nodeType="withEffect">
                                  <p:stCondLst>
                                    <p:cond delay="0"/>
                                  </p:stCondLst>
                                  <p:childTnLst>
                                    <p:set>
                                      <p:cBhvr>
                                        <p:cTn id="52" dur="1" fill="hold">
                                          <p:stCondLst>
                                            <p:cond delay="0"/>
                                          </p:stCondLst>
                                        </p:cTn>
                                        <p:tgtEl>
                                          <p:spTgt spid="12"/>
                                        </p:tgtEl>
                                        <p:attrNameLst>
                                          <p:attrName>style.visibility</p:attrName>
                                        </p:attrNameLst>
                                      </p:cBhvr>
                                      <p:to>
                                        <p:strVal val="visible"/>
                                      </p:to>
                                    </p:set>
                                  </p:childTnLst>
                                </p:cTn>
                              </p:par>
                              <p:par>
                                <p:cTn id="53" presetID="1" presetClass="entr" presetSubtype="0" fill="hold" nodeType="withEffect">
                                  <p:stCondLst>
                                    <p:cond delay="0"/>
                                  </p:stCondLst>
                                  <p:childTnLst>
                                    <p:set>
                                      <p:cBhvr>
                                        <p:cTn id="54" dur="1" fill="hold">
                                          <p:stCondLst>
                                            <p:cond delay="0"/>
                                          </p:stCondLst>
                                        </p:cTn>
                                        <p:tgtEl>
                                          <p:spTgt spid="14"/>
                                        </p:tgtEl>
                                        <p:attrNameLst>
                                          <p:attrName>style.visibility</p:attrName>
                                        </p:attrNameLst>
                                      </p:cBhvr>
                                      <p:to>
                                        <p:strVal val="visible"/>
                                      </p:to>
                                    </p:set>
                                  </p:childTnLst>
                                </p:cTn>
                              </p:par>
                              <p:par>
                                <p:cTn id="55" presetID="1" presetClass="entr" presetSubtype="0" fill="hold" nodeType="withEffect">
                                  <p:stCondLst>
                                    <p:cond delay="0"/>
                                  </p:stCondLst>
                                  <p:childTnLst>
                                    <p:set>
                                      <p:cBhvr>
                                        <p:cTn id="56" dur="1" fill="hold">
                                          <p:stCondLst>
                                            <p:cond delay="0"/>
                                          </p:stCondLst>
                                        </p:cTn>
                                        <p:tgtEl>
                                          <p:spTgt spid="16"/>
                                        </p:tgtEl>
                                        <p:attrNameLst>
                                          <p:attrName>style.visibility</p:attrName>
                                        </p:attrNameLst>
                                      </p:cBhvr>
                                      <p:to>
                                        <p:strVal val="visible"/>
                                      </p:to>
                                    </p:set>
                                  </p:childTnLst>
                                </p:cTn>
                              </p:par>
                              <p:par>
                                <p:cTn id="57" presetID="1" presetClass="entr" presetSubtype="0" fill="hold" nodeType="withEffect">
                                  <p:stCondLst>
                                    <p:cond delay="0"/>
                                  </p:stCondLst>
                                  <p:childTnLst>
                                    <p:set>
                                      <p:cBhvr>
                                        <p:cTn id="58" dur="1" fill="hold">
                                          <p:stCondLst>
                                            <p:cond delay="0"/>
                                          </p:stCondLst>
                                        </p:cTn>
                                        <p:tgtEl>
                                          <p:spTgt spid="32"/>
                                        </p:tgtEl>
                                        <p:attrNameLst>
                                          <p:attrName>style.visibility</p:attrName>
                                        </p:attrNameLst>
                                      </p:cBhvr>
                                      <p:to>
                                        <p:strVal val="visible"/>
                                      </p:to>
                                    </p:set>
                                  </p:childTnLst>
                                </p:cTn>
                              </p:par>
                              <p:par>
                                <p:cTn id="59" presetID="1" presetClass="entr" presetSubtype="0" fill="hold" nodeType="withEffect">
                                  <p:stCondLst>
                                    <p:cond delay="0"/>
                                  </p:stCondLst>
                                  <p:childTnLst>
                                    <p:set>
                                      <p:cBhvr>
                                        <p:cTn id="60" dur="1" fill="hold">
                                          <p:stCondLst>
                                            <p:cond delay="0"/>
                                          </p:stCondLst>
                                        </p:cTn>
                                        <p:tgtEl>
                                          <p:spTgt spid="38"/>
                                        </p:tgtEl>
                                        <p:attrNameLst>
                                          <p:attrName>style.visibility</p:attrName>
                                        </p:attrNameLst>
                                      </p:cBhvr>
                                      <p:to>
                                        <p:strVal val="visible"/>
                                      </p:to>
                                    </p:set>
                                  </p:childTnLst>
                                </p:cTn>
                              </p:par>
                              <p:par>
                                <p:cTn id="61" presetID="1" presetClass="entr" presetSubtype="0" fill="hold" grpId="0" nodeType="withEffect">
                                  <p:stCondLst>
                                    <p:cond delay="0"/>
                                  </p:stCondLst>
                                  <p:childTnLst>
                                    <p:set>
                                      <p:cBhvr>
                                        <p:cTn id="62" dur="1" fill="hold">
                                          <p:stCondLst>
                                            <p:cond delay="0"/>
                                          </p:stCondLst>
                                        </p:cTn>
                                        <p:tgtEl>
                                          <p:spTgt spid="45"/>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grpId="0" nodeType="clickEffect">
                                  <p:stCondLst>
                                    <p:cond delay="0"/>
                                  </p:stCondLst>
                                  <p:childTnLst>
                                    <p:set>
                                      <p:cBhvr>
                                        <p:cTn id="66" dur="1" fill="hold">
                                          <p:stCondLst>
                                            <p:cond delay="0"/>
                                          </p:stCondLst>
                                        </p:cTn>
                                        <p:tgtEl>
                                          <p:spTgt spid="129"/>
                                        </p:tgtEl>
                                        <p:attrNameLst>
                                          <p:attrName>style.visibility</p:attrName>
                                        </p:attrNameLst>
                                      </p:cBhvr>
                                      <p:to>
                                        <p:strVal val="visible"/>
                                      </p:to>
                                    </p:set>
                                  </p:childTnLst>
                                </p:cTn>
                              </p:par>
                              <p:par>
                                <p:cTn id="67" presetID="1" presetClass="entr" presetSubtype="0" fill="hold" nodeType="withEffect">
                                  <p:stCondLst>
                                    <p:cond delay="0"/>
                                  </p:stCondLst>
                                  <p:childTnLst>
                                    <p:set>
                                      <p:cBhvr>
                                        <p:cTn id="68" dur="1" fill="hold">
                                          <p:stCondLst>
                                            <p:cond delay="0"/>
                                          </p:stCondLst>
                                        </p:cTn>
                                        <p:tgtEl>
                                          <p:spTgt spid="2"/>
                                        </p:tgtEl>
                                        <p:attrNameLst>
                                          <p:attrName>style.visibility</p:attrName>
                                        </p:attrNameLst>
                                      </p:cBhvr>
                                      <p:to>
                                        <p:strVal val="visible"/>
                                      </p:to>
                                    </p:set>
                                  </p:childTnLst>
                                </p:cTn>
                              </p:par>
                            </p:childTnLst>
                          </p:cTn>
                        </p:par>
                      </p:childTnLst>
                    </p:cTn>
                  </p:par>
                  <p:par>
                    <p:cTn id="69" fill="hold">
                      <p:stCondLst>
                        <p:cond delay="indefinite"/>
                      </p:stCondLst>
                      <p:childTnLst>
                        <p:par>
                          <p:cTn id="70" fill="hold">
                            <p:stCondLst>
                              <p:cond delay="0"/>
                            </p:stCondLst>
                            <p:childTnLst>
                              <p:par>
                                <p:cTn id="71" presetID="1" presetClass="entr" presetSubtype="0" fill="hold" nodeType="clickEffect">
                                  <p:stCondLst>
                                    <p:cond delay="0"/>
                                  </p:stCondLst>
                                  <p:childTnLst>
                                    <p:set>
                                      <p:cBhvr>
                                        <p:cTn id="72" dur="1" fill="hold">
                                          <p:stCondLst>
                                            <p:cond delay="0"/>
                                          </p:stCondLst>
                                        </p:cTn>
                                        <p:tgtEl>
                                          <p:spTgt spid="18"/>
                                        </p:tgtEl>
                                        <p:attrNameLst>
                                          <p:attrName>style.visibility</p:attrName>
                                        </p:attrNameLst>
                                      </p:cBhvr>
                                      <p:to>
                                        <p:strVal val="visible"/>
                                      </p:to>
                                    </p:set>
                                  </p:childTnLst>
                                </p:cTn>
                              </p:par>
                            </p:childTnLst>
                          </p:cTn>
                        </p:par>
                      </p:childTnLst>
                    </p:cTn>
                  </p:par>
                  <p:par>
                    <p:cTn id="73" fill="hold">
                      <p:stCondLst>
                        <p:cond delay="indefinite"/>
                      </p:stCondLst>
                      <p:childTnLst>
                        <p:par>
                          <p:cTn id="74" fill="hold">
                            <p:stCondLst>
                              <p:cond delay="0"/>
                            </p:stCondLst>
                            <p:childTnLst>
                              <p:par>
                                <p:cTn id="75" presetID="22" presetClass="entr" presetSubtype="8" fill="hold" nodeType="clickEffect">
                                  <p:stCondLst>
                                    <p:cond delay="0"/>
                                  </p:stCondLst>
                                  <p:childTnLst>
                                    <p:set>
                                      <p:cBhvr>
                                        <p:cTn id="76" dur="1" fill="hold">
                                          <p:stCondLst>
                                            <p:cond delay="0"/>
                                          </p:stCondLst>
                                        </p:cTn>
                                        <p:tgtEl>
                                          <p:spTgt spid="100"/>
                                        </p:tgtEl>
                                        <p:attrNameLst>
                                          <p:attrName>style.visibility</p:attrName>
                                        </p:attrNameLst>
                                      </p:cBhvr>
                                      <p:to>
                                        <p:strVal val="visible"/>
                                      </p:to>
                                    </p:set>
                                    <p:animEffect transition="in" filter="wipe(left)">
                                      <p:cBhvr>
                                        <p:cTn id="77" dur="500"/>
                                        <p:tgtEl>
                                          <p:spTgt spid="100"/>
                                        </p:tgtEl>
                                      </p:cBhvr>
                                    </p:animEffect>
                                  </p:childTnLst>
                                </p:cTn>
                              </p:par>
                            </p:childTnLst>
                          </p:cTn>
                        </p:par>
                      </p:childTnLst>
                    </p:cTn>
                  </p:par>
                  <p:par>
                    <p:cTn id="78" fill="hold">
                      <p:stCondLst>
                        <p:cond delay="indefinite"/>
                      </p:stCondLst>
                      <p:childTnLst>
                        <p:par>
                          <p:cTn id="79" fill="hold">
                            <p:stCondLst>
                              <p:cond delay="0"/>
                            </p:stCondLst>
                            <p:childTnLst>
                              <p:par>
                                <p:cTn id="80" presetID="22" presetClass="entr" presetSubtype="2" fill="hold" nodeType="clickEffect">
                                  <p:stCondLst>
                                    <p:cond delay="0"/>
                                  </p:stCondLst>
                                  <p:childTnLst>
                                    <p:set>
                                      <p:cBhvr>
                                        <p:cTn id="81" dur="1" fill="hold">
                                          <p:stCondLst>
                                            <p:cond delay="0"/>
                                          </p:stCondLst>
                                        </p:cTn>
                                        <p:tgtEl>
                                          <p:spTgt spid="101"/>
                                        </p:tgtEl>
                                        <p:attrNameLst>
                                          <p:attrName>style.visibility</p:attrName>
                                        </p:attrNameLst>
                                      </p:cBhvr>
                                      <p:to>
                                        <p:strVal val="visible"/>
                                      </p:to>
                                    </p:set>
                                    <p:animEffect transition="in" filter="wipe(right)">
                                      <p:cBhvr>
                                        <p:cTn id="82" dur="500"/>
                                        <p:tgtEl>
                                          <p:spTgt spid="101"/>
                                        </p:tgtEl>
                                      </p:cBhvr>
                                    </p:animEffect>
                                  </p:childTnLst>
                                </p:cTn>
                              </p:par>
                            </p:childTnLst>
                          </p:cTn>
                        </p:par>
                      </p:childTnLst>
                    </p:cTn>
                  </p:par>
                  <p:par>
                    <p:cTn id="83" fill="hold">
                      <p:stCondLst>
                        <p:cond delay="indefinite"/>
                      </p:stCondLst>
                      <p:childTnLst>
                        <p:par>
                          <p:cTn id="84" fill="hold">
                            <p:stCondLst>
                              <p:cond delay="0"/>
                            </p:stCondLst>
                            <p:childTnLst>
                              <p:par>
                                <p:cTn id="85" presetID="1" presetClass="entr" presetSubtype="0" fill="hold" grpId="0" nodeType="clickEffect">
                                  <p:stCondLst>
                                    <p:cond delay="0"/>
                                  </p:stCondLst>
                                  <p:childTnLst>
                                    <p:set>
                                      <p:cBhvr>
                                        <p:cTn id="86" dur="1" fill="hold">
                                          <p:stCondLst>
                                            <p:cond delay="0"/>
                                          </p:stCondLst>
                                        </p:cTn>
                                        <p:tgtEl>
                                          <p:spTgt spid="130"/>
                                        </p:tgtEl>
                                        <p:attrNameLst>
                                          <p:attrName>style.visibility</p:attrName>
                                        </p:attrNameLst>
                                      </p:cBhvr>
                                      <p:to>
                                        <p:strVal val="visible"/>
                                      </p:to>
                                    </p:set>
                                  </p:childTnLst>
                                </p:cTn>
                              </p:par>
                            </p:childTnLst>
                          </p:cTn>
                        </p:par>
                      </p:childTnLst>
                    </p:cTn>
                  </p:par>
                  <p:par>
                    <p:cTn id="87" fill="hold">
                      <p:stCondLst>
                        <p:cond delay="indefinite"/>
                      </p:stCondLst>
                      <p:childTnLst>
                        <p:par>
                          <p:cTn id="88" fill="hold">
                            <p:stCondLst>
                              <p:cond delay="0"/>
                            </p:stCondLst>
                            <p:childTnLst>
                              <p:par>
                                <p:cTn id="89" presetID="1" presetClass="entr" presetSubtype="0" fill="hold" grpId="0" nodeType="clickEffect">
                                  <p:stCondLst>
                                    <p:cond delay="0"/>
                                  </p:stCondLst>
                                  <p:childTnLst>
                                    <p:set>
                                      <p:cBhvr>
                                        <p:cTn id="90" dur="1" fill="hold">
                                          <p:stCondLst>
                                            <p:cond delay="0"/>
                                          </p:stCondLst>
                                        </p:cTn>
                                        <p:tgtEl>
                                          <p:spTgt spid="103"/>
                                        </p:tgtEl>
                                        <p:attrNameLst>
                                          <p:attrName>style.visibility</p:attrName>
                                        </p:attrNameLst>
                                      </p:cBhvr>
                                      <p:to>
                                        <p:strVal val="visible"/>
                                      </p:to>
                                    </p:set>
                                  </p:childTnLst>
                                </p:cTn>
                              </p:par>
                              <p:par>
                                <p:cTn id="91" presetID="1" presetClass="entr" presetSubtype="0" fill="hold" grpId="0" nodeType="withEffect">
                                  <p:stCondLst>
                                    <p:cond delay="0"/>
                                  </p:stCondLst>
                                  <p:childTnLst>
                                    <p:set>
                                      <p:cBhvr>
                                        <p:cTn id="92" dur="1" fill="hold">
                                          <p:stCondLst>
                                            <p:cond delay="0"/>
                                          </p:stCondLst>
                                        </p:cTn>
                                        <p:tgtEl>
                                          <p:spTgt spid="104"/>
                                        </p:tgtEl>
                                        <p:attrNameLst>
                                          <p:attrName>style.visibility</p:attrName>
                                        </p:attrNameLst>
                                      </p:cBhvr>
                                      <p:to>
                                        <p:strVal val="visible"/>
                                      </p:to>
                                    </p:set>
                                  </p:childTnLst>
                                </p:cTn>
                              </p:par>
                              <p:par>
                                <p:cTn id="93" presetID="1" presetClass="entr" presetSubtype="0" fill="hold" grpId="0" nodeType="withEffect">
                                  <p:stCondLst>
                                    <p:cond delay="0"/>
                                  </p:stCondLst>
                                  <p:childTnLst>
                                    <p:set>
                                      <p:cBhvr>
                                        <p:cTn id="94" dur="1" fill="hold">
                                          <p:stCondLst>
                                            <p:cond delay="0"/>
                                          </p:stCondLst>
                                        </p:cTn>
                                        <p:tgtEl>
                                          <p:spTgt spid="105"/>
                                        </p:tgtEl>
                                        <p:attrNameLst>
                                          <p:attrName>style.visibility</p:attrName>
                                        </p:attrNameLst>
                                      </p:cBhvr>
                                      <p:to>
                                        <p:strVal val="visible"/>
                                      </p:to>
                                    </p:set>
                                  </p:childTnLst>
                                </p:cTn>
                              </p:par>
                              <p:par>
                                <p:cTn id="95" presetID="1" presetClass="entr" presetSubtype="0" fill="hold" grpId="0" nodeType="withEffect">
                                  <p:stCondLst>
                                    <p:cond delay="0"/>
                                  </p:stCondLst>
                                  <p:childTnLst>
                                    <p:set>
                                      <p:cBhvr>
                                        <p:cTn id="96" dur="1" fill="hold">
                                          <p:stCondLst>
                                            <p:cond delay="0"/>
                                          </p:stCondLst>
                                        </p:cTn>
                                        <p:tgtEl>
                                          <p:spTgt spid="106"/>
                                        </p:tgtEl>
                                        <p:attrNameLst>
                                          <p:attrName>style.visibility</p:attrName>
                                        </p:attrNameLst>
                                      </p:cBhvr>
                                      <p:to>
                                        <p:strVal val="visible"/>
                                      </p:to>
                                    </p:set>
                                  </p:childTnLst>
                                </p:cTn>
                              </p:par>
                              <p:par>
                                <p:cTn id="97" presetID="1" presetClass="entr" presetSubtype="0" fill="hold" grpId="0" nodeType="withEffect">
                                  <p:stCondLst>
                                    <p:cond delay="0"/>
                                  </p:stCondLst>
                                  <p:childTnLst>
                                    <p:set>
                                      <p:cBhvr>
                                        <p:cTn id="98" dur="1" fill="hold">
                                          <p:stCondLst>
                                            <p:cond delay="0"/>
                                          </p:stCondLst>
                                        </p:cTn>
                                        <p:tgtEl>
                                          <p:spTgt spid="107"/>
                                        </p:tgtEl>
                                        <p:attrNameLst>
                                          <p:attrName>style.visibility</p:attrName>
                                        </p:attrNameLst>
                                      </p:cBhvr>
                                      <p:to>
                                        <p:strVal val="visible"/>
                                      </p:to>
                                    </p:set>
                                  </p:childTnLst>
                                </p:cTn>
                              </p:par>
                              <p:par>
                                <p:cTn id="99" presetID="1" presetClass="entr" presetSubtype="0" fill="hold" grpId="0" nodeType="withEffect">
                                  <p:stCondLst>
                                    <p:cond delay="0"/>
                                  </p:stCondLst>
                                  <p:childTnLst>
                                    <p:set>
                                      <p:cBhvr>
                                        <p:cTn id="100" dur="1" fill="hold">
                                          <p:stCondLst>
                                            <p:cond delay="0"/>
                                          </p:stCondLst>
                                        </p:cTn>
                                        <p:tgtEl>
                                          <p:spTgt spid="108"/>
                                        </p:tgtEl>
                                        <p:attrNameLst>
                                          <p:attrName>style.visibility</p:attrName>
                                        </p:attrNameLst>
                                      </p:cBhvr>
                                      <p:to>
                                        <p:strVal val="visible"/>
                                      </p:to>
                                    </p:set>
                                  </p:childTnLst>
                                </p:cTn>
                              </p:par>
                              <p:par>
                                <p:cTn id="101" presetID="1" presetClass="entr" presetSubtype="0" fill="hold" grpId="0" nodeType="withEffect">
                                  <p:stCondLst>
                                    <p:cond delay="0"/>
                                  </p:stCondLst>
                                  <p:childTnLst>
                                    <p:set>
                                      <p:cBhvr>
                                        <p:cTn id="102" dur="1" fill="hold">
                                          <p:stCondLst>
                                            <p:cond delay="0"/>
                                          </p:stCondLst>
                                        </p:cTn>
                                        <p:tgtEl>
                                          <p:spTgt spid="109"/>
                                        </p:tgtEl>
                                        <p:attrNameLst>
                                          <p:attrName>style.visibility</p:attrName>
                                        </p:attrNameLst>
                                      </p:cBhvr>
                                      <p:to>
                                        <p:strVal val="visible"/>
                                      </p:to>
                                    </p:set>
                                  </p:childTnLst>
                                </p:cTn>
                              </p:par>
                              <p:par>
                                <p:cTn id="103" presetID="1" presetClass="entr" presetSubtype="0" fill="hold" grpId="0" nodeType="withEffect">
                                  <p:stCondLst>
                                    <p:cond delay="0"/>
                                  </p:stCondLst>
                                  <p:childTnLst>
                                    <p:set>
                                      <p:cBhvr>
                                        <p:cTn id="104" dur="1" fill="hold">
                                          <p:stCondLst>
                                            <p:cond delay="0"/>
                                          </p:stCondLst>
                                        </p:cTn>
                                        <p:tgtEl>
                                          <p:spTgt spid="110"/>
                                        </p:tgtEl>
                                        <p:attrNameLst>
                                          <p:attrName>style.visibility</p:attrName>
                                        </p:attrNameLst>
                                      </p:cBhvr>
                                      <p:to>
                                        <p:strVal val="visible"/>
                                      </p:to>
                                    </p:set>
                                  </p:childTnLst>
                                </p:cTn>
                              </p:par>
                              <p:par>
                                <p:cTn id="105" presetID="1" presetClass="entr" presetSubtype="0" fill="hold" grpId="0" nodeType="withEffect">
                                  <p:stCondLst>
                                    <p:cond delay="0"/>
                                  </p:stCondLst>
                                  <p:childTnLst>
                                    <p:set>
                                      <p:cBhvr>
                                        <p:cTn id="106" dur="1" fill="hold">
                                          <p:stCondLst>
                                            <p:cond delay="0"/>
                                          </p:stCondLst>
                                        </p:cTn>
                                        <p:tgtEl>
                                          <p:spTgt spid="111"/>
                                        </p:tgtEl>
                                        <p:attrNameLst>
                                          <p:attrName>style.visibility</p:attrName>
                                        </p:attrNameLst>
                                      </p:cBhvr>
                                      <p:to>
                                        <p:strVal val="visible"/>
                                      </p:to>
                                    </p:set>
                                  </p:childTnLst>
                                </p:cTn>
                              </p:par>
                              <p:par>
                                <p:cTn id="107" presetID="1" presetClass="entr" presetSubtype="0" fill="hold" grpId="0" nodeType="withEffect">
                                  <p:stCondLst>
                                    <p:cond delay="0"/>
                                  </p:stCondLst>
                                  <p:childTnLst>
                                    <p:set>
                                      <p:cBhvr>
                                        <p:cTn id="108" dur="1" fill="hold">
                                          <p:stCondLst>
                                            <p:cond delay="0"/>
                                          </p:stCondLst>
                                        </p:cTn>
                                        <p:tgtEl>
                                          <p:spTgt spid="112"/>
                                        </p:tgtEl>
                                        <p:attrNameLst>
                                          <p:attrName>style.visibility</p:attrName>
                                        </p:attrNameLst>
                                      </p:cBhvr>
                                      <p:to>
                                        <p:strVal val="visible"/>
                                      </p:to>
                                    </p:set>
                                  </p:childTnLst>
                                </p:cTn>
                              </p:par>
                              <p:par>
                                <p:cTn id="109" presetID="1" presetClass="entr" presetSubtype="0" fill="hold" grpId="0" nodeType="withEffect">
                                  <p:stCondLst>
                                    <p:cond delay="0"/>
                                  </p:stCondLst>
                                  <p:childTnLst>
                                    <p:set>
                                      <p:cBhvr>
                                        <p:cTn id="110" dur="1" fill="hold">
                                          <p:stCondLst>
                                            <p:cond delay="0"/>
                                          </p:stCondLst>
                                        </p:cTn>
                                        <p:tgtEl>
                                          <p:spTgt spid="113"/>
                                        </p:tgtEl>
                                        <p:attrNameLst>
                                          <p:attrName>style.visibility</p:attrName>
                                        </p:attrNameLst>
                                      </p:cBhvr>
                                      <p:to>
                                        <p:strVal val="visible"/>
                                      </p:to>
                                    </p:set>
                                  </p:childTnLst>
                                </p:cTn>
                              </p:par>
                              <p:par>
                                <p:cTn id="111" presetID="1" presetClass="entr" presetSubtype="0" fill="hold" grpId="0" nodeType="withEffect">
                                  <p:stCondLst>
                                    <p:cond delay="0"/>
                                  </p:stCondLst>
                                  <p:childTnLst>
                                    <p:set>
                                      <p:cBhvr>
                                        <p:cTn id="112" dur="1" fill="hold">
                                          <p:stCondLst>
                                            <p:cond delay="0"/>
                                          </p:stCondLst>
                                        </p:cTn>
                                        <p:tgtEl>
                                          <p:spTgt spid="114"/>
                                        </p:tgtEl>
                                        <p:attrNameLst>
                                          <p:attrName>style.visibility</p:attrName>
                                        </p:attrNameLst>
                                      </p:cBhvr>
                                      <p:to>
                                        <p:strVal val="visible"/>
                                      </p:to>
                                    </p:set>
                                  </p:childTnLst>
                                </p:cTn>
                              </p:par>
                              <p:par>
                                <p:cTn id="113" presetID="1" presetClass="entr" presetSubtype="0" fill="hold" grpId="0" nodeType="withEffect">
                                  <p:stCondLst>
                                    <p:cond delay="0"/>
                                  </p:stCondLst>
                                  <p:childTnLst>
                                    <p:set>
                                      <p:cBhvr>
                                        <p:cTn id="114" dur="1" fill="hold">
                                          <p:stCondLst>
                                            <p:cond delay="0"/>
                                          </p:stCondLst>
                                        </p:cTn>
                                        <p:tgtEl>
                                          <p:spTgt spid="115"/>
                                        </p:tgtEl>
                                        <p:attrNameLst>
                                          <p:attrName>style.visibility</p:attrName>
                                        </p:attrNameLst>
                                      </p:cBhvr>
                                      <p:to>
                                        <p:strVal val="visible"/>
                                      </p:to>
                                    </p:set>
                                  </p:childTnLst>
                                </p:cTn>
                              </p:par>
                              <p:par>
                                <p:cTn id="115" presetID="1" presetClass="entr" presetSubtype="0" fill="hold" grpId="0" nodeType="withEffect">
                                  <p:stCondLst>
                                    <p:cond delay="0"/>
                                  </p:stCondLst>
                                  <p:childTnLst>
                                    <p:set>
                                      <p:cBhvr>
                                        <p:cTn id="116" dur="1" fill="hold">
                                          <p:stCondLst>
                                            <p:cond delay="0"/>
                                          </p:stCondLst>
                                        </p:cTn>
                                        <p:tgtEl>
                                          <p:spTgt spid="116"/>
                                        </p:tgtEl>
                                        <p:attrNameLst>
                                          <p:attrName>style.visibility</p:attrName>
                                        </p:attrNameLst>
                                      </p:cBhvr>
                                      <p:to>
                                        <p:strVal val="visible"/>
                                      </p:to>
                                    </p:set>
                                  </p:childTnLst>
                                </p:cTn>
                              </p:par>
                              <p:par>
                                <p:cTn id="117" presetID="1" presetClass="entr" presetSubtype="0" fill="hold" grpId="0" nodeType="withEffect">
                                  <p:stCondLst>
                                    <p:cond delay="0"/>
                                  </p:stCondLst>
                                  <p:childTnLst>
                                    <p:set>
                                      <p:cBhvr>
                                        <p:cTn id="118" dur="1" fill="hold">
                                          <p:stCondLst>
                                            <p:cond delay="0"/>
                                          </p:stCondLst>
                                        </p:cTn>
                                        <p:tgtEl>
                                          <p:spTgt spid="117"/>
                                        </p:tgtEl>
                                        <p:attrNameLst>
                                          <p:attrName>style.visibility</p:attrName>
                                        </p:attrNameLst>
                                      </p:cBhvr>
                                      <p:to>
                                        <p:strVal val="visible"/>
                                      </p:to>
                                    </p:set>
                                  </p:childTnLst>
                                </p:cTn>
                              </p:par>
                              <p:par>
                                <p:cTn id="119" presetID="1" presetClass="entr" presetSubtype="0" fill="hold" grpId="0" nodeType="withEffect">
                                  <p:stCondLst>
                                    <p:cond delay="0"/>
                                  </p:stCondLst>
                                  <p:childTnLst>
                                    <p:set>
                                      <p:cBhvr>
                                        <p:cTn id="120" dur="1" fill="hold">
                                          <p:stCondLst>
                                            <p:cond delay="0"/>
                                          </p:stCondLst>
                                        </p:cTn>
                                        <p:tgtEl>
                                          <p:spTgt spid="118"/>
                                        </p:tgtEl>
                                        <p:attrNameLst>
                                          <p:attrName>style.visibility</p:attrName>
                                        </p:attrNameLst>
                                      </p:cBhvr>
                                      <p:to>
                                        <p:strVal val="visible"/>
                                      </p:to>
                                    </p:set>
                                  </p:childTnLst>
                                </p:cTn>
                              </p:par>
                              <p:par>
                                <p:cTn id="121" presetID="1" presetClass="entr" presetSubtype="0" fill="hold" grpId="0" nodeType="withEffect">
                                  <p:stCondLst>
                                    <p:cond delay="0"/>
                                  </p:stCondLst>
                                  <p:childTnLst>
                                    <p:set>
                                      <p:cBhvr>
                                        <p:cTn id="122" dur="1" fill="hold">
                                          <p:stCondLst>
                                            <p:cond delay="0"/>
                                          </p:stCondLst>
                                        </p:cTn>
                                        <p:tgtEl>
                                          <p:spTgt spid="124"/>
                                        </p:tgtEl>
                                        <p:attrNameLst>
                                          <p:attrName>style.visibility</p:attrName>
                                        </p:attrNameLst>
                                      </p:cBhvr>
                                      <p:to>
                                        <p:strVal val="visible"/>
                                      </p:to>
                                    </p:set>
                                  </p:childTnLst>
                                </p:cTn>
                              </p:par>
                              <p:par>
                                <p:cTn id="123" presetID="1" presetClass="entr" presetSubtype="0" fill="hold" grpId="0" nodeType="withEffect">
                                  <p:stCondLst>
                                    <p:cond delay="0"/>
                                  </p:stCondLst>
                                  <p:childTnLst>
                                    <p:set>
                                      <p:cBhvr>
                                        <p:cTn id="124" dur="1" fill="hold">
                                          <p:stCondLst>
                                            <p:cond delay="0"/>
                                          </p:stCondLst>
                                        </p:cTn>
                                        <p:tgtEl>
                                          <p:spTgt spid="125"/>
                                        </p:tgtEl>
                                        <p:attrNameLst>
                                          <p:attrName>style.visibility</p:attrName>
                                        </p:attrNameLst>
                                      </p:cBhvr>
                                      <p:to>
                                        <p:strVal val="visible"/>
                                      </p:to>
                                    </p:set>
                                  </p:childTnLst>
                                </p:cTn>
                              </p:par>
                              <p:par>
                                <p:cTn id="125" presetID="1" presetClass="entr" presetSubtype="0" fill="hold" grpId="0" nodeType="withEffect">
                                  <p:stCondLst>
                                    <p:cond delay="0"/>
                                  </p:stCondLst>
                                  <p:childTnLst>
                                    <p:set>
                                      <p:cBhvr>
                                        <p:cTn id="126" dur="1" fill="hold">
                                          <p:stCondLst>
                                            <p:cond delay="0"/>
                                          </p:stCondLst>
                                        </p:cTn>
                                        <p:tgtEl>
                                          <p:spTgt spid="126"/>
                                        </p:tgtEl>
                                        <p:attrNameLst>
                                          <p:attrName>style.visibility</p:attrName>
                                        </p:attrNameLst>
                                      </p:cBhvr>
                                      <p:to>
                                        <p:strVal val="visible"/>
                                      </p:to>
                                    </p:set>
                                  </p:childTnLst>
                                </p:cTn>
                              </p:par>
                              <p:par>
                                <p:cTn id="127" presetID="1" presetClass="entr" presetSubtype="0" fill="hold" grpId="0" nodeType="withEffect">
                                  <p:stCondLst>
                                    <p:cond delay="0"/>
                                  </p:stCondLst>
                                  <p:childTnLst>
                                    <p:set>
                                      <p:cBhvr>
                                        <p:cTn id="128" dur="1" fill="hold">
                                          <p:stCondLst>
                                            <p:cond delay="0"/>
                                          </p:stCondLst>
                                        </p:cTn>
                                        <p:tgtEl>
                                          <p:spTgt spid="127"/>
                                        </p:tgtEl>
                                        <p:attrNameLst>
                                          <p:attrName>style.visibility</p:attrName>
                                        </p:attrNameLst>
                                      </p:cBhvr>
                                      <p:to>
                                        <p:strVal val="visible"/>
                                      </p:to>
                                    </p:set>
                                  </p:childTnLst>
                                </p:cTn>
                              </p:par>
                            </p:childTnLst>
                          </p:cTn>
                        </p:par>
                      </p:childTnLst>
                    </p:cTn>
                  </p:par>
                  <p:par>
                    <p:cTn id="129" fill="hold">
                      <p:stCondLst>
                        <p:cond delay="indefinite"/>
                      </p:stCondLst>
                      <p:childTnLst>
                        <p:par>
                          <p:cTn id="130" fill="hold">
                            <p:stCondLst>
                              <p:cond delay="0"/>
                            </p:stCondLst>
                            <p:childTnLst>
                              <p:par>
                                <p:cTn id="131" presetID="22" presetClass="entr" presetSubtype="8" fill="hold" nodeType="clickEffect">
                                  <p:stCondLst>
                                    <p:cond delay="0"/>
                                  </p:stCondLst>
                                  <p:childTnLst>
                                    <p:set>
                                      <p:cBhvr>
                                        <p:cTn id="132" dur="1" fill="hold">
                                          <p:stCondLst>
                                            <p:cond delay="0"/>
                                          </p:stCondLst>
                                        </p:cTn>
                                        <p:tgtEl>
                                          <p:spTgt spid="122"/>
                                        </p:tgtEl>
                                        <p:attrNameLst>
                                          <p:attrName>style.visibility</p:attrName>
                                        </p:attrNameLst>
                                      </p:cBhvr>
                                      <p:to>
                                        <p:strVal val="visible"/>
                                      </p:to>
                                    </p:set>
                                    <p:animEffect transition="in" filter="wipe(left)">
                                      <p:cBhvr>
                                        <p:cTn id="133" dur="500"/>
                                        <p:tgtEl>
                                          <p:spTgt spid="122"/>
                                        </p:tgtEl>
                                      </p:cBhvr>
                                    </p:animEffect>
                                  </p:childTnLst>
                                </p:cTn>
                              </p:par>
                              <p:par>
                                <p:cTn id="134" presetID="22" presetClass="entr" presetSubtype="4" fill="hold" nodeType="withEffect">
                                  <p:stCondLst>
                                    <p:cond delay="0"/>
                                  </p:stCondLst>
                                  <p:childTnLst>
                                    <p:set>
                                      <p:cBhvr>
                                        <p:cTn id="135" dur="1" fill="hold">
                                          <p:stCondLst>
                                            <p:cond delay="0"/>
                                          </p:stCondLst>
                                        </p:cTn>
                                        <p:tgtEl>
                                          <p:spTgt spid="123"/>
                                        </p:tgtEl>
                                        <p:attrNameLst>
                                          <p:attrName>style.visibility</p:attrName>
                                        </p:attrNameLst>
                                      </p:cBhvr>
                                      <p:to>
                                        <p:strVal val="visible"/>
                                      </p:to>
                                    </p:set>
                                    <p:animEffect transition="in" filter="wipe(down)">
                                      <p:cBhvr>
                                        <p:cTn id="136" dur="500"/>
                                        <p:tgtEl>
                                          <p:spTgt spid="123"/>
                                        </p:tgtEl>
                                      </p:cBhvr>
                                    </p:animEffect>
                                  </p:childTnLst>
                                </p:cTn>
                              </p:par>
                              <p:par>
                                <p:cTn id="137" presetID="22" presetClass="entr" presetSubtype="1" fill="hold" nodeType="withEffect">
                                  <p:stCondLst>
                                    <p:cond delay="0"/>
                                  </p:stCondLst>
                                  <p:childTnLst>
                                    <p:set>
                                      <p:cBhvr>
                                        <p:cTn id="138" dur="1" fill="hold">
                                          <p:stCondLst>
                                            <p:cond delay="0"/>
                                          </p:stCondLst>
                                        </p:cTn>
                                        <p:tgtEl>
                                          <p:spTgt spid="119"/>
                                        </p:tgtEl>
                                        <p:attrNameLst>
                                          <p:attrName>style.visibility</p:attrName>
                                        </p:attrNameLst>
                                      </p:cBhvr>
                                      <p:to>
                                        <p:strVal val="visible"/>
                                      </p:to>
                                    </p:set>
                                    <p:animEffect transition="in" filter="wipe(up)">
                                      <p:cBhvr>
                                        <p:cTn id="139" dur="500"/>
                                        <p:tgtEl>
                                          <p:spTgt spid="119"/>
                                        </p:tgtEl>
                                      </p:cBhvr>
                                    </p:animEffect>
                                  </p:childTnLst>
                                </p:cTn>
                              </p:par>
                              <p:par>
                                <p:cTn id="140" presetID="22" presetClass="entr" presetSubtype="4" fill="hold" nodeType="withEffect">
                                  <p:stCondLst>
                                    <p:cond delay="0"/>
                                  </p:stCondLst>
                                  <p:childTnLst>
                                    <p:set>
                                      <p:cBhvr>
                                        <p:cTn id="141" dur="1" fill="hold">
                                          <p:stCondLst>
                                            <p:cond delay="0"/>
                                          </p:stCondLst>
                                        </p:cTn>
                                        <p:tgtEl>
                                          <p:spTgt spid="121"/>
                                        </p:tgtEl>
                                        <p:attrNameLst>
                                          <p:attrName>style.visibility</p:attrName>
                                        </p:attrNameLst>
                                      </p:cBhvr>
                                      <p:to>
                                        <p:strVal val="visible"/>
                                      </p:to>
                                    </p:set>
                                    <p:animEffect transition="in" filter="wipe(down)">
                                      <p:cBhvr>
                                        <p:cTn id="142" dur="500"/>
                                        <p:tgtEl>
                                          <p:spTgt spid="121"/>
                                        </p:tgtEl>
                                      </p:cBhvr>
                                    </p:animEffect>
                                  </p:childTnLst>
                                </p:cTn>
                              </p:par>
                              <p:par>
                                <p:cTn id="143" presetID="22" presetClass="entr" presetSubtype="2" fill="hold" nodeType="withEffect">
                                  <p:stCondLst>
                                    <p:cond delay="0"/>
                                  </p:stCondLst>
                                  <p:childTnLst>
                                    <p:set>
                                      <p:cBhvr>
                                        <p:cTn id="144" dur="1" fill="hold">
                                          <p:stCondLst>
                                            <p:cond delay="0"/>
                                          </p:stCondLst>
                                        </p:cTn>
                                        <p:tgtEl>
                                          <p:spTgt spid="120"/>
                                        </p:tgtEl>
                                        <p:attrNameLst>
                                          <p:attrName>style.visibility</p:attrName>
                                        </p:attrNameLst>
                                      </p:cBhvr>
                                      <p:to>
                                        <p:strVal val="visible"/>
                                      </p:to>
                                    </p:set>
                                    <p:animEffect transition="in" filter="wipe(right)">
                                      <p:cBhvr>
                                        <p:cTn id="145" dur="500"/>
                                        <p:tgtEl>
                                          <p:spTgt spid="120"/>
                                        </p:tgtEl>
                                      </p:cBhvr>
                                    </p:animEffect>
                                  </p:childTnLst>
                                </p:cTn>
                              </p:par>
                              <p:par>
                                <p:cTn id="146" presetID="22" presetClass="entr" presetSubtype="1" fill="hold" nodeType="withEffect">
                                  <p:stCondLst>
                                    <p:cond delay="0"/>
                                  </p:stCondLst>
                                  <p:childTnLst>
                                    <p:set>
                                      <p:cBhvr>
                                        <p:cTn id="147" dur="1" fill="hold">
                                          <p:stCondLst>
                                            <p:cond delay="0"/>
                                          </p:stCondLst>
                                        </p:cTn>
                                        <p:tgtEl>
                                          <p:spTgt spid="119"/>
                                        </p:tgtEl>
                                        <p:attrNameLst>
                                          <p:attrName>style.visibility</p:attrName>
                                        </p:attrNameLst>
                                      </p:cBhvr>
                                      <p:to>
                                        <p:strVal val="visible"/>
                                      </p:to>
                                    </p:set>
                                    <p:animEffect transition="in" filter="wipe(up)">
                                      <p:cBhvr>
                                        <p:cTn id="148" dur="500"/>
                                        <p:tgtEl>
                                          <p:spTgt spid="1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8" grpId="0"/>
      <p:bldP spid="9" grpId="0" animBg="1"/>
      <p:bldP spid="44" grpId="0"/>
      <p:bldP spid="45" grpId="0"/>
      <p:bldP spid="103" grpId="0" animBg="1"/>
      <p:bldP spid="104" grpId="0" animBg="1"/>
      <p:bldP spid="105" grpId="0" animBg="1"/>
      <p:bldP spid="106" grpId="0" animBg="1"/>
      <p:bldP spid="107" grpId="0" animBg="1"/>
      <p:bldP spid="108" grpId="0" animBg="1"/>
      <p:bldP spid="109" grpId="0" animBg="1"/>
      <p:bldP spid="110" grpId="0" animBg="1"/>
      <p:bldP spid="111" grpId="0" animBg="1"/>
      <p:bldP spid="112" grpId="0" animBg="1"/>
      <p:bldP spid="113" grpId="0" animBg="1"/>
      <p:bldP spid="114" grpId="0" animBg="1"/>
      <p:bldP spid="115" grpId="0" animBg="1"/>
      <p:bldP spid="116" grpId="0" animBg="1"/>
      <p:bldP spid="117" grpId="0" animBg="1"/>
      <p:bldP spid="118" grpId="0" animBg="1"/>
      <p:bldP spid="124" grpId="0"/>
      <p:bldP spid="125" grpId="0"/>
      <p:bldP spid="126" grpId="0"/>
      <p:bldP spid="127" grpId="0"/>
      <p:bldP spid="129" grpId="0"/>
      <p:bldP spid="130" grpId="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B9F9B84B-B900-714B-8536-1797C39898F6}" type="slidenum">
              <a:rPr lang="en-US" smtClean="0"/>
              <a:t>30</a:t>
            </a:fld>
            <a:endParaRPr lang="en-US"/>
          </a:p>
        </p:txBody>
      </p:sp>
      <p:sp>
        <p:nvSpPr>
          <p:cNvPr id="6" name="Title 1"/>
          <p:cNvSpPr txBox="1">
            <a:spLocks/>
          </p:cNvSpPr>
          <p:nvPr/>
        </p:nvSpPr>
        <p:spPr>
          <a:xfrm>
            <a:off x="395536" y="3916412"/>
            <a:ext cx="5976664" cy="1143000"/>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3600" dirty="0" smtClean="0">
                <a:solidFill>
                  <a:srgbClr val="000090"/>
                </a:solidFill>
              </a:rPr>
              <a:t>Best Hand Coded Versions </a:t>
            </a:r>
            <a:endParaRPr lang="en-US" sz="3600" dirty="0">
              <a:solidFill>
                <a:srgbClr val="000090"/>
              </a:solidFill>
            </a:endParaRPr>
          </a:p>
        </p:txBody>
      </p:sp>
      <p:sp>
        <p:nvSpPr>
          <p:cNvPr id="5" name="Rectangle 3"/>
          <p:cNvSpPr txBox="1">
            <a:spLocks noChangeArrowheads="1"/>
          </p:cNvSpPr>
          <p:nvPr/>
        </p:nvSpPr>
        <p:spPr>
          <a:xfrm>
            <a:off x="0" y="3705"/>
            <a:ext cx="9144000" cy="1143000"/>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kumimoji="1" lang="en-US" dirty="0" smtClean="0">
                <a:solidFill>
                  <a:srgbClr val="000090"/>
                </a:solidFill>
              </a:rPr>
              <a:t>Performance Comparison</a:t>
            </a:r>
            <a:endParaRPr kumimoji="1" lang="en-US" dirty="0">
              <a:solidFill>
                <a:srgbClr val="000090"/>
              </a:solidFill>
            </a:endParaRPr>
          </a:p>
        </p:txBody>
      </p:sp>
      <p:sp>
        <p:nvSpPr>
          <p:cNvPr id="4" name="TextBox 3"/>
          <p:cNvSpPr txBox="1"/>
          <p:nvPr/>
        </p:nvSpPr>
        <p:spPr>
          <a:xfrm>
            <a:off x="323528" y="1587500"/>
            <a:ext cx="8776762" cy="1754327"/>
          </a:xfrm>
          <a:prstGeom prst="rect">
            <a:avLst/>
          </a:prstGeom>
          <a:noFill/>
        </p:spPr>
        <p:txBody>
          <a:bodyPr wrap="none" rtlCol="0">
            <a:spAutoFit/>
          </a:bodyPr>
          <a:lstStyle/>
          <a:p>
            <a:pPr marL="571500" indent="-571500">
              <a:buFont typeface="Arial"/>
              <a:buChar char="•"/>
            </a:pPr>
            <a:r>
              <a:rPr lang="en-US" sz="3600" dirty="0" smtClean="0">
                <a:solidFill>
                  <a:srgbClr val="000090"/>
                </a:solidFill>
              </a:rPr>
              <a:t>X10’s Shared Memory Protocol (X10-Mem)</a:t>
            </a:r>
          </a:p>
          <a:p>
            <a:pPr marL="571500" indent="-571500">
              <a:buFont typeface="Arial"/>
              <a:buChar char="•"/>
            </a:pPr>
            <a:r>
              <a:rPr lang="en-US" sz="3600" dirty="0" smtClean="0">
                <a:solidFill>
                  <a:srgbClr val="000090"/>
                </a:solidFill>
              </a:rPr>
              <a:t>Directory-based Protocol (GR-</a:t>
            </a:r>
            <a:r>
              <a:rPr lang="en-US" sz="3600" dirty="0" err="1" smtClean="0">
                <a:solidFill>
                  <a:srgbClr val="000090"/>
                </a:solidFill>
              </a:rPr>
              <a:t>Mem</a:t>
            </a:r>
            <a:r>
              <a:rPr lang="en-US" sz="3600" dirty="0" smtClean="0">
                <a:solidFill>
                  <a:srgbClr val="000090"/>
                </a:solidFill>
              </a:rPr>
              <a:t>)</a:t>
            </a:r>
          </a:p>
          <a:p>
            <a:pPr marL="571500" indent="-571500">
              <a:buFont typeface="Arial"/>
              <a:buChar char="•"/>
            </a:pPr>
            <a:r>
              <a:rPr lang="en-US" sz="3600" dirty="0" smtClean="0">
                <a:solidFill>
                  <a:srgbClr val="000090"/>
                </a:solidFill>
              </a:rPr>
              <a:t>Combination (X10-Mem/GR-</a:t>
            </a:r>
            <a:r>
              <a:rPr lang="en-US" sz="3600" dirty="0" err="1" smtClean="0">
                <a:solidFill>
                  <a:srgbClr val="000090"/>
                </a:solidFill>
              </a:rPr>
              <a:t>Mem</a:t>
            </a:r>
            <a:r>
              <a:rPr lang="en-US" sz="3600" dirty="0" smtClean="0">
                <a:solidFill>
                  <a:srgbClr val="000090"/>
                </a:solidFill>
              </a:rPr>
              <a:t>)</a:t>
            </a:r>
            <a:endParaRPr lang="en-US" sz="3600" dirty="0">
              <a:solidFill>
                <a:srgbClr val="000090"/>
              </a:solidFill>
            </a:endParaRPr>
          </a:p>
        </p:txBody>
      </p:sp>
    </p:spTree>
    <p:extLst>
      <p:ext uri="{BB962C8B-B14F-4D97-AF65-F5344CB8AC3E}">
        <p14:creationId xmlns:p14="http://schemas.microsoft.com/office/powerpoint/2010/main" val="2628083884"/>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3"/>
          <p:cNvSpPr>
            <a:spLocks noGrp="1" noChangeArrowheads="1"/>
          </p:cNvSpPr>
          <p:nvPr>
            <p:ph type="title"/>
          </p:nvPr>
        </p:nvSpPr>
        <p:spPr>
          <a:xfrm>
            <a:off x="0" y="3705"/>
            <a:ext cx="9144000" cy="1143000"/>
          </a:xfrm>
        </p:spPr>
        <p:txBody>
          <a:bodyPr>
            <a:normAutofit/>
          </a:bodyPr>
          <a:lstStyle/>
          <a:p>
            <a:r>
              <a:rPr kumimoji="1" lang="en-US" dirty="0" smtClean="0">
                <a:solidFill>
                  <a:srgbClr val="000090"/>
                </a:solidFill>
              </a:rPr>
              <a:t>Code- and Data-Layout Restructurings</a:t>
            </a:r>
            <a:endParaRPr kumimoji="1" lang="en-US" dirty="0">
              <a:solidFill>
                <a:srgbClr val="000090"/>
              </a:solidFill>
            </a:endParaRPr>
          </a:p>
        </p:txBody>
      </p:sp>
      <p:graphicFrame>
        <p:nvGraphicFramePr>
          <p:cNvPr id="7" name="Table 6"/>
          <p:cNvGraphicFramePr>
            <a:graphicFrameLocks noGrp="1"/>
          </p:cNvGraphicFramePr>
          <p:nvPr>
            <p:extLst>
              <p:ext uri="{D42A27DB-BD31-4B8C-83A1-F6EECF244321}">
                <p14:modId xmlns:p14="http://schemas.microsoft.com/office/powerpoint/2010/main" val="148501061"/>
              </p:ext>
            </p:extLst>
          </p:nvPr>
        </p:nvGraphicFramePr>
        <p:xfrm>
          <a:off x="395536" y="1916832"/>
          <a:ext cx="8182644" cy="3378771"/>
        </p:xfrm>
        <a:graphic>
          <a:graphicData uri="http://schemas.openxmlformats.org/drawingml/2006/table">
            <a:tbl>
              <a:tblPr firstRow="1" bandRow="1">
                <a:tableStyleId>{5940675A-B579-460E-94D1-54222C63F5DA}</a:tableStyleId>
              </a:tblPr>
              <a:tblGrid>
                <a:gridCol w="508000"/>
                <a:gridCol w="7674644"/>
              </a:tblGrid>
              <a:tr h="519948">
                <a:tc>
                  <a:txBody>
                    <a:bodyPr/>
                    <a:lstStyle/>
                    <a:p>
                      <a:endParaRPr lang="en-US" sz="2000" dirty="0"/>
                    </a:p>
                  </a:txBody>
                  <a:tcPr/>
                </a:tc>
                <a:tc>
                  <a:txBody>
                    <a:bodyPr/>
                    <a:lstStyle/>
                    <a:p>
                      <a:pPr algn="ctr"/>
                      <a:r>
                        <a:rPr lang="en-US" sz="2000" b="1" baseline="0" dirty="0" smtClean="0"/>
                        <a:t>Patterns of Shared Variable Accesses</a:t>
                      </a:r>
                      <a:endParaRPr lang="en-US" sz="2000" b="1" dirty="0"/>
                    </a:p>
                  </a:txBody>
                  <a:tcPr/>
                </a:tc>
              </a:tr>
              <a:tr h="519948">
                <a:tc>
                  <a:txBody>
                    <a:bodyPr/>
                    <a:lstStyle/>
                    <a:p>
                      <a:r>
                        <a:rPr lang="en-US" sz="2000" dirty="0" smtClean="0"/>
                        <a:t>A</a:t>
                      </a:r>
                      <a:endParaRPr lang="en-US" sz="2000" dirty="0"/>
                    </a:p>
                  </a:txBody>
                  <a:tcPr/>
                </a:tc>
                <a:tc>
                  <a:txBody>
                    <a:bodyPr/>
                    <a:lstStyle/>
                    <a:p>
                      <a:r>
                        <a:rPr lang="en-US" sz="2000" b="1" dirty="0" smtClean="0"/>
                        <a:t>Read-mostly</a:t>
                      </a:r>
                      <a:r>
                        <a:rPr lang="en-US" sz="2000" b="0" dirty="0" smtClean="0"/>
                        <a:t>: Replicate</a:t>
                      </a:r>
                      <a:r>
                        <a:rPr lang="en-US" sz="2000" b="0" baseline="0" dirty="0" smtClean="0"/>
                        <a:t> node-local copies --- reduce remote access</a:t>
                      </a:r>
                      <a:endParaRPr lang="en-US" sz="2000" b="1" dirty="0"/>
                    </a:p>
                  </a:txBody>
                  <a:tcPr/>
                </a:tc>
              </a:tr>
              <a:tr h="540555">
                <a:tc>
                  <a:txBody>
                    <a:bodyPr/>
                    <a:lstStyle/>
                    <a:p>
                      <a:r>
                        <a:rPr lang="en-US" sz="2000" dirty="0" smtClean="0"/>
                        <a:t>B </a:t>
                      </a:r>
                      <a:endParaRPr lang="en-US" sz="2000" dirty="0"/>
                    </a:p>
                  </a:txBody>
                  <a:tcPr/>
                </a:tc>
                <a:tc>
                  <a:txBody>
                    <a:bodyPr/>
                    <a:lstStyle/>
                    <a:p>
                      <a:r>
                        <a:rPr lang="en-US" sz="2000" b="1" dirty="0" smtClean="0"/>
                        <a:t>Write-mostly</a:t>
                      </a:r>
                      <a:r>
                        <a:rPr lang="en-US" sz="2000" b="0" dirty="0" smtClean="0"/>
                        <a:t>:</a:t>
                      </a:r>
                      <a:r>
                        <a:rPr lang="en-US" sz="2000" b="0" baseline="0" dirty="0" smtClean="0"/>
                        <a:t> Intact: localize write access to the site of allocation</a:t>
                      </a:r>
                      <a:endParaRPr lang="en-US" sz="2000" b="1" dirty="0"/>
                    </a:p>
                  </a:txBody>
                  <a:tcPr/>
                </a:tc>
              </a:tr>
              <a:tr h="438668">
                <a:tc>
                  <a:txBody>
                    <a:bodyPr/>
                    <a:lstStyle/>
                    <a:p>
                      <a:r>
                        <a:rPr lang="en-US" sz="2000" dirty="0" smtClean="0"/>
                        <a:t>C</a:t>
                      </a:r>
                      <a:endParaRPr lang="en-US" sz="2000" dirty="0"/>
                    </a:p>
                  </a:txBody>
                  <a:tcPr/>
                </a:tc>
                <a:tc>
                  <a:txBody>
                    <a:bodyPr/>
                    <a:lstStyle/>
                    <a:p>
                      <a:r>
                        <a:rPr lang="en-US" sz="2000" b="1" dirty="0" smtClean="0"/>
                        <a:t>Aggregate</a:t>
                      </a:r>
                      <a:r>
                        <a:rPr lang="en-US" sz="2000" b="1" baseline="0" dirty="0" smtClean="0"/>
                        <a:t> Data</a:t>
                      </a:r>
                      <a:r>
                        <a:rPr lang="en-US" sz="2000" baseline="0" dirty="0" smtClean="0"/>
                        <a:t>: Refactor into individual objects for element-wise access --- reduce false sharing</a:t>
                      </a:r>
                    </a:p>
                  </a:txBody>
                  <a:tcPr/>
                </a:tc>
              </a:tr>
              <a:tr h="523096">
                <a:tc>
                  <a:txBody>
                    <a:bodyPr/>
                    <a:lstStyle/>
                    <a:p>
                      <a:r>
                        <a:rPr lang="en-US" sz="2000" dirty="0" smtClean="0"/>
                        <a:t>D</a:t>
                      </a:r>
                    </a:p>
                  </a:txBody>
                  <a:tcPr/>
                </a:tc>
                <a:tc>
                  <a:txBody>
                    <a:bodyPr/>
                    <a:lstStyle/>
                    <a:p>
                      <a:r>
                        <a:rPr lang="en-US" sz="2000" b="1" dirty="0" smtClean="0"/>
                        <a:t>Write-Following-Read</a:t>
                      </a:r>
                      <a:r>
                        <a:rPr lang="en-US" sz="2000" b="1" baseline="0" dirty="0" smtClean="0"/>
                        <a:t> </a:t>
                      </a:r>
                      <a:r>
                        <a:rPr lang="en-US" sz="2000" b="0" baseline="0" dirty="0" smtClean="0"/>
                        <a:t>from each place: Collecting Sum Reducer – reduce frequent remote writes</a:t>
                      </a:r>
                      <a:endParaRPr lang="en-US" sz="2000" b="0" dirty="0"/>
                    </a:p>
                  </a:txBody>
                  <a:tcPr/>
                </a:tc>
              </a:tr>
              <a:tr h="389225">
                <a:tc>
                  <a:txBody>
                    <a:bodyPr/>
                    <a:lstStyle/>
                    <a:p>
                      <a:r>
                        <a:rPr lang="en-US" sz="2000" dirty="0" smtClean="0"/>
                        <a:t>E</a:t>
                      </a:r>
                      <a:endParaRPr lang="en-US" sz="2000" dirty="0"/>
                    </a:p>
                  </a:txBody>
                  <a:tcPr/>
                </a:tc>
                <a:tc>
                  <a:txBody>
                    <a:bodyPr/>
                    <a:lstStyle/>
                    <a:p>
                      <a:r>
                        <a:rPr lang="en-US" sz="2000" b="1" dirty="0" smtClean="0"/>
                        <a:t>Write-Once</a:t>
                      </a:r>
                      <a:r>
                        <a:rPr lang="en-US" sz="2000" dirty="0" smtClean="0"/>
                        <a:t>: Replicate node-local copies</a:t>
                      </a:r>
                      <a:r>
                        <a:rPr lang="en-US" sz="2000" baseline="0" dirty="0" smtClean="0"/>
                        <a:t> ---</a:t>
                      </a:r>
                      <a:r>
                        <a:rPr lang="en-US" sz="2000" dirty="0" smtClean="0"/>
                        <a:t> reduce remote access</a:t>
                      </a:r>
                      <a:endParaRPr lang="en-US" sz="2000" b="1" dirty="0"/>
                    </a:p>
                  </a:txBody>
                  <a:tcPr/>
                </a:tc>
              </a:tr>
            </a:tbl>
          </a:graphicData>
        </a:graphic>
      </p:graphicFrame>
      <p:sp>
        <p:nvSpPr>
          <p:cNvPr id="2" name="Slide Number Placeholder 1"/>
          <p:cNvSpPr>
            <a:spLocks noGrp="1"/>
          </p:cNvSpPr>
          <p:nvPr>
            <p:ph type="sldNum" sz="quarter" idx="12"/>
          </p:nvPr>
        </p:nvSpPr>
        <p:spPr/>
        <p:txBody>
          <a:bodyPr/>
          <a:lstStyle/>
          <a:p>
            <a:fld id="{B4E37B2B-7E42-0E4C-BA89-EB679EFEDB65}" type="slidenum">
              <a:rPr lang="en-US" smtClean="0"/>
              <a:t>31</a:t>
            </a:fld>
            <a:endParaRPr lang="en-US"/>
          </a:p>
        </p:txBody>
      </p:sp>
    </p:spTree>
    <p:extLst>
      <p:ext uri="{BB962C8B-B14F-4D97-AF65-F5344CB8AC3E}">
        <p14:creationId xmlns:p14="http://schemas.microsoft.com/office/powerpoint/2010/main" val="1713443125"/>
      </p:ext>
    </p:extLst>
  </p:cSld>
  <p:clrMapOvr>
    <a:masterClrMapping/>
  </p:clrMapOvr>
  <p:timing>
    <p:tnLst>
      <p:par>
        <p:cTn xmlns:p14="http://schemas.microsoft.com/office/powerpoint/2010/mai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Grp="1" noChangeArrowheads="1"/>
          </p:cNvSpPr>
          <p:nvPr>
            <p:ph type="title"/>
          </p:nvPr>
        </p:nvSpPr>
        <p:spPr>
          <a:xfrm>
            <a:off x="0" y="3705"/>
            <a:ext cx="9144000" cy="1143000"/>
          </a:xfrm>
        </p:spPr>
        <p:txBody>
          <a:bodyPr>
            <a:normAutofit/>
          </a:bodyPr>
          <a:lstStyle/>
          <a:p>
            <a:r>
              <a:rPr kumimoji="1" lang="en-US" sz="3900" dirty="0" smtClean="0">
                <a:solidFill>
                  <a:srgbClr val="000090"/>
                </a:solidFill>
              </a:rPr>
              <a:t>Code Restructurings in Hand-coded Versions</a:t>
            </a:r>
            <a:endParaRPr kumimoji="1" lang="en-US" sz="3900" dirty="0">
              <a:solidFill>
                <a:srgbClr val="000090"/>
              </a:solidFill>
            </a:endParaRPr>
          </a:p>
        </p:txBody>
      </p:sp>
      <p:graphicFrame>
        <p:nvGraphicFramePr>
          <p:cNvPr id="6" name="Table 5"/>
          <p:cNvGraphicFramePr>
            <a:graphicFrameLocks noGrp="1"/>
          </p:cNvGraphicFramePr>
          <p:nvPr>
            <p:extLst>
              <p:ext uri="{D42A27DB-BD31-4B8C-83A1-F6EECF244321}">
                <p14:modId xmlns:p14="http://schemas.microsoft.com/office/powerpoint/2010/main" val="4259172064"/>
              </p:ext>
            </p:extLst>
          </p:nvPr>
        </p:nvGraphicFramePr>
        <p:xfrm>
          <a:off x="251521" y="1311910"/>
          <a:ext cx="8569423" cy="4505960"/>
        </p:xfrm>
        <a:graphic>
          <a:graphicData uri="http://schemas.openxmlformats.org/drawingml/2006/table">
            <a:tbl>
              <a:tblPr firstRow="1" bandRow="1">
                <a:tableStyleId>{616DA210-FB5B-4158-B5E0-FEB733F419BA}</a:tableStyleId>
              </a:tblPr>
              <a:tblGrid>
                <a:gridCol w="3553335"/>
                <a:gridCol w="1014488"/>
                <a:gridCol w="1042672"/>
                <a:gridCol w="929948"/>
                <a:gridCol w="1014490"/>
                <a:gridCol w="1014490"/>
              </a:tblGrid>
              <a:tr h="370840">
                <a:tc rowSpan="2">
                  <a:txBody>
                    <a:bodyPr/>
                    <a:lstStyle/>
                    <a:p>
                      <a:pPr>
                        <a:lnSpc>
                          <a:spcPct val="150000"/>
                        </a:lnSpc>
                      </a:pPr>
                      <a:r>
                        <a:rPr lang="en-US" sz="2200" dirty="0" smtClean="0"/>
                        <a:t>Benchmarks</a:t>
                      </a:r>
                      <a:endParaRPr lang="en-US" sz="2200" dirty="0"/>
                    </a:p>
                  </a:txBody>
                  <a:tcPr/>
                </a:tc>
                <a:tc gridSpan="5">
                  <a:txBody>
                    <a:bodyPr/>
                    <a:lstStyle/>
                    <a:p>
                      <a:pPr algn="ctr"/>
                      <a:r>
                        <a:rPr lang="en-US" sz="2200" dirty="0" smtClean="0"/>
                        <a:t>Code Restructurings</a:t>
                      </a:r>
                      <a:endParaRPr lang="en-US" sz="2200" dirty="0"/>
                    </a:p>
                  </a:txBody>
                  <a:tcPr/>
                </a:tc>
                <a:tc hMerge="1">
                  <a:txBody>
                    <a:bodyPr/>
                    <a:lstStyle/>
                    <a:p>
                      <a:endParaRPr lang="en-US" dirty="0"/>
                    </a:p>
                  </a:txBody>
                  <a:tcPr/>
                </a:tc>
                <a:tc hMerge="1">
                  <a:txBody>
                    <a:bodyPr/>
                    <a:lstStyle/>
                    <a:p>
                      <a:endParaRPr lang="en-US" dirty="0"/>
                    </a:p>
                  </a:txBody>
                  <a:tcPr/>
                </a:tc>
                <a:tc hMerge="1">
                  <a:txBody>
                    <a:bodyPr/>
                    <a:lstStyle/>
                    <a:p>
                      <a:endParaRPr lang="en-US"/>
                    </a:p>
                  </a:txBody>
                  <a:tcPr/>
                </a:tc>
                <a:tc hMerge="1">
                  <a:txBody>
                    <a:bodyPr/>
                    <a:lstStyle/>
                    <a:p>
                      <a:pPr algn="ctr"/>
                      <a:endParaRPr lang="en-US" sz="2200" dirty="0"/>
                    </a:p>
                  </a:txBody>
                  <a:tcPr/>
                </a:tc>
              </a:tr>
              <a:tr h="370840">
                <a:tc vMerge="1">
                  <a:txBody>
                    <a:bodyPr/>
                    <a:lstStyle/>
                    <a:p>
                      <a:endParaRPr lang="en-US" dirty="0"/>
                    </a:p>
                  </a:txBody>
                  <a:tcPr>
                    <a:noFill/>
                  </a:tcPr>
                </a:tc>
                <a:tc>
                  <a:txBody>
                    <a:bodyPr/>
                    <a:lstStyle/>
                    <a:p>
                      <a:r>
                        <a:rPr lang="en-US" dirty="0" smtClean="0"/>
                        <a:t>A</a:t>
                      </a:r>
                      <a:endParaRPr lang="en-US" dirty="0"/>
                    </a:p>
                  </a:txBody>
                  <a:tcPr>
                    <a:noFill/>
                  </a:tcPr>
                </a:tc>
                <a:tc>
                  <a:txBody>
                    <a:bodyPr/>
                    <a:lstStyle/>
                    <a:p>
                      <a:r>
                        <a:rPr lang="en-US" dirty="0" smtClean="0"/>
                        <a:t>B</a:t>
                      </a:r>
                      <a:endParaRPr lang="en-US" dirty="0"/>
                    </a:p>
                  </a:txBody>
                  <a:tcPr>
                    <a:noFill/>
                  </a:tcPr>
                </a:tc>
                <a:tc>
                  <a:txBody>
                    <a:bodyPr/>
                    <a:lstStyle/>
                    <a:p>
                      <a:r>
                        <a:rPr lang="en-US" dirty="0" smtClean="0"/>
                        <a:t>C</a:t>
                      </a:r>
                      <a:endParaRPr lang="en-US" dirty="0"/>
                    </a:p>
                  </a:txBody>
                  <a:tcPr>
                    <a:noFill/>
                  </a:tcPr>
                </a:tc>
                <a:tc>
                  <a:txBody>
                    <a:bodyPr/>
                    <a:lstStyle/>
                    <a:p>
                      <a:r>
                        <a:rPr lang="en-US" dirty="0" smtClean="0"/>
                        <a:t>D</a:t>
                      </a:r>
                      <a:endParaRPr lang="en-US" dirty="0"/>
                    </a:p>
                  </a:txBody>
                  <a:tcPr>
                    <a:noFill/>
                  </a:tcPr>
                </a:tc>
                <a:tc>
                  <a:txBody>
                    <a:bodyPr/>
                    <a:lstStyle/>
                    <a:p>
                      <a:r>
                        <a:rPr lang="en-US" dirty="0" smtClean="0"/>
                        <a:t>E</a:t>
                      </a:r>
                      <a:endParaRPr lang="en-US" dirty="0"/>
                    </a:p>
                  </a:txBody>
                  <a:tcPr>
                    <a:noFill/>
                  </a:tcPr>
                </a:tc>
              </a:tr>
              <a:tr h="370840">
                <a:tc>
                  <a:txBody>
                    <a:bodyPr/>
                    <a:lstStyle/>
                    <a:p>
                      <a:r>
                        <a:rPr lang="en-US" dirty="0" err="1" smtClean="0"/>
                        <a:t>FSSimpleDist</a:t>
                      </a:r>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latin typeface="Zapf Dingbats"/>
                          <a:ea typeface="Zapf Dingbats"/>
                          <a:cs typeface="Zapf Dingbats"/>
                          <a:sym typeface="Zapf Dingbats"/>
                        </a:rPr>
                        <a:t>✔</a:t>
                      </a:r>
                      <a:endParaRPr lang="en-US" dirty="0" smtClean="0"/>
                    </a:p>
                  </a:txBody>
                  <a:tcPr/>
                </a:tc>
                <a:tc>
                  <a:txBody>
                    <a:bodyPr/>
                    <a:lstStyle/>
                    <a:p>
                      <a:endParaRPr lang="en-US"/>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latin typeface="Zapf Dingbats"/>
                          <a:ea typeface="Zapf Dingbats"/>
                          <a:cs typeface="Zapf Dingbats"/>
                          <a:sym typeface="Zapf Dingbats"/>
                        </a:rPr>
                        <a:t>✔</a:t>
                      </a:r>
                      <a:endParaRPr lang="en-US" dirty="0" smtClean="0"/>
                    </a:p>
                  </a:txBody>
                  <a:tcPr/>
                </a:tc>
                <a:tc>
                  <a:txBody>
                    <a:bodyPr/>
                    <a:lstStyle/>
                    <a:p>
                      <a:endParaRPr lang="en-US" dirty="0"/>
                    </a:p>
                  </a:txBody>
                  <a:tcPr/>
                </a:tc>
                <a:tc>
                  <a:txBody>
                    <a:bodyPr/>
                    <a:lstStyle/>
                    <a:p>
                      <a:endParaRPr lang="en-US" dirty="0"/>
                    </a:p>
                  </a:txBody>
                  <a:tcPr/>
                </a:tc>
              </a:tr>
              <a:tr h="370840">
                <a:tc>
                  <a:txBody>
                    <a:bodyPr/>
                    <a:lstStyle/>
                    <a:p>
                      <a:r>
                        <a:rPr lang="en-US" dirty="0" smtClean="0"/>
                        <a:t>K-Means</a:t>
                      </a:r>
                      <a:endParaRPr lang="en-US" dirty="0"/>
                    </a:p>
                  </a:txBody>
                  <a:tcPr>
                    <a:noFill/>
                  </a:tcPr>
                </a:tc>
                <a:tc>
                  <a:txBody>
                    <a:bodyPr/>
                    <a:lstStyle/>
                    <a:p>
                      <a:endParaRPr lang="en-US" dirty="0"/>
                    </a:p>
                  </a:txBody>
                  <a:tcPr>
                    <a:no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dirty="0" smtClean="0"/>
                    </a:p>
                  </a:txBody>
                  <a:tcPr>
                    <a:no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latin typeface="Zapf Dingbats"/>
                          <a:ea typeface="Zapf Dingbats"/>
                          <a:cs typeface="Zapf Dingbats"/>
                          <a:sym typeface="Zapf Dingbats"/>
                        </a:rPr>
                        <a:t>✔</a:t>
                      </a:r>
                      <a:endParaRPr lang="en-US" dirty="0" smtClean="0"/>
                    </a:p>
                  </a:txBody>
                  <a:tcPr>
                    <a:no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dirty="0" smtClean="0"/>
                    </a:p>
                  </a:txBody>
                  <a:tcPr>
                    <a:no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dirty="0" smtClean="0"/>
                    </a:p>
                  </a:txBody>
                  <a:tcPr>
                    <a:noFill/>
                  </a:tcPr>
                </a:tc>
              </a:tr>
              <a:tr h="370840">
                <a:tc>
                  <a:txBody>
                    <a:bodyPr/>
                    <a:lstStyle/>
                    <a:p>
                      <a:r>
                        <a:rPr lang="en-US" dirty="0" err="1" smtClean="0"/>
                        <a:t>MontePiDist</a:t>
                      </a:r>
                      <a:endParaRPr lang="en-US" dirty="0"/>
                    </a:p>
                  </a:txBody>
                  <a:tcPr/>
                </a:tc>
                <a:tc>
                  <a:txBody>
                    <a:bodyPr/>
                    <a:lstStyle/>
                    <a:p>
                      <a:endParaRPr lang="en-US"/>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dirty="0" smtClean="0"/>
                    </a:p>
                  </a:txBody>
                  <a:tcPr/>
                </a:tc>
                <a:tc>
                  <a:txBody>
                    <a:bodyPr/>
                    <a:lstStyle/>
                    <a:p>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latin typeface="Zapf Dingbats"/>
                          <a:ea typeface="Zapf Dingbats"/>
                          <a:cs typeface="Zapf Dingbats"/>
                          <a:sym typeface="Zapf Dingbats"/>
                        </a:rPr>
                        <a:t>✔</a:t>
                      </a:r>
                      <a:endParaRPr lang="en-US" dirty="0" smtClean="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dirty="0" smtClean="0"/>
                    </a:p>
                  </a:txBody>
                  <a:tcPr/>
                </a:tc>
              </a:tr>
              <a:tr h="370840">
                <a:tc>
                  <a:txBody>
                    <a:bodyPr/>
                    <a:lstStyle/>
                    <a:p>
                      <a:r>
                        <a:rPr lang="en-US" dirty="0" smtClean="0"/>
                        <a:t>N-Body</a:t>
                      </a:r>
                      <a:endParaRPr lang="en-US" dirty="0"/>
                    </a:p>
                  </a:txBody>
                  <a:tcPr>
                    <a:no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latin typeface="Zapf Dingbats"/>
                          <a:ea typeface="Zapf Dingbats"/>
                          <a:cs typeface="Zapf Dingbats"/>
                          <a:sym typeface="Zapf Dingbats"/>
                        </a:rPr>
                        <a:t>✔</a:t>
                      </a:r>
                      <a:endParaRPr lang="en-US" dirty="0" smtClean="0"/>
                    </a:p>
                  </a:txBody>
                  <a:tcPr>
                    <a:no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latin typeface="Zapf Dingbats"/>
                          <a:ea typeface="Zapf Dingbats"/>
                          <a:cs typeface="Zapf Dingbats"/>
                          <a:sym typeface="Zapf Dingbats"/>
                        </a:rPr>
                        <a:t>✔</a:t>
                      </a:r>
                      <a:endParaRPr lang="en-US" dirty="0" smtClean="0"/>
                    </a:p>
                  </a:txBody>
                  <a:tcPr>
                    <a:noFill/>
                  </a:tcPr>
                </a:tc>
                <a:tc>
                  <a:txBody>
                    <a:bodyPr/>
                    <a:lstStyle/>
                    <a:p>
                      <a:endParaRPr lang="en-US"/>
                    </a:p>
                  </a:txBody>
                  <a:tcPr>
                    <a:noFill/>
                  </a:tcPr>
                </a:tc>
                <a:tc>
                  <a:txBody>
                    <a:bodyPr/>
                    <a:lstStyle/>
                    <a:p>
                      <a:endParaRPr lang="en-US"/>
                    </a:p>
                  </a:txBody>
                  <a:tcPr>
                    <a:no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latin typeface="Zapf Dingbats"/>
                          <a:ea typeface="Zapf Dingbats"/>
                          <a:cs typeface="Zapf Dingbats"/>
                          <a:sym typeface="Zapf Dingbats"/>
                        </a:rPr>
                        <a:t>✔</a:t>
                      </a:r>
                      <a:endParaRPr lang="en-US" dirty="0" smtClean="0"/>
                    </a:p>
                  </a:txBody>
                  <a:tcPr>
                    <a:noFill/>
                  </a:tcPr>
                </a:tc>
              </a:tr>
              <a:tr h="370840">
                <a:tc>
                  <a:txBody>
                    <a:bodyPr/>
                    <a:lstStyle/>
                    <a:p>
                      <a:r>
                        <a:rPr lang="en-US" dirty="0" smtClean="0"/>
                        <a:t>Jacobi</a:t>
                      </a:r>
                      <a:endParaRPr lang="en-US" dirty="0"/>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latin typeface="Zapf Dingbats"/>
                          <a:ea typeface="Zapf Dingbats"/>
                          <a:cs typeface="Zapf Dingbats"/>
                          <a:sym typeface="Zapf Dingbats"/>
                        </a:rPr>
                        <a:t>✔</a:t>
                      </a:r>
                      <a:endParaRPr lang="en-US" dirty="0" smtClean="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dirty="0" smtClean="0"/>
                    </a:p>
                  </a:txBody>
                  <a:tcPr/>
                </a:tc>
              </a:tr>
              <a:tr h="370840">
                <a:tc>
                  <a:txBody>
                    <a:bodyPr/>
                    <a:lstStyle/>
                    <a:p>
                      <a:r>
                        <a:rPr lang="en-US" dirty="0" err="1" smtClean="0"/>
                        <a:t>RayTracer</a:t>
                      </a:r>
                      <a:endParaRPr lang="en-US" dirty="0"/>
                    </a:p>
                  </a:txBody>
                  <a:tcPr>
                    <a:noFill/>
                  </a:tcPr>
                </a:tc>
                <a:tc>
                  <a:txBody>
                    <a:bodyPr/>
                    <a:lstStyle/>
                    <a:p>
                      <a:endParaRPr lang="en-US" dirty="0"/>
                    </a:p>
                  </a:txBody>
                  <a:tcPr>
                    <a:noFill/>
                  </a:tcPr>
                </a:tc>
                <a:tc>
                  <a:txBody>
                    <a:bodyPr/>
                    <a:lstStyle/>
                    <a:p>
                      <a:endParaRPr lang="en-US"/>
                    </a:p>
                  </a:txBody>
                  <a:tcPr>
                    <a:no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latin typeface="Zapf Dingbats"/>
                          <a:ea typeface="Zapf Dingbats"/>
                          <a:cs typeface="Zapf Dingbats"/>
                          <a:sym typeface="Zapf Dingbats"/>
                        </a:rPr>
                        <a:t>✔</a:t>
                      </a:r>
                      <a:endParaRPr lang="en-US" dirty="0" smtClean="0"/>
                    </a:p>
                  </a:txBody>
                  <a:tcPr>
                    <a:noFill/>
                  </a:tcPr>
                </a:tc>
                <a:tc>
                  <a:txBody>
                    <a:bodyPr/>
                    <a:lstStyle/>
                    <a:p>
                      <a:endParaRPr lang="en-US" dirty="0"/>
                    </a:p>
                  </a:txBody>
                  <a:tcPr>
                    <a:noFill/>
                  </a:tcPr>
                </a:tc>
                <a:tc>
                  <a:txBody>
                    <a:bodyPr/>
                    <a:lstStyle/>
                    <a:p>
                      <a:endParaRPr lang="en-US" dirty="0"/>
                    </a:p>
                  </a:txBody>
                  <a:tcPr>
                    <a:noFill/>
                  </a:tcPr>
                </a:tc>
              </a:tr>
              <a:tr h="370840">
                <a:tc>
                  <a:txBody>
                    <a:bodyPr/>
                    <a:lstStyle/>
                    <a:p>
                      <a:r>
                        <a:rPr lang="en-US" dirty="0" smtClean="0"/>
                        <a:t>Unbalanced Tree Search</a:t>
                      </a:r>
                      <a:endParaRPr lang="en-US" dirty="0"/>
                    </a:p>
                  </a:txBody>
                  <a:tcPr>
                    <a:noFill/>
                  </a:tcPr>
                </a:tc>
                <a:tc>
                  <a:txBody>
                    <a:bodyPr/>
                    <a:lstStyle/>
                    <a:p>
                      <a:endParaRPr lang="en-US"/>
                    </a:p>
                  </a:txBody>
                  <a:tcPr>
                    <a:no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latin typeface="Zapf Dingbats"/>
                          <a:ea typeface="Zapf Dingbats"/>
                          <a:cs typeface="Zapf Dingbats"/>
                          <a:sym typeface="Zapf Dingbats"/>
                        </a:rPr>
                        <a:t>✔</a:t>
                      </a:r>
                      <a:endParaRPr lang="en-US" dirty="0" smtClean="0"/>
                    </a:p>
                  </a:txBody>
                  <a:tcPr>
                    <a:no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latin typeface="Zapf Dingbats"/>
                          <a:ea typeface="Zapf Dingbats"/>
                          <a:cs typeface="Zapf Dingbats"/>
                          <a:sym typeface="Zapf Dingbats"/>
                        </a:rPr>
                        <a:t>✔</a:t>
                      </a:r>
                      <a:endParaRPr lang="en-US" dirty="0" smtClean="0"/>
                    </a:p>
                  </a:txBody>
                  <a:tcPr>
                    <a:noFill/>
                  </a:tcPr>
                </a:tc>
                <a:tc>
                  <a:txBody>
                    <a:bodyPr/>
                    <a:lstStyle/>
                    <a:p>
                      <a:endParaRPr lang="en-US"/>
                    </a:p>
                  </a:txBody>
                  <a:tcPr>
                    <a:no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latin typeface="Zapf Dingbats"/>
                          <a:ea typeface="Zapf Dingbats"/>
                          <a:cs typeface="Zapf Dingbats"/>
                          <a:sym typeface="Zapf Dingbats"/>
                        </a:rPr>
                        <a:t>✔</a:t>
                      </a:r>
                      <a:endParaRPr lang="en-US" dirty="0" smtClean="0"/>
                    </a:p>
                  </a:txBody>
                  <a:tcPr>
                    <a:noFill/>
                  </a:tcPr>
                </a:tc>
              </a:tr>
              <a:tr h="370840">
                <a:tc>
                  <a:txBody>
                    <a:bodyPr/>
                    <a:lstStyle/>
                    <a:p>
                      <a:r>
                        <a:rPr lang="en-US" dirty="0" smtClean="0"/>
                        <a:t>Linear Regression</a:t>
                      </a:r>
                      <a:endParaRPr lang="en-US" dirty="0"/>
                    </a:p>
                  </a:txBody>
                  <a:tcPr>
                    <a:noFill/>
                  </a:tcPr>
                </a:tc>
                <a:tc>
                  <a:txBody>
                    <a:bodyPr/>
                    <a:lstStyle/>
                    <a:p>
                      <a:endParaRPr lang="en-US" dirty="0"/>
                    </a:p>
                  </a:txBody>
                  <a:tcPr>
                    <a:noFill/>
                  </a:tcPr>
                </a:tc>
                <a:tc>
                  <a:txBody>
                    <a:bodyPr/>
                    <a:lstStyle/>
                    <a:p>
                      <a:endParaRPr lang="en-US" dirty="0"/>
                    </a:p>
                  </a:txBody>
                  <a:tcPr>
                    <a:noFill/>
                  </a:tcPr>
                </a:tc>
                <a:tc>
                  <a:txBody>
                    <a:bodyPr/>
                    <a:lstStyle/>
                    <a:p>
                      <a:endParaRPr lang="en-US" dirty="0"/>
                    </a:p>
                  </a:txBody>
                  <a:tcPr>
                    <a:no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latin typeface="Zapf Dingbats"/>
                          <a:ea typeface="Zapf Dingbats"/>
                          <a:cs typeface="Zapf Dingbats"/>
                          <a:sym typeface="Zapf Dingbats"/>
                        </a:rPr>
                        <a:t>✔</a:t>
                      </a:r>
                      <a:endParaRPr lang="en-US" dirty="0" smtClean="0"/>
                    </a:p>
                  </a:txBody>
                  <a:tcPr>
                    <a:no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dirty="0" smtClean="0"/>
                    </a:p>
                  </a:txBody>
                  <a:tcPr>
                    <a:noFill/>
                  </a:tcPr>
                </a:tc>
              </a:tr>
              <a:tr h="370840">
                <a:tc>
                  <a:txBody>
                    <a:bodyPr/>
                    <a:lstStyle/>
                    <a:p>
                      <a:r>
                        <a:rPr lang="en-US" dirty="0" smtClean="0"/>
                        <a:t>Delaunay Mesh Generation (DMG)</a:t>
                      </a:r>
                      <a:endParaRPr lang="en-US" dirty="0"/>
                    </a:p>
                  </a:txBody>
                  <a:tcPr>
                    <a:no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latin typeface="Zapf Dingbats"/>
                          <a:ea typeface="Zapf Dingbats"/>
                          <a:cs typeface="Zapf Dingbats"/>
                          <a:sym typeface="Zapf Dingbats"/>
                        </a:rPr>
                        <a:t>✔</a:t>
                      </a:r>
                      <a:endParaRPr lang="en-US" dirty="0" smtClean="0"/>
                    </a:p>
                  </a:txBody>
                  <a:tcPr>
                    <a:noFill/>
                  </a:tcPr>
                </a:tc>
                <a:tc>
                  <a:txBody>
                    <a:bodyPr/>
                    <a:lstStyle/>
                    <a:p>
                      <a:endParaRPr lang="en-US" dirty="0"/>
                    </a:p>
                  </a:txBody>
                  <a:tcPr>
                    <a:no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latin typeface="Zapf Dingbats"/>
                          <a:ea typeface="Zapf Dingbats"/>
                          <a:cs typeface="Zapf Dingbats"/>
                          <a:sym typeface="Zapf Dingbats"/>
                        </a:rPr>
                        <a:t>✔</a:t>
                      </a:r>
                      <a:endParaRPr lang="en-US" dirty="0" smtClean="0"/>
                    </a:p>
                  </a:txBody>
                  <a:tcPr>
                    <a:no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latin typeface="Zapf Dingbats"/>
                          <a:ea typeface="Zapf Dingbats"/>
                          <a:cs typeface="Zapf Dingbats"/>
                          <a:sym typeface="Zapf Dingbats"/>
                        </a:rPr>
                        <a:t>✔</a:t>
                      </a:r>
                      <a:endParaRPr lang="en-US" dirty="0" smtClean="0"/>
                    </a:p>
                  </a:txBody>
                  <a:tcPr>
                    <a:noFill/>
                  </a:tcPr>
                </a:tc>
                <a:tc>
                  <a:txBody>
                    <a:bodyPr/>
                    <a:lstStyle/>
                    <a:p>
                      <a:endParaRPr lang="en-US" dirty="0"/>
                    </a:p>
                  </a:txBody>
                  <a:tcPr>
                    <a:noFill/>
                  </a:tcPr>
                </a:tc>
              </a:tr>
              <a:tr h="370840">
                <a:tc>
                  <a:txBody>
                    <a:bodyPr/>
                    <a:lstStyle/>
                    <a:p>
                      <a:r>
                        <a:rPr lang="en-US" dirty="0" smtClean="0"/>
                        <a:t>Delaunay Mesh Refinement (DMR)</a:t>
                      </a:r>
                      <a:endParaRPr lang="en-US" dirty="0"/>
                    </a:p>
                  </a:txBody>
                  <a:tcPr>
                    <a:no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latin typeface="Zapf Dingbats"/>
                          <a:ea typeface="Zapf Dingbats"/>
                          <a:cs typeface="Zapf Dingbats"/>
                          <a:sym typeface="Zapf Dingbats"/>
                        </a:rPr>
                        <a:t>✔</a:t>
                      </a:r>
                      <a:endParaRPr lang="en-US" dirty="0" smtClean="0"/>
                    </a:p>
                  </a:txBody>
                  <a:tcPr>
                    <a:noFill/>
                  </a:tcPr>
                </a:tc>
                <a:tc>
                  <a:txBody>
                    <a:bodyPr/>
                    <a:lstStyle/>
                    <a:p>
                      <a:endParaRPr lang="en-US" dirty="0"/>
                    </a:p>
                  </a:txBody>
                  <a:tcPr>
                    <a:no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latin typeface="Zapf Dingbats"/>
                          <a:ea typeface="Zapf Dingbats"/>
                          <a:cs typeface="Zapf Dingbats"/>
                          <a:sym typeface="Zapf Dingbats"/>
                        </a:rPr>
                        <a:t>✔</a:t>
                      </a:r>
                      <a:endParaRPr lang="en-US" dirty="0" smtClean="0"/>
                    </a:p>
                  </a:txBody>
                  <a:tcPr>
                    <a:no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latin typeface="Zapf Dingbats"/>
                          <a:ea typeface="Zapf Dingbats"/>
                          <a:cs typeface="Zapf Dingbats"/>
                          <a:sym typeface="Zapf Dingbats"/>
                        </a:rPr>
                        <a:t>✔</a:t>
                      </a:r>
                      <a:endParaRPr lang="en-US" dirty="0" smtClean="0"/>
                    </a:p>
                  </a:txBody>
                  <a:tcPr>
                    <a:noFill/>
                  </a:tcPr>
                </a:tc>
                <a:tc>
                  <a:txBody>
                    <a:bodyPr/>
                    <a:lstStyle/>
                    <a:p>
                      <a:endParaRPr lang="en-US" dirty="0"/>
                    </a:p>
                  </a:txBody>
                  <a:tcPr>
                    <a:noFill/>
                  </a:tcPr>
                </a:tc>
              </a:tr>
            </a:tbl>
          </a:graphicData>
        </a:graphic>
      </p:graphicFrame>
      <p:sp>
        <p:nvSpPr>
          <p:cNvPr id="2" name="Slide Number Placeholder 1"/>
          <p:cNvSpPr>
            <a:spLocks noGrp="1"/>
          </p:cNvSpPr>
          <p:nvPr>
            <p:ph type="sldNum" sz="quarter" idx="12"/>
          </p:nvPr>
        </p:nvSpPr>
        <p:spPr/>
        <p:txBody>
          <a:bodyPr/>
          <a:lstStyle/>
          <a:p>
            <a:fld id="{B4E37B2B-7E42-0E4C-BA89-EB679EFEDB65}" type="slidenum">
              <a:rPr lang="en-US" smtClean="0"/>
              <a:t>32</a:t>
            </a:fld>
            <a:endParaRPr lang="en-US"/>
          </a:p>
        </p:txBody>
      </p:sp>
    </p:spTree>
    <p:extLst>
      <p:ext uri="{BB962C8B-B14F-4D97-AF65-F5344CB8AC3E}">
        <p14:creationId xmlns:p14="http://schemas.microsoft.com/office/powerpoint/2010/main" val="1602425142"/>
      </p:ext>
    </p:extLst>
  </p:cSld>
  <p:clrMapOvr>
    <a:masterClrMapping/>
  </p:clrMapOvr>
  <p:timing>
    <p:tnLst>
      <p:par>
        <p:cTn xmlns:p14="http://schemas.microsoft.com/office/powerpoint/2010/mai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8388" y="3498144"/>
            <a:ext cx="8160812" cy="1308100"/>
          </a:xfrm>
        </p:spPr>
        <p:txBody>
          <a:bodyPr>
            <a:noAutofit/>
          </a:bodyPr>
          <a:lstStyle/>
          <a:p>
            <a:r>
              <a:rPr lang="en-US" dirty="0" err="1" smtClean="0"/>
              <a:t>CentOS</a:t>
            </a:r>
            <a:r>
              <a:rPr lang="en-US" dirty="0" smtClean="0"/>
              <a:t> Linux 6.0</a:t>
            </a:r>
          </a:p>
          <a:p>
            <a:r>
              <a:rPr lang="en-US" dirty="0" smtClean="0"/>
              <a:t>1 Node = 2 </a:t>
            </a:r>
            <a:r>
              <a:rPr lang="en-US" dirty="0" err="1" smtClean="0"/>
              <a:t>HyperTransport</a:t>
            </a:r>
            <a:r>
              <a:rPr lang="en-US" dirty="0" smtClean="0"/>
              <a:t> connected CPUs</a:t>
            </a:r>
          </a:p>
          <a:p>
            <a:r>
              <a:rPr lang="en-US" dirty="0" err="1" smtClean="0"/>
              <a:t>QuadCore</a:t>
            </a:r>
            <a:r>
              <a:rPr lang="en-US" dirty="0" smtClean="0"/>
              <a:t> Opteron Processors</a:t>
            </a:r>
          </a:p>
        </p:txBody>
      </p:sp>
      <p:graphicFrame>
        <p:nvGraphicFramePr>
          <p:cNvPr id="4" name="Table 3"/>
          <p:cNvGraphicFramePr>
            <a:graphicFrameLocks noGrp="1"/>
          </p:cNvGraphicFramePr>
          <p:nvPr>
            <p:extLst>
              <p:ext uri="{D42A27DB-BD31-4B8C-83A1-F6EECF244321}">
                <p14:modId xmlns:p14="http://schemas.microsoft.com/office/powerpoint/2010/main" val="2485966057"/>
              </p:ext>
            </p:extLst>
          </p:nvPr>
        </p:nvGraphicFramePr>
        <p:xfrm>
          <a:off x="98777" y="1751548"/>
          <a:ext cx="8912578" cy="853440"/>
        </p:xfrm>
        <a:graphic>
          <a:graphicData uri="http://schemas.openxmlformats.org/drawingml/2006/table">
            <a:tbl>
              <a:tblPr firstRow="1" bandRow="1">
                <a:tableStyleId>{5940675A-B579-460E-94D1-54222C63F5DA}</a:tableStyleId>
              </a:tblPr>
              <a:tblGrid>
                <a:gridCol w="2393244"/>
                <a:gridCol w="1854200"/>
                <a:gridCol w="2187223"/>
                <a:gridCol w="2477911"/>
              </a:tblGrid>
              <a:tr h="370840">
                <a:tc rowSpan="2">
                  <a:txBody>
                    <a:bodyPr/>
                    <a:lstStyle/>
                    <a:p>
                      <a:endParaRPr lang="en-US" sz="2200" dirty="0" smtClean="0">
                        <a:solidFill>
                          <a:srgbClr val="000090"/>
                        </a:solidFill>
                      </a:endParaRPr>
                    </a:p>
                    <a:p>
                      <a:pPr algn="ctr">
                        <a:lnSpc>
                          <a:spcPct val="50000"/>
                        </a:lnSpc>
                      </a:pPr>
                      <a:r>
                        <a:rPr lang="en-US" sz="2200" dirty="0" err="1" smtClean="0">
                          <a:solidFill>
                            <a:srgbClr val="000090"/>
                          </a:solidFill>
                        </a:rPr>
                        <a:t>Heldar</a:t>
                      </a:r>
                      <a:r>
                        <a:rPr lang="en-US" sz="2200" dirty="0" smtClean="0">
                          <a:solidFill>
                            <a:srgbClr val="000090"/>
                          </a:solidFill>
                        </a:rPr>
                        <a:t>(</a:t>
                      </a:r>
                      <a:r>
                        <a:rPr lang="en-US" sz="2200" dirty="0" err="1" smtClean="0">
                          <a:solidFill>
                            <a:srgbClr val="000090"/>
                          </a:solidFill>
                        </a:rPr>
                        <a:t>Opetron</a:t>
                      </a:r>
                      <a:r>
                        <a:rPr lang="en-US" sz="2200" dirty="0" smtClean="0">
                          <a:solidFill>
                            <a:srgbClr val="000090"/>
                          </a:solidFill>
                        </a:rPr>
                        <a:t>)</a:t>
                      </a:r>
                    </a:p>
                  </a:txBody>
                  <a:tcPr/>
                </a:tc>
                <a:tc>
                  <a:txBody>
                    <a:bodyPr/>
                    <a:lstStyle/>
                    <a:p>
                      <a:pPr algn="ctr"/>
                      <a:r>
                        <a:rPr lang="en-US" sz="2200" dirty="0" smtClean="0">
                          <a:solidFill>
                            <a:srgbClr val="000090"/>
                          </a:solidFill>
                        </a:rPr>
                        <a:t>No.</a:t>
                      </a:r>
                      <a:r>
                        <a:rPr lang="en-US" sz="2200" baseline="0" dirty="0" smtClean="0">
                          <a:solidFill>
                            <a:srgbClr val="000090"/>
                          </a:solidFill>
                        </a:rPr>
                        <a:t> nodes</a:t>
                      </a:r>
                      <a:endParaRPr lang="en-US" sz="2200" dirty="0">
                        <a:solidFill>
                          <a:srgbClr val="000090"/>
                        </a:solidFill>
                      </a:endParaRPr>
                    </a:p>
                  </a:txBody>
                  <a:tcPr/>
                </a:tc>
                <a:tc>
                  <a:txBody>
                    <a:bodyPr/>
                    <a:lstStyle/>
                    <a:p>
                      <a:pPr algn="ctr"/>
                      <a:r>
                        <a:rPr lang="en-US" sz="2200" dirty="0" smtClean="0">
                          <a:solidFill>
                            <a:srgbClr val="000090"/>
                          </a:solidFill>
                        </a:rPr>
                        <a:t>Cores per node</a:t>
                      </a:r>
                      <a:endParaRPr lang="en-US" sz="2200" dirty="0">
                        <a:solidFill>
                          <a:srgbClr val="000090"/>
                        </a:solidFill>
                      </a:endParaRPr>
                    </a:p>
                  </a:txBody>
                  <a:tcPr/>
                </a:tc>
                <a:tc>
                  <a:txBody>
                    <a:bodyPr/>
                    <a:lstStyle/>
                    <a:p>
                      <a:pPr algn="ctr"/>
                      <a:r>
                        <a:rPr lang="en-US" sz="2200" dirty="0" smtClean="0">
                          <a:solidFill>
                            <a:srgbClr val="000090"/>
                          </a:solidFill>
                        </a:rPr>
                        <a:t>Memory per node</a:t>
                      </a:r>
                      <a:endParaRPr lang="en-US" sz="2200" dirty="0">
                        <a:solidFill>
                          <a:srgbClr val="000090"/>
                        </a:solidFill>
                      </a:endParaRPr>
                    </a:p>
                  </a:txBody>
                  <a:tcPr/>
                </a:tc>
              </a:tr>
              <a:tr h="381000">
                <a:tc vMerge="1">
                  <a:txBody>
                    <a:bodyPr/>
                    <a:lstStyle/>
                    <a:p>
                      <a:endParaRPr lang="en-US" sz="2800" dirty="0" smtClean="0"/>
                    </a:p>
                  </a:txBody>
                  <a:tcPr/>
                </a:tc>
                <a:tc>
                  <a:txBody>
                    <a:bodyPr/>
                    <a:lstStyle/>
                    <a:p>
                      <a:pPr algn="ctr"/>
                      <a:r>
                        <a:rPr lang="en-US" sz="2200" dirty="0" smtClean="0">
                          <a:solidFill>
                            <a:srgbClr val="000090"/>
                          </a:solidFill>
                        </a:rPr>
                        <a:t>    16</a:t>
                      </a:r>
                      <a:endParaRPr lang="en-US" sz="2200" dirty="0">
                        <a:solidFill>
                          <a:srgbClr val="000090"/>
                        </a:solidFill>
                      </a:endParaRPr>
                    </a:p>
                  </a:txBody>
                  <a:tcPr/>
                </a:tc>
                <a:tc>
                  <a:txBody>
                    <a:bodyPr/>
                    <a:lstStyle/>
                    <a:p>
                      <a:pPr algn="ctr"/>
                      <a:r>
                        <a:rPr lang="en-US" sz="2200" dirty="0" smtClean="0">
                          <a:solidFill>
                            <a:srgbClr val="000090"/>
                          </a:solidFill>
                        </a:rPr>
                        <a:t>     8</a:t>
                      </a:r>
                      <a:endParaRPr lang="en-US" sz="2200" dirty="0">
                        <a:solidFill>
                          <a:srgbClr val="000090"/>
                        </a:solidFill>
                      </a:endParaRPr>
                    </a:p>
                  </a:txBody>
                  <a:tcPr/>
                </a:tc>
                <a:tc>
                  <a:txBody>
                    <a:bodyPr/>
                    <a:lstStyle/>
                    <a:p>
                      <a:pPr algn="ctr"/>
                      <a:r>
                        <a:rPr lang="en-US" sz="2200" dirty="0" smtClean="0">
                          <a:solidFill>
                            <a:srgbClr val="000090"/>
                          </a:solidFill>
                        </a:rPr>
                        <a:t>    8 GB</a:t>
                      </a:r>
                      <a:endParaRPr lang="en-US" sz="2200" dirty="0">
                        <a:solidFill>
                          <a:srgbClr val="000090"/>
                        </a:solidFill>
                      </a:endParaRPr>
                    </a:p>
                  </a:txBody>
                  <a:tcPr/>
                </a:tc>
              </a:tr>
            </a:tbl>
          </a:graphicData>
        </a:graphic>
      </p:graphicFrame>
      <p:sp>
        <p:nvSpPr>
          <p:cNvPr id="2" name="Slide Number Placeholder 1"/>
          <p:cNvSpPr>
            <a:spLocks noGrp="1"/>
          </p:cNvSpPr>
          <p:nvPr>
            <p:ph type="sldNum" sz="quarter" idx="12"/>
          </p:nvPr>
        </p:nvSpPr>
        <p:spPr/>
        <p:txBody>
          <a:bodyPr/>
          <a:lstStyle/>
          <a:p>
            <a:fld id="{B9F9B84B-B900-714B-8536-1797C39898F6}" type="slidenum">
              <a:rPr lang="en-US" smtClean="0"/>
              <a:t>33</a:t>
            </a:fld>
            <a:endParaRPr lang="en-US"/>
          </a:p>
        </p:txBody>
      </p:sp>
      <p:sp>
        <p:nvSpPr>
          <p:cNvPr id="9" name="Rectangle 3"/>
          <p:cNvSpPr>
            <a:spLocks noGrp="1" noChangeArrowheads="1"/>
          </p:cNvSpPr>
          <p:nvPr>
            <p:ph type="title"/>
          </p:nvPr>
        </p:nvSpPr>
        <p:spPr>
          <a:xfrm>
            <a:off x="0" y="3705"/>
            <a:ext cx="8686800" cy="1143000"/>
          </a:xfrm>
        </p:spPr>
        <p:txBody>
          <a:bodyPr>
            <a:normAutofit/>
          </a:bodyPr>
          <a:lstStyle/>
          <a:p>
            <a:r>
              <a:rPr kumimoji="1" lang="en-US" dirty="0" smtClean="0">
                <a:solidFill>
                  <a:srgbClr val="000090"/>
                </a:solidFill>
              </a:rPr>
              <a:t>Platform</a:t>
            </a:r>
            <a:endParaRPr kumimoji="1" lang="en-US" dirty="0">
              <a:solidFill>
                <a:srgbClr val="000090"/>
              </a:solidFill>
            </a:endParaRPr>
          </a:p>
        </p:txBody>
      </p:sp>
    </p:spTree>
    <p:extLst>
      <p:ext uri="{BB962C8B-B14F-4D97-AF65-F5344CB8AC3E}">
        <p14:creationId xmlns:p14="http://schemas.microsoft.com/office/powerpoint/2010/main" val="1464991491"/>
      </p:ext>
    </p:extLst>
  </p:cSld>
  <p:clrMapOvr>
    <a:masterClrMapping/>
  </p:clrMapOvr>
  <p:timing>
    <p:tnLst>
      <p:par>
        <p:cTn xmlns:p14="http://schemas.microsoft.com/office/powerpoint/2010/mai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rot="16200000">
            <a:off x="444078" y="5658146"/>
            <a:ext cx="1424376" cy="369332"/>
          </a:xfrm>
          <a:prstGeom prst="rect">
            <a:avLst/>
          </a:prstGeom>
          <a:noFill/>
        </p:spPr>
        <p:txBody>
          <a:bodyPr wrap="none" rtlCol="0">
            <a:spAutoFit/>
          </a:bodyPr>
          <a:lstStyle/>
          <a:p>
            <a:r>
              <a:rPr lang="en-US" b="1" dirty="0" err="1" smtClean="0"/>
              <a:t>FSSimpleDist</a:t>
            </a:r>
            <a:endParaRPr lang="en-US" b="1" dirty="0"/>
          </a:p>
        </p:txBody>
      </p:sp>
      <p:sp>
        <p:nvSpPr>
          <p:cNvPr id="7" name="TextBox 6"/>
          <p:cNvSpPr txBox="1"/>
          <p:nvPr/>
        </p:nvSpPr>
        <p:spPr>
          <a:xfrm rot="16200000">
            <a:off x="1360823" y="5488052"/>
            <a:ext cx="1031051" cy="369332"/>
          </a:xfrm>
          <a:prstGeom prst="rect">
            <a:avLst/>
          </a:prstGeom>
          <a:noFill/>
        </p:spPr>
        <p:txBody>
          <a:bodyPr wrap="none" rtlCol="0">
            <a:spAutoFit/>
          </a:bodyPr>
          <a:lstStyle/>
          <a:p>
            <a:r>
              <a:rPr lang="en-US" b="1" dirty="0" smtClean="0"/>
              <a:t>K-Means</a:t>
            </a:r>
            <a:endParaRPr lang="en-US" b="1" dirty="0"/>
          </a:p>
        </p:txBody>
      </p:sp>
      <p:sp>
        <p:nvSpPr>
          <p:cNvPr id="8" name="TextBox 7"/>
          <p:cNvSpPr txBox="1"/>
          <p:nvPr/>
        </p:nvSpPr>
        <p:spPr>
          <a:xfrm rot="16200000">
            <a:off x="1976196" y="5638197"/>
            <a:ext cx="1384476" cy="369332"/>
          </a:xfrm>
          <a:prstGeom prst="rect">
            <a:avLst/>
          </a:prstGeom>
          <a:noFill/>
        </p:spPr>
        <p:txBody>
          <a:bodyPr wrap="none" rtlCol="0">
            <a:spAutoFit/>
          </a:bodyPr>
          <a:lstStyle/>
          <a:p>
            <a:r>
              <a:rPr lang="en-US" b="1" dirty="0" err="1" smtClean="0"/>
              <a:t>MontePiDist</a:t>
            </a:r>
            <a:endParaRPr lang="en-US" b="1" dirty="0"/>
          </a:p>
        </p:txBody>
      </p:sp>
      <p:sp>
        <p:nvSpPr>
          <p:cNvPr id="9" name="TextBox 8"/>
          <p:cNvSpPr txBox="1"/>
          <p:nvPr/>
        </p:nvSpPr>
        <p:spPr>
          <a:xfrm rot="16200000">
            <a:off x="3081125" y="5397364"/>
            <a:ext cx="902811" cy="369332"/>
          </a:xfrm>
          <a:prstGeom prst="rect">
            <a:avLst/>
          </a:prstGeom>
          <a:noFill/>
        </p:spPr>
        <p:txBody>
          <a:bodyPr wrap="none" rtlCol="0">
            <a:spAutoFit/>
          </a:bodyPr>
          <a:lstStyle/>
          <a:p>
            <a:r>
              <a:rPr lang="en-US" b="1" dirty="0" smtClean="0"/>
              <a:t>N-Body</a:t>
            </a:r>
            <a:endParaRPr lang="en-US" b="1" dirty="0"/>
          </a:p>
        </p:txBody>
      </p:sp>
      <p:sp>
        <p:nvSpPr>
          <p:cNvPr id="10" name="TextBox 9"/>
          <p:cNvSpPr txBox="1"/>
          <p:nvPr/>
        </p:nvSpPr>
        <p:spPr>
          <a:xfrm rot="16200000">
            <a:off x="3936475" y="5334102"/>
            <a:ext cx="776287" cy="369332"/>
          </a:xfrm>
          <a:prstGeom prst="rect">
            <a:avLst/>
          </a:prstGeom>
          <a:noFill/>
        </p:spPr>
        <p:txBody>
          <a:bodyPr wrap="none" rtlCol="0">
            <a:spAutoFit/>
          </a:bodyPr>
          <a:lstStyle/>
          <a:p>
            <a:r>
              <a:rPr lang="en-US" b="1" dirty="0" smtClean="0"/>
              <a:t>Jacobi</a:t>
            </a:r>
            <a:endParaRPr lang="en-US" b="1" dirty="0"/>
          </a:p>
        </p:txBody>
      </p:sp>
      <p:sp>
        <p:nvSpPr>
          <p:cNvPr id="11" name="TextBox 10"/>
          <p:cNvSpPr txBox="1"/>
          <p:nvPr/>
        </p:nvSpPr>
        <p:spPr>
          <a:xfrm rot="16200000">
            <a:off x="4473174" y="5517483"/>
            <a:ext cx="1143049" cy="369332"/>
          </a:xfrm>
          <a:prstGeom prst="rect">
            <a:avLst/>
          </a:prstGeom>
          <a:noFill/>
        </p:spPr>
        <p:txBody>
          <a:bodyPr wrap="none" rtlCol="0">
            <a:spAutoFit/>
          </a:bodyPr>
          <a:lstStyle/>
          <a:p>
            <a:r>
              <a:rPr lang="en-US" b="1" dirty="0" err="1" smtClean="0"/>
              <a:t>RayTracer</a:t>
            </a:r>
            <a:endParaRPr lang="en-US" b="1" dirty="0"/>
          </a:p>
        </p:txBody>
      </p:sp>
      <p:sp>
        <p:nvSpPr>
          <p:cNvPr id="13" name="TextBox 12"/>
          <p:cNvSpPr txBox="1"/>
          <p:nvPr/>
        </p:nvSpPr>
        <p:spPr>
          <a:xfrm rot="16200000">
            <a:off x="5629417" y="5225336"/>
            <a:ext cx="558754" cy="369332"/>
          </a:xfrm>
          <a:prstGeom prst="rect">
            <a:avLst/>
          </a:prstGeom>
          <a:noFill/>
        </p:spPr>
        <p:txBody>
          <a:bodyPr wrap="none" rtlCol="0">
            <a:spAutoFit/>
          </a:bodyPr>
          <a:lstStyle/>
          <a:p>
            <a:r>
              <a:rPr lang="en-US" b="1" dirty="0" smtClean="0"/>
              <a:t>UTS</a:t>
            </a:r>
            <a:endParaRPr lang="en-US" b="1" dirty="0"/>
          </a:p>
        </p:txBody>
      </p:sp>
      <p:sp>
        <p:nvSpPr>
          <p:cNvPr id="14" name="TextBox 13"/>
          <p:cNvSpPr txBox="1"/>
          <p:nvPr/>
        </p:nvSpPr>
        <p:spPr>
          <a:xfrm rot="16200000">
            <a:off x="6081687" y="5421138"/>
            <a:ext cx="1227357" cy="646331"/>
          </a:xfrm>
          <a:prstGeom prst="rect">
            <a:avLst/>
          </a:prstGeom>
          <a:noFill/>
        </p:spPr>
        <p:txBody>
          <a:bodyPr wrap="none" rtlCol="0">
            <a:spAutoFit/>
          </a:bodyPr>
          <a:lstStyle/>
          <a:p>
            <a:pPr algn="r"/>
            <a:r>
              <a:rPr lang="en-US" b="1" dirty="0" smtClean="0"/>
              <a:t>Linear</a:t>
            </a:r>
          </a:p>
          <a:p>
            <a:r>
              <a:rPr lang="en-US" b="1" dirty="0" smtClean="0"/>
              <a:t>Regression</a:t>
            </a:r>
            <a:endParaRPr lang="en-US" b="1" dirty="0"/>
          </a:p>
        </p:txBody>
      </p:sp>
      <p:cxnSp>
        <p:nvCxnSpPr>
          <p:cNvPr id="17" name="Straight Connector 16"/>
          <p:cNvCxnSpPr/>
          <p:nvPr/>
        </p:nvCxnSpPr>
        <p:spPr>
          <a:xfrm>
            <a:off x="787924" y="5129315"/>
            <a:ext cx="8251644" cy="0"/>
          </a:xfrm>
          <a:prstGeom prst="line">
            <a:avLst/>
          </a:prstGeom>
          <a:ln>
            <a:solidFill>
              <a:schemeClr val="bg1">
                <a:lumMod val="65000"/>
              </a:schemeClr>
            </a:solidFill>
          </a:ln>
          <a:effectLst/>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787924" y="4279619"/>
            <a:ext cx="8251644" cy="0"/>
          </a:xfrm>
          <a:prstGeom prst="line">
            <a:avLst/>
          </a:prstGeom>
          <a:ln>
            <a:solidFill>
              <a:schemeClr val="bg1">
                <a:lumMod val="65000"/>
              </a:schemeClr>
            </a:solidFill>
          </a:ln>
          <a:effectLst/>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a:off x="787924" y="3854772"/>
            <a:ext cx="8251644" cy="0"/>
          </a:xfrm>
          <a:prstGeom prst="line">
            <a:avLst/>
          </a:prstGeom>
          <a:ln>
            <a:solidFill>
              <a:schemeClr val="bg1">
                <a:lumMod val="65000"/>
              </a:schemeClr>
            </a:solidFill>
          </a:ln>
          <a:effectLst/>
        </p:spPr>
        <p:style>
          <a:lnRef idx="2">
            <a:schemeClr val="accent1"/>
          </a:lnRef>
          <a:fillRef idx="0">
            <a:schemeClr val="accent1"/>
          </a:fillRef>
          <a:effectRef idx="1">
            <a:schemeClr val="accent1"/>
          </a:effectRef>
          <a:fontRef idx="minor">
            <a:schemeClr val="tx1"/>
          </a:fontRef>
        </p:style>
      </p:cxnSp>
      <p:cxnSp>
        <p:nvCxnSpPr>
          <p:cNvPr id="22" name="Straight Connector 21"/>
          <p:cNvCxnSpPr/>
          <p:nvPr/>
        </p:nvCxnSpPr>
        <p:spPr>
          <a:xfrm>
            <a:off x="787924" y="4704466"/>
            <a:ext cx="8251644" cy="0"/>
          </a:xfrm>
          <a:prstGeom prst="line">
            <a:avLst/>
          </a:prstGeom>
          <a:ln>
            <a:solidFill>
              <a:schemeClr val="bg1">
                <a:lumMod val="65000"/>
              </a:schemeClr>
            </a:solidFill>
          </a:ln>
          <a:effectLst/>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a:off x="787924" y="3429925"/>
            <a:ext cx="8251644" cy="0"/>
          </a:xfrm>
          <a:prstGeom prst="line">
            <a:avLst/>
          </a:prstGeom>
          <a:ln>
            <a:solidFill>
              <a:schemeClr val="bg1">
                <a:lumMod val="65000"/>
              </a:schemeClr>
            </a:solidFill>
          </a:ln>
          <a:effectLst/>
        </p:spPr>
        <p:style>
          <a:lnRef idx="2">
            <a:schemeClr val="accent1"/>
          </a:lnRef>
          <a:fillRef idx="0">
            <a:schemeClr val="accent1"/>
          </a:fillRef>
          <a:effectRef idx="1">
            <a:schemeClr val="accent1"/>
          </a:effectRef>
          <a:fontRef idx="minor">
            <a:schemeClr val="tx1"/>
          </a:fontRef>
        </p:style>
      </p:cxnSp>
      <p:cxnSp>
        <p:nvCxnSpPr>
          <p:cNvPr id="24" name="Straight Connector 23"/>
          <p:cNvCxnSpPr/>
          <p:nvPr/>
        </p:nvCxnSpPr>
        <p:spPr>
          <a:xfrm>
            <a:off x="787924" y="2580231"/>
            <a:ext cx="8251644" cy="0"/>
          </a:xfrm>
          <a:prstGeom prst="line">
            <a:avLst/>
          </a:prstGeom>
          <a:ln>
            <a:solidFill>
              <a:schemeClr val="bg1">
                <a:lumMod val="65000"/>
              </a:schemeClr>
            </a:solidFill>
          </a:ln>
          <a:effectLst/>
        </p:spPr>
        <p:style>
          <a:lnRef idx="2">
            <a:schemeClr val="accent1"/>
          </a:lnRef>
          <a:fillRef idx="0">
            <a:schemeClr val="accent1"/>
          </a:fillRef>
          <a:effectRef idx="1">
            <a:schemeClr val="accent1"/>
          </a:effectRef>
          <a:fontRef idx="minor">
            <a:schemeClr val="tx1"/>
          </a:fontRef>
        </p:style>
      </p:cxnSp>
      <p:cxnSp>
        <p:nvCxnSpPr>
          <p:cNvPr id="25" name="Straight Connector 24"/>
          <p:cNvCxnSpPr/>
          <p:nvPr/>
        </p:nvCxnSpPr>
        <p:spPr>
          <a:xfrm>
            <a:off x="787924" y="3005078"/>
            <a:ext cx="8251644" cy="0"/>
          </a:xfrm>
          <a:prstGeom prst="line">
            <a:avLst/>
          </a:prstGeom>
          <a:ln>
            <a:solidFill>
              <a:schemeClr val="bg1">
                <a:lumMod val="65000"/>
              </a:schemeClr>
            </a:solidFill>
          </a:ln>
          <a:effectLst/>
        </p:spPr>
        <p:style>
          <a:lnRef idx="2">
            <a:schemeClr val="accent1"/>
          </a:lnRef>
          <a:fillRef idx="0">
            <a:schemeClr val="accent1"/>
          </a:fillRef>
          <a:effectRef idx="1">
            <a:schemeClr val="accent1"/>
          </a:effectRef>
          <a:fontRef idx="minor">
            <a:schemeClr val="tx1"/>
          </a:fontRef>
        </p:style>
      </p:cxnSp>
      <p:cxnSp>
        <p:nvCxnSpPr>
          <p:cNvPr id="26" name="Straight Connector 25"/>
          <p:cNvCxnSpPr/>
          <p:nvPr/>
        </p:nvCxnSpPr>
        <p:spPr>
          <a:xfrm>
            <a:off x="787924" y="1730537"/>
            <a:ext cx="8251644" cy="0"/>
          </a:xfrm>
          <a:prstGeom prst="line">
            <a:avLst/>
          </a:prstGeom>
          <a:ln>
            <a:solidFill>
              <a:schemeClr val="bg1">
                <a:lumMod val="65000"/>
              </a:schemeClr>
            </a:solidFill>
          </a:ln>
          <a:effectLst/>
        </p:spPr>
        <p:style>
          <a:lnRef idx="2">
            <a:schemeClr val="accent1"/>
          </a:lnRef>
          <a:fillRef idx="0">
            <a:schemeClr val="accent1"/>
          </a:fillRef>
          <a:effectRef idx="1">
            <a:schemeClr val="accent1"/>
          </a:effectRef>
          <a:fontRef idx="minor">
            <a:schemeClr val="tx1"/>
          </a:fontRef>
        </p:style>
      </p:cxnSp>
      <p:cxnSp>
        <p:nvCxnSpPr>
          <p:cNvPr id="27" name="Straight Connector 26"/>
          <p:cNvCxnSpPr/>
          <p:nvPr/>
        </p:nvCxnSpPr>
        <p:spPr>
          <a:xfrm>
            <a:off x="787924" y="2155384"/>
            <a:ext cx="8251644" cy="0"/>
          </a:xfrm>
          <a:prstGeom prst="line">
            <a:avLst/>
          </a:prstGeom>
          <a:ln>
            <a:solidFill>
              <a:schemeClr val="bg1">
                <a:lumMod val="65000"/>
              </a:schemeClr>
            </a:solidFill>
          </a:ln>
          <a:effectLst/>
        </p:spPr>
        <p:style>
          <a:lnRef idx="2">
            <a:schemeClr val="accent1"/>
          </a:lnRef>
          <a:fillRef idx="0">
            <a:schemeClr val="accent1"/>
          </a:fillRef>
          <a:effectRef idx="1">
            <a:schemeClr val="accent1"/>
          </a:effectRef>
          <a:fontRef idx="minor">
            <a:schemeClr val="tx1"/>
          </a:fontRef>
        </p:style>
      </p:cxnSp>
      <p:sp>
        <p:nvSpPr>
          <p:cNvPr id="47" name="TextBox 46"/>
          <p:cNvSpPr txBox="1"/>
          <p:nvPr/>
        </p:nvSpPr>
        <p:spPr>
          <a:xfrm>
            <a:off x="400559" y="4913291"/>
            <a:ext cx="301660" cy="369332"/>
          </a:xfrm>
          <a:prstGeom prst="rect">
            <a:avLst/>
          </a:prstGeom>
          <a:noFill/>
        </p:spPr>
        <p:txBody>
          <a:bodyPr wrap="none" rtlCol="0">
            <a:spAutoFit/>
          </a:bodyPr>
          <a:lstStyle/>
          <a:p>
            <a:r>
              <a:rPr lang="en-US" dirty="0" smtClean="0"/>
              <a:t>0</a:t>
            </a:r>
            <a:endParaRPr lang="en-US" dirty="0"/>
          </a:p>
        </p:txBody>
      </p:sp>
      <p:sp>
        <p:nvSpPr>
          <p:cNvPr id="48" name="TextBox 47"/>
          <p:cNvSpPr txBox="1"/>
          <p:nvPr/>
        </p:nvSpPr>
        <p:spPr>
          <a:xfrm>
            <a:off x="400559" y="4487511"/>
            <a:ext cx="418654" cy="369332"/>
          </a:xfrm>
          <a:prstGeom prst="rect">
            <a:avLst/>
          </a:prstGeom>
          <a:noFill/>
        </p:spPr>
        <p:txBody>
          <a:bodyPr wrap="none" rtlCol="0">
            <a:spAutoFit/>
          </a:bodyPr>
          <a:lstStyle/>
          <a:p>
            <a:r>
              <a:rPr lang="en-US" dirty="0" smtClean="0"/>
              <a:t>10</a:t>
            </a:r>
            <a:endParaRPr lang="en-US" dirty="0"/>
          </a:p>
        </p:txBody>
      </p:sp>
      <p:sp>
        <p:nvSpPr>
          <p:cNvPr id="49" name="TextBox 48"/>
          <p:cNvSpPr txBox="1"/>
          <p:nvPr/>
        </p:nvSpPr>
        <p:spPr>
          <a:xfrm>
            <a:off x="400559" y="4061735"/>
            <a:ext cx="418654" cy="369332"/>
          </a:xfrm>
          <a:prstGeom prst="rect">
            <a:avLst/>
          </a:prstGeom>
          <a:noFill/>
        </p:spPr>
        <p:txBody>
          <a:bodyPr wrap="none" rtlCol="0">
            <a:spAutoFit/>
          </a:bodyPr>
          <a:lstStyle/>
          <a:p>
            <a:r>
              <a:rPr lang="en-US" dirty="0" smtClean="0"/>
              <a:t>20</a:t>
            </a:r>
            <a:endParaRPr lang="en-US" dirty="0"/>
          </a:p>
        </p:txBody>
      </p:sp>
      <p:sp>
        <p:nvSpPr>
          <p:cNvPr id="50" name="TextBox 49"/>
          <p:cNvSpPr txBox="1"/>
          <p:nvPr/>
        </p:nvSpPr>
        <p:spPr>
          <a:xfrm>
            <a:off x="400559" y="3635959"/>
            <a:ext cx="418654" cy="369332"/>
          </a:xfrm>
          <a:prstGeom prst="rect">
            <a:avLst/>
          </a:prstGeom>
          <a:noFill/>
        </p:spPr>
        <p:txBody>
          <a:bodyPr wrap="none" rtlCol="0">
            <a:spAutoFit/>
          </a:bodyPr>
          <a:lstStyle/>
          <a:p>
            <a:r>
              <a:rPr lang="en-US" dirty="0" smtClean="0"/>
              <a:t>30</a:t>
            </a:r>
            <a:endParaRPr lang="en-US" dirty="0"/>
          </a:p>
        </p:txBody>
      </p:sp>
      <p:sp>
        <p:nvSpPr>
          <p:cNvPr id="51" name="TextBox 50"/>
          <p:cNvSpPr txBox="1"/>
          <p:nvPr/>
        </p:nvSpPr>
        <p:spPr>
          <a:xfrm>
            <a:off x="400559" y="3210183"/>
            <a:ext cx="418654" cy="369332"/>
          </a:xfrm>
          <a:prstGeom prst="rect">
            <a:avLst/>
          </a:prstGeom>
          <a:noFill/>
        </p:spPr>
        <p:txBody>
          <a:bodyPr wrap="none" rtlCol="0">
            <a:spAutoFit/>
          </a:bodyPr>
          <a:lstStyle/>
          <a:p>
            <a:r>
              <a:rPr lang="en-US" dirty="0" smtClean="0"/>
              <a:t>40</a:t>
            </a:r>
            <a:endParaRPr lang="en-US" dirty="0"/>
          </a:p>
        </p:txBody>
      </p:sp>
      <p:sp>
        <p:nvSpPr>
          <p:cNvPr id="52" name="TextBox 51"/>
          <p:cNvSpPr txBox="1"/>
          <p:nvPr/>
        </p:nvSpPr>
        <p:spPr>
          <a:xfrm>
            <a:off x="400559" y="2784407"/>
            <a:ext cx="418654" cy="369332"/>
          </a:xfrm>
          <a:prstGeom prst="rect">
            <a:avLst/>
          </a:prstGeom>
          <a:noFill/>
        </p:spPr>
        <p:txBody>
          <a:bodyPr wrap="none" rtlCol="0">
            <a:spAutoFit/>
          </a:bodyPr>
          <a:lstStyle/>
          <a:p>
            <a:r>
              <a:rPr lang="en-US" dirty="0" smtClean="0"/>
              <a:t>50</a:t>
            </a:r>
            <a:endParaRPr lang="en-US" dirty="0"/>
          </a:p>
        </p:txBody>
      </p:sp>
      <p:sp>
        <p:nvSpPr>
          <p:cNvPr id="53" name="TextBox 52"/>
          <p:cNvSpPr txBox="1"/>
          <p:nvPr/>
        </p:nvSpPr>
        <p:spPr>
          <a:xfrm>
            <a:off x="400559" y="2358631"/>
            <a:ext cx="418654" cy="369332"/>
          </a:xfrm>
          <a:prstGeom prst="rect">
            <a:avLst/>
          </a:prstGeom>
          <a:noFill/>
        </p:spPr>
        <p:txBody>
          <a:bodyPr wrap="none" rtlCol="0">
            <a:spAutoFit/>
          </a:bodyPr>
          <a:lstStyle/>
          <a:p>
            <a:r>
              <a:rPr lang="en-US" dirty="0" smtClean="0"/>
              <a:t>60</a:t>
            </a:r>
            <a:endParaRPr lang="en-US" dirty="0"/>
          </a:p>
        </p:txBody>
      </p:sp>
      <p:sp>
        <p:nvSpPr>
          <p:cNvPr id="54" name="TextBox 53"/>
          <p:cNvSpPr txBox="1"/>
          <p:nvPr/>
        </p:nvSpPr>
        <p:spPr>
          <a:xfrm>
            <a:off x="400559" y="1932855"/>
            <a:ext cx="418654" cy="369332"/>
          </a:xfrm>
          <a:prstGeom prst="rect">
            <a:avLst/>
          </a:prstGeom>
          <a:noFill/>
        </p:spPr>
        <p:txBody>
          <a:bodyPr wrap="none" rtlCol="0">
            <a:spAutoFit/>
          </a:bodyPr>
          <a:lstStyle/>
          <a:p>
            <a:r>
              <a:rPr lang="en-US" dirty="0" smtClean="0"/>
              <a:t>70</a:t>
            </a:r>
            <a:endParaRPr lang="en-US" dirty="0"/>
          </a:p>
        </p:txBody>
      </p:sp>
      <p:sp>
        <p:nvSpPr>
          <p:cNvPr id="55" name="TextBox 54"/>
          <p:cNvSpPr txBox="1"/>
          <p:nvPr/>
        </p:nvSpPr>
        <p:spPr>
          <a:xfrm>
            <a:off x="400559" y="1507079"/>
            <a:ext cx="418654" cy="369332"/>
          </a:xfrm>
          <a:prstGeom prst="rect">
            <a:avLst/>
          </a:prstGeom>
          <a:noFill/>
        </p:spPr>
        <p:txBody>
          <a:bodyPr wrap="none" rtlCol="0">
            <a:spAutoFit/>
          </a:bodyPr>
          <a:lstStyle/>
          <a:p>
            <a:r>
              <a:rPr lang="en-US" dirty="0" smtClean="0"/>
              <a:t>80</a:t>
            </a:r>
            <a:endParaRPr lang="en-US" dirty="0"/>
          </a:p>
        </p:txBody>
      </p:sp>
      <p:cxnSp>
        <p:nvCxnSpPr>
          <p:cNvPr id="56" name="Straight Connector 55"/>
          <p:cNvCxnSpPr/>
          <p:nvPr/>
        </p:nvCxnSpPr>
        <p:spPr>
          <a:xfrm>
            <a:off x="761093" y="1305690"/>
            <a:ext cx="8251644" cy="0"/>
          </a:xfrm>
          <a:prstGeom prst="line">
            <a:avLst/>
          </a:prstGeom>
          <a:ln>
            <a:solidFill>
              <a:schemeClr val="bg1">
                <a:lumMod val="65000"/>
              </a:schemeClr>
            </a:solidFill>
          </a:ln>
          <a:effectLst/>
        </p:spPr>
        <p:style>
          <a:lnRef idx="2">
            <a:schemeClr val="accent1"/>
          </a:lnRef>
          <a:fillRef idx="0">
            <a:schemeClr val="accent1"/>
          </a:fillRef>
          <a:effectRef idx="1">
            <a:schemeClr val="accent1"/>
          </a:effectRef>
          <a:fontRef idx="minor">
            <a:schemeClr val="tx1"/>
          </a:fontRef>
        </p:style>
      </p:cxnSp>
      <p:sp>
        <p:nvSpPr>
          <p:cNvPr id="58" name="TextBox 57"/>
          <p:cNvSpPr txBox="1"/>
          <p:nvPr/>
        </p:nvSpPr>
        <p:spPr>
          <a:xfrm>
            <a:off x="400559" y="1081303"/>
            <a:ext cx="418654" cy="369332"/>
          </a:xfrm>
          <a:prstGeom prst="rect">
            <a:avLst/>
          </a:prstGeom>
          <a:noFill/>
        </p:spPr>
        <p:txBody>
          <a:bodyPr wrap="none" rtlCol="0">
            <a:spAutoFit/>
          </a:bodyPr>
          <a:lstStyle/>
          <a:p>
            <a:r>
              <a:rPr lang="en-US" dirty="0" smtClean="0"/>
              <a:t>90</a:t>
            </a:r>
            <a:endParaRPr lang="en-US" dirty="0"/>
          </a:p>
        </p:txBody>
      </p:sp>
      <p:cxnSp>
        <p:nvCxnSpPr>
          <p:cNvPr id="60" name="Straight Connector 59"/>
          <p:cNvCxnSpPr/>
          <p:nvPr/>
        </p:nvCxnSpPr>
        <p:spPr>
          <a:xfrm>
            <a:off x="859932" y="1081303"/>
            <a:ext cx="26831" cy="4201320"/>
          </a:xfrm>
          <a:prstGeom prst="line">
            <a:avLst/>
          </a:prstGeom>
          <a:ln>
            <a:solidFill>
              <a:schemeClr val="bg1">
                <a:lumMod val="65000"/>
              </a:schemeClr>
            </a:solidFill>
          </a:ln>
          <a:effectLst/>
        </p:spPr>
        <p:style>
          <a:lnRef idx="2">
            <a:schemeClr val="accent1"/>
          </a:lnRef>
          <a:fillRef idx="0">
            <a:schemeClr val="accent1"/>
          </a:fillRef>
          <a:effectRef idx="1">
            <a:schemeClr val="accent1"/>
          </a:effectRef>
          <a:fontRef idx="minor">
            <a:schemeClr val="tx1"/>
          </a:fontRef>
        </p:style>
      </p:cxnSp>
      <p:cxnSp>
        <p:nvCxnSpPr>
          <p:cNvPr id="64" name="Straight Connector 63"/>
          <p:cNvCxnSpPr/>
          <p:nvPr/>
        </p:nvCxnSpPr>
        <p:spPr>
          <a:xfrm>
            <a:off x="1475656" y="5100426"/>
            <a:ext cx="0" cy="90592"/>
          </a:xfrm>
          <a:prstGeom prst="line">
            <a:avLst/>
          </a:prstGeom>
          <a:ln>
            <a:solidFill>
              <a:schemeClr val="bg1">
                <a:lumMod val="65000"/>
              </a:schemeClr>
            </a:solidFill>
          </a:ln>
          <a:effectLst/>
        </p:spPr>
        <p:style>
          <a:lnRef idx="2">
            <a:schemeClr val="accent1"/>
          </a:lnRef>
          <a:fillRef idx="0">
            <a:schemeClr val="accent1"/>
          </a:fillRef>
          <a:effectRef idx="1">
            <a:schemeClr val="accent1"/>
          </a:effectRef>
          <a:fontRef idx="minor">
            <a:schemeClr val="tx1"/>
          </a:fontRef>
        </p:style>
      </p:cxnSp>
      <p:cxnSp>
        <p:nvCxnSpPr>
          <p:cNvPr id="66" name="Straight Connector 65"/>
          <p:cNvCxnSpPr/>
          <p:nvPr/>
        </p:nvCxnSpPr>
        <p:spPr>
          <a:xfrm>
            <a:off x="2305548" y="5100426"/>
            <a:ext cx="0" cy="90592"/>
          </a:xfrm>
          <a:prstGeom prst="line">
            <a:avLst/>
          </a:prstGeom>
          <a:ln>
            <a:solidFill>
              <a:schemeClr val="bg1">
                <a:lumMod val="65000"/>
              </a:schemeClr>
            </a:solidFill>
          </a:ln>
          <a:effectLst/>
        </p:spPr>
        <p:style>
          <a:lnRef idx="2">
            <a:schemeClr val="accent1"/>
          </a:lnRef>
          <a:fillRef idx="0">
            <a:schemeClr val="accent1"/>
          </a:fillRef>
          <a:effectRef idx="1">
            <a:schemeClr val="accent1"/>
          </a:effectRef>
          <a:fontRef idx="minor">
            <a:schemeClr val="tx1"/>
          </a:fontRef>
        </p:style>
      </p:cxnSp>
      <p:cxnSp>
        <p:nvCxnSpPr>
          <p:cNvPr id="68" name="Straight Connector 67"/>
          <p:cNvCxnSpPr/>
          <p:nvPr/>
        </p:nvCxnSpPr>
        <p:spPr>
          <a:xfrm>
            <a:off x="3135438" y="5100426"/>
            <a:ext cx="0" cy="90592"/>
          </a:xfrm>
          <a:prstGeom prst="line">
            <a:avLst/>
          </a:prstGeom>
          <a:ln>
            <a:solidFill>
              <a:schemeClr val="bg1">
                <a:lumMod val="65000"/>
              </a:schemeClr>
            </a:solidFill>
          </a:ln>
          <a:effectLst/>
        </p:spPr>
        <p:style>
          <a:lnRef idx="2">
            <a:schemeClr val="accent1"/>
          </a:lnRef>
          <a:fillRef idx="0">
            <a:schemeClr val="accent1"/>
          </a:fillRef>
          <a:effectRef idx="1">
            <a:schemeClr val="accent1"/>
          </a:effectRef>
          <a:fontRef idx="minor">
            <a:schemeClr val="tx1"/>
          </a:fontRef>
        </p:style>
      </p:cxnSp>
      <p:cxnSp>
        <p:nvCxnSpPr>
          <p:cNvPr id="69" name="Straight Connector 68"/>
          <p:cNvCxnSpPr/>
          <p:nvPr/>
        </p:nvCxnSpPr>
        <p:spPr>
          <a:xfrm>
            <a:off x="3893322" y="5100426"/>
            <a:ext cx="0" cy="90592"/>
          </a:xfrm>
          <a:prstGeom prst="line">
            <a:avLst/>
          </a:prstGeom>
          <a:ln>
            <a:solidFill>
              <a:schemeClr val="bg1">
                <a:lumMod val="65000"/>
              </a:schemeClr>
            </a:solidFill>
          </a:ln>
          <a:effectLst/>
        </p:spPr>
        <p:style>
          <a:lnRef idx="2">
            <a:schemeClr val="accent1"/>
          </a:lnRef>
          <a:fillRef idx="0">
            <a:schemeClr val="accent1"/>
          </a:fillRef>
          <a:effectRef idx="1">
            <a:schemeClr val="accent1"/>
          </a:effectRef>
          <a:fontRef idx="minor">
            <a:schemeClr val="tx1"/>
          </a:fontRef>
        </p:style>
      </p:cxnSp>
      <p:cxnSp>
        <p:nvCxnSpPr>
          <p:cNvPr id="70" name="Straight Connector 69"/>
          <p:cNvCxnSpPr/>
          <p:nvPr/>
        </p:nvCxnSpPr>
        <p:spPr>
          <a:xfrm>
            <a:off x="4716016" y="5100426"/>
            <a:ext cx="0" cy="90592"/>
          </a:xfrm>
          <a:prstGeom prst="line">
            <a:avLst/>
          </a:prstGeom>
          <a:ln>
            <a:solidFill>
              <a:schemeClr val="bg1">
                <a:lumMod val="65000"/>
              </a:schemeClr>
            </a:solidFill>
          </a:ln>
          <a:effectLst/>
        </p:spPr>
        <p:style>
          <a:lnRef idx="2">
            <a:schemeClr val="accent1"/>
          </a:lnRef>
          <a:fillRef idx="0">
            <a:schemeClr val="accent1"/>
          </a:fillRef>
          <a:effectRef idx="1">
            <a:schemeClr val="accent1"/>
          </a:effectRef>
          <a:fontRef idx="minor">
            <a:schemeClr val="tx1"/>
          </a:fontRef>
        </p:style>
      </p:cxnSp>
      <p:cxnSp>
        <p:nvCxnSpPr>
          <p:cNvPr id="71" name="Straight Connector 70"/>
          <p:cNvCxnSpPr/>
          <p:nvPr/>
        </p:nvCxnSpPr>
        <p:spPr>
          <a:xfrm>
            <a:off x="5441531" y="5100426"/>
            <a:ext cx="0" cy="90592"/>
          </a:xfrm>
          <a:prstGeom prst="line">
            <a:avLst/>
          </a:prstGeom>
          <a:ln>
            <a:solidFill>
              <a:schemeClr val="bg1">
                <a:lumMod val="65000"/>
              </a:schemeClr>
            </a:solidFill>
          </a:ln>
          <a:effectLst/>
        </p:spPr>
        <p:style>
          <a:lnRef idx="2">
            <a:schemeClr val="accent1"/>
          </a:lnRef>
          <a:fillRef idx="0">
            <a:schemeClr val="accent1"/>
          </a:fillRef>
          <a:effectRef idx="1">
            <a:schemeClr val="accent1"/>
          </a:effectRef>
          <a:fontRef idx="minor">
            <a:schemeClr val="tx1"/>
          </a:fontRef>
        </p:style>
      </p:cxnSp>
      <p:cxnSp>
        <p:nvCxnSpPr>
          <p:cNvPr id="72" name="Straight Connector 71"/>
          <p:cNvCxnSpPr/>
          <p:nvPr/>
        </p:nvCxnSpPr>
        <p:spPr>
          <a:xfrm>
            <a:off x="6228184" y="5082368"/>
            <a:ext cx="0" cy="90592"/>
          </a:xfrm>
          <a:prstGeom prst="line">
            <a:avLst/>
          </a:prstGeom>
          <a:ln>
            <a:solidFill>
              <a:srgbClr val="A6A6A6"/>
            </a:solidFill>
          </a:ln>
          <a:effectLst/>
        </p:spPr>
        <p:style>
          <a:lnRef idx="2">
            <a:schemeClr val="accent1"/>
          </a:lnRef>
          <a:fillRef idx="0">
            <a:schemeClr val="accent1"/>
          </a:fillRef>
          <a:effectRef idx="1">
            <a:schemeClr val="accent1"/>
          </a:effectRef>
          <a:fontRef idx="minor">
            <a:schemeClr val="tx1"/>
          </a:fontRef>
        </p:style>
      </p:cxnSp>
      <p:sp>
        <p:nvSpPr>
          <p:cNvPr id="90" name="TextBox 89"/>
          <p:cNvSpPr txBox="1"/>
          <p:nvPr/>
        </p:nvSpPr>
        <p:spPr>
          <a:xfrm rot="16200000">
            <a:off x="-1101996" y="3025805"/>
            <a:ext cx="2608519" cy="369332"/>
          </a:xfrm>
          <a:prstGeom prst="rect">
            <a:avLst/>
          </a:prstGeom>
          <a:noFill/>
        </p:spPr>
        <p:txBody>
          <a:bodyPr wrap="none" rtlCol="0">
            <a:spAutoFit/>
          </a:bodyPr>
          <a:lstStyle/>
          <a:p>
            <a:r>
              <a:rPr lang="en-US" b="1" dirty="0" smtClean="0"/>
              <a:t>Speedup Over Sequential</a:t>
            </a:r>
            <a:endParaRPr lang="en-US" b="1" dirty="0"/>
          </a:p>
        </p:txBody>
      </p:sp>
      <p:sp>
        <p:nvSpPr>
          <p:cNvPr id="39" name="TextBox 38"/>
          <p:cNvSpPr txBox="1"/>
          <p:nvPr/>
        </p:nvSpPr>
        <p:spPr>
          <a:xfrm>
            <a:off x="-14997" y="6486694"/>
            <a:ext cx="1919065" cy="369332"/>
          </a:xfrm>
          <a:prstGeom prst="rect">
            <a:avLst/>
          </a:prstGeom>
          <a:noFill/>
        </p:spPr>
        <p:txBody>
          <a:bodyPr wrap="none" rtlCol="0">
            <a:spAutoFit/>
          </a:bodyPr>
          <a:lstStyle/>
          <a:p>
            <a:r>
              <a:rPr lang="en-US" dirty="0" smtClean="0"/>
              <a:t>Using 128 workers </a:t>
            </a:r>
            <a:endParaRPr lang="en-US" dirty="0"/>
          </a:p>
        </p:txBody>
      </p:sp>
      <p:cxnSp>
        <p:nvCxnSpPr>
          <p:cNvPr id="103" name="Straight Connector 102"/>
          <p:cNvCxnSpPr/>
          <p:nvPr/>
        </p:nvCxnSpPr>
        <p:spPr>
          <a:xfrm>
            <a:off x="7236296" y="5082368"/>
            <a:ext cx="0" cy="90592"/>
          </a:xfrm>
          <a:prstGeom prst="line">
            <a:avLst/>
          </a:prstGeom>
          <a:ln>
            <a:solidFill>
              <a:srgbClr val="A6A6A6"/>
            </a:solidFill>
          </a:ln>
          <a:effectLst/>
        </p:spPr>
        <p:style>
          <a:lnRef idx="2">
            <a:schemeClr val="accent1"/>
          </a:lnRef>
          <a:fillRef idx="0">
            <a:schemeClr val="accent1"/>
          </a:fillRef>
          <a:effectRef idx="1">
            <a:schemeClr val="accent1"/>
          </a:effectRef>
          <a:fontRef idx="minor">
            <a:schemeClr val="tx1"/>
          </a:fontRef>
        </p:style>
      </p:cxnSp>
      <p:cxnSp>
        <p:nvCxnSpPr>
          <p:cNvPr id="104" name="Straight Connector 103"/>
          <p:cNvCxnSpPr/>
          <p:nvPr/>
        </p:nvCxnSpPr>
        <p:spPr>
          <a:xfrm>
            <a:off x="8100392" y="5100426"/>
            <a:ext cx="0" cy="90592"/>
          </a:xfrm>
          <a:prstGeom prst="line">
            <a:avLst/>
          </a:prstGeom>
          <a:ln>
            <a:solidFill>
              <a:srgbClr val="A6A6A6"/>
            </a:solidFill>
          </a:ln>
          <a:effectLst/>
        </p:spPr>
        <p:style>
          <a:lnRef idx="2">
            <a:schemeClr val="accent1"/>
          </a:lnRef>
          <a:fillRef idx="0">
            <a:schemeClr val="accent1"/>
          </a:fillRef>
          <a:effectRef idx="1">
            <a:schemeClr val="accent1"/>
          </a:effectRef>
          <a:fontRef idx="minor">
            <a:schemeClr val="tx1"/>
          </a:fontRef>
        </p:style>
      </p:cxnSp>
      <p:sp>
        <p:nvSpPr>
          <p:cNvPr id="105" name="TextBox 104"/>
          <p:cNvSpPr txBox="1"/>
          <p:nvPr/>
        </p:nvSpPr>
        <p:spPr>
          <a:xfrm rot="16200000">
            <a:off x="7318756" y="5312035"/>
            <a:ext cx="679017" cy="369332"/>
          </a:xfrm>
          <a:prstGeom prst="rect">
            <a:avLst/>
          </a:prstGeom>
          <a:noFill/>
        </p:spPr>
        <p:txBody>
          <a:bodyPr wrap="none" rtlCol="0">
            <a:spAutoFit/>
          </a:bodyPr>
          <a:lstStyle/>
          <a:p>
            <a:pPr algn="r"/>
            <a:r>
              <a:rPr lang="en-US" b="1" dirty="0" smtClean="0"/>
              <a:t>DMG</a:t>
            </a:r>
            <a:endParaRPr lang="en-US" b="1" dirty="0"/>
          </a:p>
        </p:txBody>
      </p:sp>
      <p:sp>
        <p:nvSpPr>
          <p:cNvPr id="106" name="TextBox 105"/>
          <p:cNvSpPr txBox="1"/>
          <p:nvPr/>
        </p:nvSpPr>
        <p:spPr>
          <a:xfrm rot="16200000">
            <a:off x="8170140" y="5303469"/>
            <a:ext cx="661885" cy="369332"/>
          </a:xfrm>
          <a:prstGeom prst="rect">
            <a:avLst/>
          </a:prstGeom>
          <a:noFill/>
        </p:spPr>
        <p:txBody>
          <a:bodyPr wrap="none" rtlCol="0">
            <a:spAutoFit/>
          </a:bodyPr>
          <a:lstStyle/>
          <a:p>
            <a:pPr algn="r"/>
            <a:r>
              <a:rPr lang="en-US" b="1" dirty="0" smtClean="0"/>
              <a:t>DMR</a:t>
            </a:r>
            <a:endParaRPr lang="en-US" b="1" dirty="0"/>
          </a:p>
        </p:txBody>
      </p:sp>
    </p:spTree>
    <p:extLst>
      <p:ext uri="{BB962C8B-B14F-4D97-AF65-F5344CB8AC3E}">
        <p14:creationId xmlns:p14="http://schemas.microsoft.com/office/powerpoint/2010/main" val="2097184427"/>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 grpId="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rot="16200000">
            <a:off x="444078" y="5658146"/>
            <a:ext cx="1424376" cy="369332"/>
          </a:xfrm>
          <a:prstGeom prst="rect">
            <a:avLst/>
          </a:prstGeom>
          <a:noFill/>
        </p:spPr>
        <p:txBody>
          <a:bodyPr wrap="none" rtlCol="0">
            <a:spAutoFit/>
          </a:bodyPr>
          <a:lstStyle/>
          <a:p>
            <a:r>
              <a:rPr lang="en-US" b="1" dirty="0" err="1" smtClean="0"/>
              <a:t>FSSimpleDist</a:t>
            </a:r>
            <a:endParaRPr lang="en-US" b="1" dirty="0"/>
          </a:p>
        </p:txBody>
      </p:sp>
      <p:sp>
        <p:nvSpPr>
          <p:cNvPr id="7" name="TextBox 6"/>
          <p:cNvSpPr txBox="1"/>
          <p:nvPr/>
        </p:nvSpPr>
        <p:spPr>
          <a:xfrm rot="16200000">
            <a:off x="1360823" y="5488052"/>
            <a:ext cx="1031051" cy="369332"/>
          </a:xfrm>
          <a:prstGeom prst="rect">
            <a:avLst/>
          </a:prstGeom>
          <a:noFill/>
        </p:spPr>
        <p:txBody>
          <a:bodyPr wrap="none" rtlCol="0">
            <a:spAutoFit/>
          </a:bodyPr>
          <a:lstStyle/>
          <a:p>
            <a:r>
              <a:rPr lang="en-US" b="1" dirty="0" smtClean="0"/>
              <a:t>K-Means</a:t>
            </a:r>
            <a:endParaRPr lang="en-US" b="1" dirty="0"/>
          </a:p>
        </p:txBody>
      </p:sp>
      <p:sp>
        <p:nvSpPr>
          <p:cNvPr id="8" name="TextBox 7"/>
          <p:cNvSpPr txBox="1"/>
          <p:nvPr/>
        </p:nvSpPr>
        <p:spPr>
          <a:xfrm rot="16200000">
            <a:off x="1976196" y="5638197"/>
            <a:ext cx="1384476" cy="369332"/>
          </a:xfrm>
          <a:prstGeom prst="rect">
            <a:avLst/>
          </a:prstGeom>
          <a:noFill/>
        </p:spPr>
        <p:txBody>
          <a:bodyPr wrap="none" rtlCol="0">
            <a:spAutoFit/>
          </a:bodyPr>
          <a:lstStyle/>
          <a:p>
            <a:r>
              <a:rPr lang="en-US" b="1" dirty="0" err="1" smtClean="0"/>
              <a:t>MontePiDist</a:t>
            </a:r>
            <a:endParaRPr lang="en-US" b="1" dirty="0"/>
          </a:p>
        </p:txBody>
      </p:sp>
      <p:sp>
        <p:nvSpPr>
          <p:cNvPr id="9" name="TextBox 8"/>
          <p:cNvSpPr txBox="1"/>
          <p:nvPr/>
        </p:nvSpPr>
        <p:spPr>
          <a:xfrm rot="16200000">
            <a:off x="3081125" y="5397364"/>
            <a:ext cx="902811" cy="369332"/>
          </a:xfrm>
          <a:prstGeom prst="rect">
            <a:avLst/>
          </a:prstGeom>
          <a:noFill/>
        </p:spPr>
        <p:txBody>
          <a:bodyPr wrap="none" rtlCol="0">
            <a:spAutoFit/>
          </a:bodyPr>
          <a:lstStyle/>
          <a:p>
            <a:r>
              <a:rPr lang="en-US" b="1" dirty="0" smtClean="0"/>
              <a:t>N-Body</a:t>
            </a:r>
            <a:endParaRPr lang="en-US" b="1" dirty="0"/>
          </a:p>
        </p:txBody>
      </p:sp>
      <p:sp>
        <p:nvSpPr>
          <p:cNvPr id="10" name="TextBox 9"/>
          <p:cNvSpPr txBox="1"/>
          <p:nvPr/>
        </p:nvSpPr>
        <p:spPr>
          <a:xfrm rot="16200000">
            <a:off x="3936475" y="5334102"/>
            <a:ext cx="776287" cy="369332"/>
          </a:xfrm>
          <a:prstGeom prst="rect">
            <a:avLst/>
          </a:prstGeom>
          <a:noFill/>
        </p:spPr>
        <p:txBody>
          <a:bodyPr wrap="none" rtlCol="0">
            <a:spAutoFit/>
          </a:bodyPr>
          <a:lstStyle/>
          <a:p>
            <a:r>
              <a:rPr lang="en-US" b="1" dirty="0" smtClean="0"/>
              <a:t>Jacobi</a:t>
            </a:r>
            <a:endParaRPr lang="en-US" b="1" dirty="0"/>
          </a:p>
        </p:txBody>
      </p:sp>
      <p:sp>
        <p:nvSpPr>
          <p:cNvPr id="11" name="TextBox 10"/>
          <p:cNvSpPr txBox="1"/>
          <p:nvPr/>
        </p:nvSpPr>
        <p:spPr>
          <a:xfrm rot="16200000">
            <a:off x="4473174" y="5517483"/>
            <a:ext cx="1143049" cy="369332"/>
          </a:xfrm>
          <a:prstGeom prst="rect">
            <a:avLst/>
          </a:prstGeom>
          <a:noFill/>
        </p:spPr>
        <p:txBody>
          <a:bodyPr wrap="none" rtlCol="0">
            <a:spAutoFit/>
          </a:bodyPr>
          <a:lstStyle/>
          <a:p>
            <a:r>
              <a:rPr lang="en-US" b="1" dirty="0" err="1" smtClean="0"/>
              <a:t>RayTracer</a:t>
            </a:r>
            <a:endParaRPr lang="en-US" b="1" dirty="0"/>
          </a:p>
        </p:txBody>
      </p:sp>
      <p:sp>
        <p:nvSpPr>
          <p:cNvPr id="13" name="TextBox 12"/>
          <p:cNvSpPr txBox="1"/>
          <p:nvPr/>
        </p:nvSpPr>
        <p:spPr>
          <a:xfrm rot="16200000">
            <a:off x="5629417" y="5225336"/>
            <a:ext cx="558754" cy="369332"/>
          </a:xfrm>
          <a:prstGeom prst="rect">
            <a:avLst/>
          </a:prstGeom>
          <a:noFill/>
        </p:spPr>
        <p:txBody>
          <a:bodyPr wrap="none" rtlCol="0">
            <a:spAutoFit/>
          </a:bodyPr>
          <a:lstStyle/>
          <a:p>
            <a:r>
              <a:rPr lang="en-US" b="1" dirty="0" smtClean="0"/>
              <a:t>UTS</a:t>
            </a:r>
            <a:endParaRPr lang="en-US" b="1" dirty="0"/>
          </a:p>
        </p:txBody>
      </p:sp>
      <p:sp>
        <p:nvSpPr>
          <p:cNvPr id="14" name="TextBox 13"/>
          <p:cNvSpPr txBox="1"/>
          <p:nvPr/>
        </p:nvSpPr>
        <p:spPr>
          <a:xfrm rot="16200000">
            <a:off x="6081687" y="5421138"/>
            <a:ext cx="1227357" cy="646331"/>
          </a:xfrm>
          <a:prstGeom prst="rect">
            <a:avLst/>
          </a:prstGeom>
          <a:noFill/>
        </p:spPr>
        <p:txBody>
          <a:bodyPr wrap="none" rtlCol="0">
            <a:spAutoFit/>
          </a:bodyPr>
          <a:lstStyle/>
          <a:p>
            <a:pPr algn="r"/>
            <a:r>
              <a:rPr lang="en-US" b="1" dirty="0" smtClean="0"/>
              <a:t>Linear</a:t>
            </a:r>
          </a:p>
          <a:p>
            <a:r>
              <a:rPr lang="en-US" b="1" dirty="0" smtClean="0"/>
              <a:t>Regression</a:t>
            </a:r>
            <a:endParaRPr lang="en-US" b="1" dirty="0"/>
          </a:p>
        </p:txBody>
      </p:sp>
      <p:cxnSp>
        <p:nvCxnSpPr>
          <p:cNvPr id="17" name="Straight Connector 16"/>
          <p:cNvCxnSpPr/>
          <p:nvPr/>
        </p:nvCxnSpPr>
        <p:spPr>
          <a:xfrm>
            <a:off x="787924" y="5129315"/>
            <a:ext cx="8251644" cy="0"/>
          </a:xfrm>
          <a:prstGeom prst="line">
            <a:avLst/>
          </a:prstGeom>
          <a:ln>
            <a:solidFill>
              <a:schemeClr val="bg1">
                <a:lumMod val="65000"/>
              </a:schemeClr>
            </a:solidFill>
          </a:ln>
          <a:effectLst/>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787924" y="4279619"/>
            <a:ext cx="8251644" cy="0"/>
          </a:xfrm>
          <a:prstGeom prst="line">
            <a:avLst/>
          </a:prstGeom>
          <a:ln>
            <a:solidFill>
              <a:schemeClr val="bg1">
                <a:lumMod val="65000"/>
              </a:schemeClr>
            </a:solidFill>
          </a:ln>
          <a:effectLst/>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a:off x="787924" y="3854772"/>
            <a:ext cx="8251644" cy="0"/>
          </a:xfrm>
          <a:prstGeom prst="line">
            <a:avLst/>
          </a:prstGeom>
          <a:ln>
            <a:solidFill>
              <a:schemeClr val="bg1">
                <a:lumMod val="65000"/>
              </a:schemeClr>
            </a:solidFill>
          </a:ln>
          <a:effectLst/>
        </p:spPr>
        <p:style>
          <a:lnRef idx="2">
            <a:schemeClr val="accent1"/>
          </a:lnRef>
          <a:fillRef idx="0">
            <a:schemeClr val="accent1"/>
          </a:fillRef>
          <a:effectRef idx="1">
            <a:schemeClr val="accent1"/>
          </a:effectRef>
          <a:fontRef idx="minor">
            <a:schemeClr val="tx1"/>
          </a:fontRef>
        </p:style>
      </p:cxnSp>
      <p:cxnSp>
        <p:nvCxnSpPr>
          <p:cNvPr id="22" name="Straight Connector 21"/>
          <p:cNvCxnSpPr/>
          <p:nvPr/>
        </p:nvCxnSpPr>
        <p:spPr>
          <a:xfrm>
            <a:off x="787924" y="4704466"/>
            <a:ext cx="8251644" cy="0"/>
          </a:xfrm>
          <a:prstGeom prst="line">
            <a:avLst/>
          </a:prstGeom>
          <a:ln>
            <a:solidFill>
              <a:schemeClr val="bg1">
                <a:lumMod val="65000"/>
              </a:schemeClr>
            </a:solidFill>
          </a:ln>
          <a:effectLst/>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a:off x="787924" y="3429925"/>
            <a:ext cx="8251644" cy="0"/>
          </a:xfrm>
          <a:prstGeom prst="line">
            <a:avLst/>
          </a:prstGeom>
          <a:ln>
            <a:solidFill>
              <a:schemeClr val="bg1">
                <a:lumMod val="65000"/>
              </a:schemeClr>
            </a:solidFill>
          </a:ln>
          <a:effectLst/>
        </p:spPr>
        <p:style>
          <a:lnRef idx="2">
            <a:schemeClr val="accent1"/>
          </a:lnRef>
          <a:fillRef idx="0">
            <a:schemeClr val="accent1"/>
          </a:fillRef>
          <a:effectRef idx="1">
            <a:schemeClr val="accent1"/>
          </a:effectRef>
          <a:fontRef idx="minor">
            <a:schemeClr val="tx1"/>
          </a:fontRef>
        </p:style>
      </p:cxnSp>
      <p:cxnSp>
        <p:nvCxnSpPr>
          <p:cNvPr id="24" name="Straight Connector 23"/>
          <p:cNvCxnSpPr/>
          <p:nvPr/>
        </p:nvCxnSpPr>
        <p:spPr>
          <a:xfrm>
            <a:off x="787924" y="2580231"/>
            <a:ext cx="8251644" cy="0"/>
          </a:xfrm>
          <a:prstGeom prst="line">
            <a:avLst/>
          </a:prstGeom>
          <a:ln>
            <a:solidFill>
              <a:schemeClr val="bg1">
                <a:lumMod val="65000"/>
              </a:schemeClr>
            </a:solidFill>
          </a:ln>
          <a:effectLst/>
        </p:spPr>
        <p:style>
          <a:lnRef idx="2">
            <a:schemeClr val="accent1"/>
          </a:lnRef>
          <a:fillRef idx="0">
            <a:schemeClr val="accent1"/>
          </a:fillRef>
          <a:effectRef idx="1">
            <a:schemeClr val="accent1"/>
          </a:effectRef>
          <a:fontRef idx="minor">
            <a:schemeClr val="tx1"/>
          </a:fontRef>
        </p:style>
      </p:cxnSp>
      <p:cxnSp>
        <p:nvCxnSpPr>
          <p:cNvPr id="25" name="Straight Connector 24"/>
          <p:cNvCxnSpPr/>
          <p:nvPr/>
        </p:nvCxnSpPr>
        <p:spPr>
          <a:xfrm>
            <a:off x="787924" y="3005078"/>
            <a:ext cx="8251644" cy="0"/>
          </a:xfrm>
          <a:prstGeom prst="line">
            <a:avLst/>
          </a:prstGeom>
          <a:ln>
            <a:solidFill>
              <a:schemeClr val="bg1">
                <a:lumMod val="65000"/>
              </a:schemeClr>
            </a:solidFill>
          </a:ln>
          <a:effectLst/>
        </p:spPr>
        <p:style>
          <a:lnRef idx="2">
            <a:schemeClr val="accent1"/>
          </a:lnRef>
          <a:fillRef idx="0">
            <a:schemeClr val="accent1"/>
          </a:fillRef>
          <a:effectRef idx="1">
            <a:schemeClr val="accent1"/>
          </a:effectRef>
          <a:fontRef idx="minor">
            <a:schemeClr val="tx1"/>
          </a:fontRef>
        </p:style>
      </p:cxnSp>
      <p:cxnSp>
        <p:nvCxnSpPr>
          <p:cNvPr id="26" name="Straight Connector 25"/>
          <p:cNvCxnSpPr/>
          <p:nvPr/>
        </p:nvCxnSpPr>
        <p:spPr>
          <a:xfrm>
            <a:off x="787924" y="1730537"/>
            <a:ext cx="8251644" cy="0"/>
          </a:xfrm>
          <a:prstGeom prst="line">
            <a:avLst/>
          </a:prstGeom>
          <a:ln>
            <a:solidFill>
              <a:schemeClr val="bg1">
                <a:lumMod val="65000"/>
              </a:schemeClr>
            </a:solidFill>
          </a:ln>
          <a:effectLst/>
        </p:spPr>
        <p:style>
          <a:lnRef idx="2">
            <a:schemeClr val="accent1"/>
          </a:lnRef>
          <a:fillRef idx="0">
            <a:schemeClr val="accent1"/>
          </a:fillRef>
          <a:effectRef idx="1">
            <a:schemeClr val="accent1"/>
          </a:effectRef>
          <a:fontRef idx="minor">
            <a:schemeClr val="tx1"/>
          </a:fontRef>
        </p:style>
      </p:cxnSp>
      <p:cxnSp>
        <p:nvCxnSpPr>
          <p:cNvPr id="27" name="Straight Connector 26"/>
          <p:cNvCxnSpPr/>
          <p:nvPr/>
        </p:nvCxnSpPr>
        <p:spPr>
          <a:xfrm>
            <a:off x="787924" y="2155384"/>
            <a:ext cx="8251644" cy="0"/>
          </a:xfrm>
          <a:prstGeom prst="line">
            <a:avLst/>
          </a:prstGeom>
          <a:ln>
            <a:solidFill>
              <a:schemeClr val="bg1">
                <a:lumMod val="65000"/>
              </a:schemeClr>
            </a:solidFill>
          </a:ln>
          <a:effectLst/>
        </p:spPr>
        <p:style>
          <a:lnRef idx="2">
            <a:schemeClr val="accent1"/>
          </a:lnRef>
          <a:fillRef idx="0">
            <a:schemeClr val="accent1"/>
          </a:fillRef>
          <a:effectRef idx="1">
            <a:schemeClr val="accent1"/>
          </a:effectRef>
          <a:fontRef idx="minor">
            <a:schemeClr val="tx1"/>
          </a:fontRef>
        </p:style>
      </p:cxnSp>
      <p:sp>
        <p:nvSpPr>
          <p:cNvPr id="47" name="TextBox 46"/>
          <p:cNvSpPr txBox="1"/>
          <p:nvPr/>
        </p:nvSpPr>
        <p:spPr>
          <a:xfrm>
            <a:off x="400559" y="4913291"/>
            <a:ext cx="301660" cy="369332"/>
          </a:xfrm>
          <a:prstGeom prst="rect">
            <a:avLst/>
          </a:prstGeom>
          <a:noFill/>
        </p:spPr>
        <p:txBody>
          <a:bodyPr wrap="none" rtlCol="0">
            <a:spAutoFit/>
          </a:bodyPr>
          <a:lstStyle/>
          <a:p>
            <a:r>
              <a:rPr lang="en-US" dirty="0" smtClean="0"/>
              <a:t>0</a:t>
            </a:r>
            <a:endParaRPr lang="en-US" dirty="0"/>
          </a:p>
        </p:txBody>
      </p:sp>
      <p:sp>
        <p:nvSpPr>
          <p:cNvPr id="48" name="TextBox 47"/>
          <p:cNvSpPr txBox="1"/>
          <p:nvPr/>
        </p:nvSpPr>
        <p:spPr>
          <a:xfrm>
            <a:off x="400559" y="4487511"/>
            <a:ext cx="418654" cy="369332"/>
          </a:xfrm>
          <a:prstGeom prst="rect">
            <a:avLst/>
          </a:prstGeom>
          <a:noFill/>
        </p:spPr>
        <p:txBody>
          <a:bodyPr wrap="none" rtlCol="0">
            <a:spAutoFit/>
          </a:bodyPr>
          <a:lstStyle/>
          <a:p>
            <a:r>
              <a:rPr lang="en-US" dirty="0" smtClean="0"/>
              <a:t>10</a:t>
            </a:r>
            <a:endParaRPr lang="en-US" dirty="0"/>
          </a:p>
        </p:txBody>
      </p:sp>
      <p:sp>
        <p:nvSpPr>
          <p:cNvPr id="49" name="TextBox 48"/>
          <p:cNvSpPr txBox="1"/>
          <p:nvPr/>
        </p:nvSpPr>
        <p:spPr>
          <a:xfrm>
            <a:off x="400559" y="4061735"/>
            <a:ext cx="418654" cy="369332"/>
          </a:xfrm>
          <a:prstGeom prst="rect">
            <a:avLst/>
          </a:prstGeom>
          <a:noFill/>
        </p:spPr>
        <p:txBody>
          <a:bodyPr wrap="none" rtlCol="0">
            <a:spAutoFit/>
          </a:bodyPr>
          <a:lstStyle/>
          <a:p>
            <a:r>
              <a:rPr lang="en-US" dirty="0" smtClean="0"/>
              <a:t>20</a:t>
            </a:r>
            <a:endParaRPr lang="en-US" dirty="0"/>
          </a:p>
        </p:txBody>
      </p:sp>
      <p:sp>
        <p:nvSpPr>
          <p:cNvPr id="50" name="TextBox 49"/>
          <p:cNvSpPr txBox="1"/>
          <p:nvPr/>
        </p:nvSpPr>
        <p:spPr>
          <a:xfrm>
            <a:off x="400559" y="3635959"/>
            <a:ext cx="418654" cy="369332"/>
          </a:xfrm>
          <a:prstGeom prst="rect">
            <a:avLst/>
          </a:prstGeom>
          <a:noFill/>
        </p:spPr>
        <p:txBody>
          <a:bodyPr wrap="none" rtlCol="0">
            <a:spAutoFit/>
          </a:bodyPr>
          <a:lstStyle/>
          <a:p>
            <a:r>
              <a:rPr lang="en-US" dirty="0" smtClean="0"/>
              <a:t>30</a:t>
            </a:r>
            <a:endParaRPr lang="en-US" dirty="0"/>
          </a:p>
        </p:txBody>
      </p:sp>
      <p:sp>
        <p:nvSpPr>
          <p:cNvPr id="51" name="TextBox 50"/>
          <p:cNvSpPr txBox="1"/>
          <p:nvPr/>
        </p:nvSpPr>
        <p:spPr>
          <a:xfrm>
            <a:off x="400559" y="3210183"/>
            <a:ext cx="418654" cy="369332"/>
          </a:xfrm>
          <a:prstGeom prst="rect">
            <a:avLst/>
          </a:prstGeom>
          <a:noFill/>
        </p:spPr>
        <p:txBody>
          <a:bodyPr wrap="none" rtlCol="0">
            <a:spAutoFit/>
          </a:bodyPr>
          <a:lstStyle/>
          <a:p>
            <a:r>
              <a:rPr lang="en-US" dirty="0" smtClean="0"/>
              <a:t>40</a:t>
            </a:r>
            <a:endParaRPr lang="en-US" dirty="0"/>
          </a:p>
        </p:txBody>
      </p:sp>
      <p:sp>
        <p:nvSpPr>
          <p:cNvPr id="52" name="TextBox 51"/>
          <p:cNvSpPr txBox="1"/>
          <p:nvPr/>
        </p:nvSpPr>
        <p:spPr>
          <a:xfrm>
            <a:off x="400559" y="2784407"/>
            <a:ext cx="418654" cy="369332"/>
          </a:xfrm>
          <a:prstGeom prst="rect">
            <a:avLst/>
          </a:prstGeom>
          <a:noFill/>
        </p:spPr>
        <p:txBody>
          <a:bodyPr wrap="none" rtlCol="0">
            <a:spAutoFit/>
          </a:bodyPr>
          <a:lstStyle/>
          <a:p>
            <a:r>
              <a:rPr lang="en-US" dirty="0" smtClean="0"/>
              <a:t>50</a:t>
            </a:r>
            <a:endParaRPr lang="en-US" dirty="0"/>
          </a:p>
        </p:txBody>
      </p:sp>
      <p:sp>
        <p:nvSpPr>
          <p:cNvPr id="53" name="TextBox 52"/>
          <p:cNvSpPr txBox="1"/>
          <p:nvPr/>
        </p:nvSpPr>
        <p:spPr>
          <a:xfrm>
            <a:off x="400559" y="2358631"/>
            <a:ext cx="418654" cy="369332"/>
          </a:xfrm>
          <a:prstGeom prst="rect">
            <a:avLst/>
          </a:prstGeom>
          <a:noFill/>
        </p:spPr>
        <p:txBody>
          <a:bodyPr wrap="none" rtlCol="0">
            <a:spAutoFit/>
          </a:bodyPr>
          <a:lstStyle/>
          <a:p>
            <a:r>
              <a:rPr lang="en-US" dirty="0" smtClean="0"/>
              <a:t>60</a:t>
            </a:r>
            <a:endParaRPr lang="en-US" dirty="0"/>
          </a:p>
        </p:txBody>
      </p:sp>
      <p:sp>
        <p:nvSpPr>
          <p:cNvPr id="54" name="TextBox 53"/>
          <p:cNvSpPr txBox="1"/>
          <p:nvPr/>
        </p:nvSpPr>
        <p:spPr>
          <a:xfrm>
            <a:off x="400559" y="1932855"/>
            <a:ext cx="418654" cy="369332"/>
          </a:xfrm>
          <a:prstGeom prst="rect">
            <a:avLst/>
          </a:prstGeom>
          <a:noFill/>
        </p:spPr>
        <p:txBody>
          <a:bodyPr wrap="none" rtlCol="0">
            <a:spAutoFit/>
          </a:bodyPr>
          <a:lstStyle/>
          <a:p>
            <a:r>
              <a:rPr lang="en-US" dirty="0" smtClean="0"/>
              <a:t>70</a:t>
            </a:r>
            <a:endParaRPr lang="en-US" dirty="0"/>
          </a:p>
        </p:txBody>
      </p:sp>
      <p:sp>
        <p:nvSpPr>
          <p:cNvPr id="55" name="TextBox 54"/>
          <p:cNvSpPr txBox="1"/>
          <p:nvPr/>
        </p:nvSpPr>
        <p:spPr>
          <a:xfrm>
            <a:off x="400559" y="1507079"/>
            <a:ext cx="418654" cy="369332"/>
          </a:xfrm>
          <a:prstGeom prst="rect">
            <a:avLst/>
          </a:prstGeom>
          <a:noFill/>
        </p:spPr>
        <p:txBody>
          <a:bodyPr wrap="none" rtlCol="0">
            <a:spAutoFit/>
          </a:bodyPr>
          <a:lstStyle/>
          <a:p>
            <a:r>
              <a:rPr lang="en-US" dirty="0" smtClean="0"/>
              <a:t>80</a:t>
            </a:r>
            <a:endParaRPr lang="en-US" dirty="0"/>
          </a:p>
        </p:txBody>
      </p:sp>
      <p:cxnSp>
        <p:nvCxnSpPr>
          <p:cNvPr id="56" name="Straight Connector 55"/>
          <p:cNvCxnSpPr/>
          <p:nvPr/>
        </p:nvCxnSpPr>
        <p:spPr>
          <a:xfrm>
            <a:off x="761093" y="1305690"/>
            <a:ext cx="8251644" cy="0"/>
          </a:xfrm>
          <a:prstGeom prst="line">
            <a:avLst/>
          </a:prstGeom>
          <a:ln>
            <a:solidFill>
              <a:schemeClr val="bg1">
                <a:lumMod val="65000"/>
              </a:schemeClr>
            </a:solidFill>
          </a:ln>
          <a:effectLst/>
        </p:spPr>
        <p:style>
          <a:lnRef idx="2">
            <a:schemeClr val="accent1"/>
          </a:lnRef>
          <a:fillRef idx="0">
            <a:schemeClr val="accent1"/>
          </a:fillRef>
          <a:effectRef idx="1">
            <a:schemeClr val="accent1"/>
          </a:effectRef>
          <a:fontRef idx="minor">
            <a:schemeClr val="tx1"/>
          </a:fontRef>
        </p:style>
      </p:cxnSp>
      <p:sp>
        <p:nvSpPr>
          <p:cNvPr id="58" name="TextBox 57"/>
          <p:cNvSpPr txBox="1"/>
          <p:nvPr/>
        </p:nvSpPr>
        <p:spPr>
          <a:xfrm>
            <a:off x="400559" y="1081303"/>
            <a:ext cx="418654" cy="369332"/>
          </a:xfrm>
          <a:prstGeom prst="rect">
            <a:avLst/>
          </a:prstGeom>
          <a:noFill/>
        </p:spPr>
        <p:txBody>
          <a:bodyPr wrap="none" rtlCol="0">
            <a:spAutoFit/>
          </a:bodyPr>
          <a:lstStyle/>
          <a:p>
            <a:r>
              <a:rPr lang="en-US" dirty="0" smtClean="0"/>
              <a:t>90</a:t>
            </a:r>
            <a:endParaRPr lang="en-US" dirty="0"/>
          </a:p>
        </p:txBody>
      </p:sp>
      <p:cxnSp>
        <p:nvCxnSpPr>
          <p:cNvPr id="60" name="Straight Connector 59"/>
          <p:cNvCxnSpPr/>
          <p:nvPr/>
        </p:nvCxnSpPr>
        <p:spPr>
          <a:xfrm>
            <a:off x="859932" y="1081303"/>
            <a:ext cx="26831" cy="4201320"/>
          </a:xfrm>
          <a:prstGeom prst="line">
            <a:avLst/>
          </a:prstGeom>
          <a:ln>
            <a:solidFill>
              <a:schemeClr val="bg1">
                <a:lumMod val="65000"/>
              </a:schemeClr>
            </a:solidFill>
          </a:ln>
          <a:effectLst/>
        </p:spPr>
        <p:style>
          <a:lnRef idx="2">
            <a:schemeClr val="accent1"/>
          </a:lnRef>
          <a:fillRef idx="0">
            <a:schemeClr val="accent1"/>
          </a:fillRef>
          <a:effectRef idx="1">
            <a:schemeClr val="accent1"/>
          </a:effectRef>
          <a:fontRef idx="minor">
            <a:schemeClr val="tx1"/>
          </a:fontRef>
        </p:style>
      </p:cxnSp>
      <p:cxnSp>
        <p:nvCxnSpPr>
          <p:cNvPr id="64" name="Straight Connector 63"/>
          <p:cNvCxnSpPr/>
          <p:nvPr/>
        </p:nvCxnSpPr>
        <p:spPr>
          <a:xfrm>
            <a:off x="1475656" y="5100426"/>
            <a:ext cx="0" cy="90592"/>
          </a:xfrm>
          <a:prstGeom prst="line">
            <a:avLst/>
          </a:prstGeom>
          <a:ln>
            <a:solidFill>
              <a:schemeClr val="bg1">
                <a:lumMod val="65000"/>
              </a:schemeClr>
            </a:solidFill>
          </a:ln>
          <a:effectLst/>
        </p:spPr>
        <p:style>
          <a:lnRef idx="2">
            <a:schemeClr val="accent1"/>
          </a:lnRef>
          <a:fillRef idx="0">
            <a:schemeClr val="accent1"/>
          </a:fillRef>
          <a:effectRef idx="1">
            <a:schemeClr val="accent1"/>
          </a:effectRef>
          <a:fontRef idx="minor">
            <a:schemeClr val="tx1"/>
          </a:fontRef>
        </p:style>
      </p:cxnSp>
      <p:cxnSp>
        <p:nvCxnSpPr>
          <p:cNvPr id="66" name="Straight Connector 65"/>
          <p:cNvCxnSpPr/>
          <p:nvPr/>
        </p:nvCxnSpPr>
        <p:spPr>
          <a:xfrm>
            <a:off x="2305548" y="5100426"/>
            <a:ext cx="0" cy="90592"/>
          </a:xfrm>
          <a:prstGeom prst="line">
            <a:avLst/>
          </a:prstGeom>
          <a:ln>
            <a:solidFill>
              <a:schemeClr val="bg1">
                <a:lumMod val="65000"/>
              </a:schemeClr>
            </a:solidFill>
          </a:ln>
          <a:effectLst/>
        </p:spPr>
        <p:style>
          <a:lnRef idx="2">
            <a:schemeClr val="accent1"/>
          </a:lnRef>
          <a:fillRef idx="0">
            <a:schemeClr val="accent1"/>
          </a:fillRef>
          <a:effectRef idx="1">
            <a:schemeClr val="accent1"/>
          </a:effectRef>
          <a:fontRef idx="minor">
            <a:schemeClr val="tx1"/>
          </a:fontRef>
        </p:style>
      </p:cxnSp>
      <p:cxnSp>
        <p:nvCxnSpPr>
          <p:cNvPr id="68" name="Straight Connector 67"/>
          <p:cNvCxnSpPr/>
          <p:nvPr/>
        </p:nvCxnSpPr>
        <p:spPr>
          <a:xfrm>
            <a:off x="3135438" y="5100426"/>
            <a:ext cx="0" cy="90592"/>
          </a:xfrm>
          <a:prstGeom prst="line">
            <a:avLst/>
          </a:prstGeom>
          <a:ln>
            <a:solidFill>
              <a:schemeClr val="bg1">
                <a:lumMod val="65000"/>
              </a:schemeClr>
            </a:solidFill>
          </a:ln>
          <a:effectLst/>
        </p:spPr>
        <p:style>
          <a:lnRef idx="2">
            <a:schemeClr val="accent1"/>
          </a:lnRef>
          <a:fillRef idx="0">
            <a:schemeClr val="accent1"/>
          </a:fillRef>
          <a:effectRef idx="1">
            <a:schemeClr val="accent1"/>
          </a:effectRef>
          <a:fontRef idx="minor">
            <a:schemeClr val="tx1"/>
          </a:fontRef>
        </p:style>
      </p:cxnSp>
      <p:cxnSp>
        <p:nvCxnSpPr>
          <p:cNvPr id="69" name="Straight Connector 68"/>
          <p:cNvCxnSpPr/>
          <p:nvPr/>
        </p:nvCxnSpPr>
        <p:spPr>
          <a:xfrm>
            <a:off x="3893322" y="5100426"/>
            <a:ext cx="0" cy="90592"/>
          </a:xfrm>
          <a:prstGeom prst="line">
            <a:avLst/>
          </a:prstGeom>
          <a:ln>
            <a:solidFill>
              <a:schemeClr val="bg1">
                <a:lumMod val="65000"/>
              </a:schemeClr>
            </a:solidFill>
          </a:ln>
          <a:effectLst/>
        </p:spPr>
        <p:style>
          <a:lnRef idx="2">
            <a:schemeClr val="accent1"/>
          </a:lnRef>
          <a:fillRef idx="0">
            <a:schemeClr val="accent1"/>
          </a:fillRef>
          <a:effectRef idx="1">
            <a:schemeClr val="accent1"/>
          </a:effectRef>
          <a:fontRef idx="minor">
            <a:schemeClr val="tx1"/>
          </a:fontRef>
        </p:style>
      </p:cxnSp>
      <p:cxnSp>
        <p:nvCxnSpPr>
          <p:cNvPr id="70" name="Straight Connector 69"/>
          <p:cNvCxnSpPr/>
          <p:nvPr/>
        </p:nvCxnSpPr>
        <p:spPr>
          <a:xfrm>
            <a:off x="4716016" y="5100426"/>
            <a:ext cx="0" cy="90592"/>
          </a:xfrm>
          <a:prstGeom prst="line">
            <a:avLst/>
          </a:prstGeom>
          <a:ln>
            <a:solidFill>
              <a:schemeClr val="bg1">
                <a:lumMod val="65000"/>
              </a:schemeClr>
            </a:solidFill>
          </a:ln>
          <a:effectLst/>
        </p:spPr>
        <p:style>
          <a:lnRef idx="2">
            <a:schemeClr val="accent1"/>
          </a:lnRef>
          <a:fillRef idx="0">
            <a:schemeClr val="accent1"/>
          </a:fillRef>
          <a:effectRef idx="1">
            <a:schemeClr val="accent1"/>
          </a:effectRef>
          <a:fontRef idx="minor">
            <a:schemeClr val="tx1"/>
          </a:fontRef>
        </p:style>
      </p:cxnSp>
      <p:cxnSp>
        <p:nvCxnSpPr>
          <p:cNvPr id="71" name="Straight Connector 70"/>
          <p:cNvCxnSpPr/>
          <p:nvPr/>
        </p:nvCxnSpPr>
        <p:spPr>
          <a:xfrm>
            <a:off x="5441531" y="5100426"/>
            <a:ext cx="0" cy="90592"/>
          </a:xfrm>
          <a:prstGeom prst="line">
            <a:avLst/>
          </a:prstGeom>
          <a:ln>
            <a:solidFill>
              <a:schemeClr val="bg1">
                <a:lumMod val="65000"/>
              </a:schemeClr>
            </a:solidFill>
          </a:ln>
          <a:effectLst/>
        </p:spPr>
        <p:style>
          <a:lnRef idx="2">
            <a:schemeClr val="accent1"/>
          </a:lnRef>
          <a:fillRef idx="0">
            <a:schemeClr val="accent1"/>
          </a:fillRef>
          <a:effectRef idx="1">
            <a:schemeClr val="accent1"/>
          </a:effectRef>
          <a:fontRef idx="minor">
            <a:schemeClr val="tx1"/>
          </a:fontRef>
        </p:style>
      </p:cxnSp>
      <p:cxnSp>
        <p:nvCxnSpPr>
          <p:cNvPr id="72" name="Straight Connector 71"/>
          <p:cNvCxnSpPr/>
          <p:nvPr/>
        </p:nvCxnSpPr>
        <p:spPr>
          <a:xfrm>
            <a:off x="6228184" y="5082368"/>
            <a:ext cx="0" cy="90592"/>
          </a:xfrm>
          <a:prstGeom prst="line">
            <a:avLst/>
          </a:prstGeom>
          <a:ln>
            <a:solidFill>
              <a:srgbClr val="A6A6A6"/>
            </a:solidFill>
          </a:ln>
          <a:effectLst/>
        </p:spPr>
        <p:style>
          <a:lnRef idx="2">
            <a:schemeClr val="accent1"/>
          </a:lnRef>
          <a:fillRef idx="0">
            <a:schemeClr val="accent1"/>
          </a:fillRef>
          <a:effectRef idx="1">
            <a:schemeClr val="accent1"/>
          </a:effectRef>
          <a:fontRef idx="minor">
            <a:schemeClr val="tx1"/>
          </a:fontRef>
        </p:style>
      </p:cxnSp>
      <p:sp>
        <p:nvSpPr>
          <p:cNvPr id="78" name="Rectangle 77"/>
          <p:cNvSpPr/>
          <p:nvPr/>
        </p:nvSpPr>
        <p:spPr>
          <a:xfrm>
            <a:off x="1043608" y="4109572"/>
            <a:ext cx="95235" cy="1019743"/>
          </a:xfrm>
          <a:prstGeom prst="rect">
            <a:avLst/>
          </a:prstGeom>
          <a:solidFill>
            <a:srgbClr val="008000"/>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rgbClr val="000090"/>
              </a:solidFill>
            </a:endParaRPr>
          </a:p>
        </p:txBody>
      </p:sp>
      <p:sp>
        <p:nvSpPr>
          <p:cNvPr id="79" name="Rectangle 78"/>
          <p:cNvSpPr/>
          <p:nvPr/>
        </p:nvSpPr>
        <p:spPr>
          <a:xfrm>
            <a:off x="1246932" y="3747144"/>
            <a:ext cx="94000" cy="1382173"/>
          </a:xfrm>
          <a:prstGeom prst="rect">
            <a:avLst/>
          </a:prstGeom>
          <a:solidFill>
            <a:srgbClr val="000090"/>
          </a:solidFill>
          <a:ln>
            <a:solidFill>
              <a:srgbClr val="00009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rgbClr val="000090"/>
              </a:solidFill>
            </a:endParaRPr>
          </a:p>
        </p:txBody>
      </p:sp>
      <p:grpSp>
        <p:nvGrpSpPr>
          <p:cNvPr id="81" name="Group 80"/>
          <p:cNvGrpSpPr/>
          <p:nvPr/>
        </p:nvGrpSpPr>
        <p:grpSpPr>
          <a:xfrm>
            <a:off x="3956918" y="430240"/>
            <a:ext cx="1616143" cy="461665"/>
            <a:chOff x="3210629" y="2307052"/>
            <a:chExt cx="1616143" cy="461665"/>
          </a:xfrm>
        </p:grpSpPr>
        <p:sp>
          <p:nvSpPr>
            <p:cNvPr id="82" name="TextBox 81"/>
            <p:cNvSpPr txBox="1"/>
            <p:nvPr/>
          </p:nvSpPr>
          <p:spPr>
            <a:xfrm>
              <a:off x="3414005" y="2307052"/>
              <a:ext cx="1412767" cy="461665"/>
            </a:xfrm>
            <a:prstGeom prst="rect">
              <a:avLst/>
            </a:prstGeom>
            <a:noFill/>
          </p:spPr>
          <p:txBody>
            <a:bodyPr wrap="none" rtlCol="0">
              <a:spAutoFit/>
            </a:bodyPr>
            <a:lstStyle/>
            <a:p>
              <a:r>
                <a:rPr lang="en-US" sz="2400" dirty="0" smtClean="0">
                  <a:solidFill>
                    <a:srgbClr val="000090"/>
                  </a:solidFill>
                </a:rPr>
                <a:t>X10-Mem</a:t>
              </a:r>
              <a:endParaRPr lang="en-US" sz="2400" dirty="0">
                <a:solidFill>
                  <a:srgbClr val="000090"/>
                </a:solidFill>
              </a:endParaRPr>
            </a:p>
          </p:txBody>
        </p:sp>
        <p:sp>
          <p:nvSpPr>
            <p:cNvPr id="83" name="Rectangle 82"/>
            <p:cNvSpPr/>
            <p:nvPr/>
          </p:nvSpPr>
          <p:spPr>
            <a:xfrm>
              <a:off x="3210629" y="2460685"/>
              <a:ext cx="203376" cy="196497"/>
            </a:xfrm>
            <a:prstGeom prst="rect">
              <a:avLst/>
            </a:prstGeom>
            <a:solidFill>
              <a:srgbClr val="008000"/>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rgbClr val="000090"/>
                </a:solidFill>
              </a:endParaRPr>
            </a:p>
          </p:txBody>
        </p:sp>
      </p:grpSp>
      <p:grpSp>
        <p:nvGrpSpPr>
          <p:cNvPr id="84" name="Group 83"/>
          <p:cNvGrpSpPr/>
          <p:nvPr/>
        </p:nvGrpSpPr>
        <p:grpSpPr>
          <a:xfrm>
            <a:off x="7658264" y="417126"/>
            <a:ext cx="1306224" cy="461665"/>
            <a:chOff x="6911975" y="2293938"/>
            <a:chExt cx="1306224" cy="461665"/>
          </a:xfrm>
        </p:grpSpPr>
        <p:sp>
          <p:nvSpPr>
            <p:cNvPr id="85" name="TextBox 84"/>
            <p:cNvSpPr txBox="1"/>
            <p:nvPr/>
          </p:nvSpPr>
          <p:spPr>
            <a:xfrm>
              <a:off x="7081500" y="2293938"/>
              <a:ext cx="1136699" cy="461665"/>
            </a:xfrm>
            <a:prstGeom prst="rect">
              <a:avLst/>
            </a:prstGeom>
            <a:noFill/>
          </p:spPr>
          <p:txBody>
            <a:bodyPr wrap="none" rtlCol="0">
              <a:spAutoFit/>
            </a:bodyPr>
            <a:lstStyle/>
            <a:p>
              <a:r>
                <a:rPr lang="en-US" sz="2400" dirty="0" smtClean="0">
                  <a:solidFill>
                    <a:srgbClr val="000090"/>
                  </a:solidFill>
                </a:rPr>
                <a:t>Manual</a:t>
              </a:r>
              <a:endParaRPr lang="en-US" sz="2400" dirty="0">
                <a:solidFill>
                  <a:srgbClr val="000090"/>
                </a:solidFill>
              </a:endParaRPr>
            </a:p>
          </p:txBody>
        </p:sp>
        <p:sp>
          <p:nvSpPr>
            <p:cNvPr id="86" name="Rectangle 85"/>
            <p:cNvSpPr/>
            <p:nvPr/>
          </p:nvSpPr>
          <p:spPr>
            <a:xfrm>
              <a:off x="6911975" y="2460685"/>
              <a:ext cx="203376" cy="196498"/>
            </a:xfrm>
            <a:prstGeom prst="rect">
              <a:avLst/>
            </a:prstGeom>
            <a:solidFill>
              <a:srgbClr val="000090"/>
            </a:solidFill>
            <a:ln>
              <a:solidFill>
                <a:srgbClr val="00009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rgbClr val="000090"/>
                </a:solidFill>
              </a:endParaRPr>
            </a:p>
          </p:txBody>
        </p:sp>
      </p:grpSp>
      <p:grpSp>
        <p:nvGrpSpPr>
          <p:cNvPr id="87" name="Group 86"/>
          <p:cNvGrpSpPr/>
          <p:nvPr/>
        </p:nvGrpSpPr>
        <p:grpSpPr>
          <a:xfrm>
            <a:off x="5871116" y="447055"/>
            <a:ext cx="1489093" cy="461665"/>
            <a:chOff x="4867477" y="2323867"/>
            <a:chExt cx="1489093" cy="461665"/>
          </a:xfrm>
        </p:grpSpPr>
        <p:sp>
          <p:nvSpPr>
            <p:cNvPr id="88" name="Rectangle 87"/>
            <p:cNvSpPr/>
            <p:nvPr/>
          </p:nvSpPr>
          <p:spPr>
            <a:xfrm>
              <a:off x="4867477" y="2460686"/>
              <a:ext cx="203376" cy="196497"/>
            </a:xfrm>
            <a:prstGeom prst="rect">
              <a:avLst/>
            </a:prstGeom>
            <a:solidFill>
              <a:srgbClr val="8000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rgbClr val="000090"/>
                </a:solidFill>
              </a:endParaRPr>
            </a:p>
          </p:txBody>
        </p:sp>
        <p:sp>
          <p:nvSpPr>
            <p:cNvPr id="89" name="TextBox 88"/>
            <p:cNvSpPr txBox="1"/>
            <p:nvPr/>
          </p:nvSpPr>
          <p:spPr>
            <a:xfrm>
              <a:off x="5054260" y="2323867"/>
              <a:ext cx="1302310" cy="461665"/>
            </a:xfrm>
            <a:prstGeom prst="rect">
              <a:avLst/>
            </a:prstGeom>
            <a:noFill/>
          </p:spPr>
          <p:txBody>
            <a:bodyPr wrap="none" rtlCol="0">
              <a:spAutoFit/>
            </a:bodyPr>
            <a:lstStyle/>
            <a:p>
              <a:r>
                <a:rPr lang="en-US" sz="2400" dirty="0" smtClean="0">
                  <a:solidFill>
                    <a:srgbClr val="000090"/>
                  </a:solidFill>
                </a:rPr>
                <a:t>GR-</a:t>
              </a:r>
              <a:r>
                <a:rPr lang="en-US" sz="2400" dirty="0" err="1" smtClean="0">
                  <a:solidFill>
                    <a:srgbClr val="000090"/>
                  </a:solidFill>
                </a:rPr>
                <a:t>Mem</a:t>
              </a:r>
              <a:endParaRPr lang="en-US" sz="2400" dirty="0">
                <a:solidFill>
                  <a:srgbClr val="000090"/>
                </a:solidFill>
              </a:endParaRPr>
            </a:p>
          </p:txBody>
        </p:sp>
      </p:grpSp>
      <p:sp>
        <p:nvSpPr>
          <p:cNvPr id="90" name="TextBox 89"/>
          <p:cNvSpPr txBox="1"/>
          <p:nvPr/>
        </p:nvSpPr>
        <p:spPr>
          <a:xfrm rot="16200000">
            <a:off x="-1101996" y="3025805"/>
            <a:ext cx="2608519" cy="369332"/>
          </a:xfrm>
          <a:prstGeom prst="rect">
            <a:avLst/>
          </a:prstGeom>
          <a:noFill/>
        </p:spPr>
        <p:txBody>
          <a:bodyPr wrap="none" rtlCol="0">
            <a:spAutoFit/>
          </a:bodyPr>
          <a:lstStyle/>
          <a:p>
            <a:r>
              <a:rPr lang="en-US" b="1" dirty="0" smtClean="0"/>
              <a:t>Speedup Over Sequential</a:t>
            </a:r>
            <a:endParaRPr lang="en-US" b="1" dirty="0"/>
          </a:p>
        </p:txBody>
      </p:sp>
      <p:sp>
        <p:nvSpPr>
          <p:cNvPr id="39" name="TextBox 38"/>
          <p:cNvSpPr txBox="1"/>
          <p:nvPr/>
        </p:nvSpPr>
        <p:spPr>
          <a:xfrm>
            <a:off x="-14997" y="6486694"/>
            <a:ext cx="1919065" cy="369332"/>
          </a:xfrm>
          <a:prstGeom prst="rect">
            <a:avLst/>
          </a:prstGeom>
          <a:noFill/>
        </p:spPr>
        <p:txBody>
          <a:bodyPr wrap="none" rtlCol="0">
            <a:spAutoFit/>
          </a:bodyPr>
          <a:lstStyle/>
          <a:p>
            <a:r>
              <a:rPr lang="en-US" dirty="0" smtClean="0"/>
              <a:t>Using 128 workers </a:t>
            </a:r>
            <a:endParaRPr lang="en-US" dirty="0"/>
          </a:p>
        </p:txBody>
      </p:sp>
      <p:cxnSp>
        <p:nvCxnSpPr>
          <p:cNvPr id="103" name="Straight Connector 102"/>
          <p:cNvCxnSpPr/>
          <p:nvPr/>
        </p:nvCxnSpPr>
        <p:spPr>
          <a:xfrm>
            <a:off x="7236296" y="5082368"/>
            <a:ext cx="0" cy="90592"/>
          </a:xfrm>
          <a:prstGeom prst="line">
            <a:avLst/>
          </a:prstGeom>
          <a:ln>
            <a:solidFill>
              <a:srgbClr val="A6A6A6"/>
            </a:solidFill>
          </a:ln>
          <a:effectLst/>
        </p:spPr>
        <p:style>
          <a:lnRef idx="2">
            <a:schemeClr val="accent1"/>
          </a:lnRef>
          <a:fillRef idx="0">
            <a:schemeClr val="accent1"/>
          </a:fillRef>
          <a:effectRef idx="1">
            <a:schemeClr val="accent1"/>
          </a:effectRef>
          <a:fontRef idx="minor">
            <a:schemeClr val="tx1"/>
          </a:fontRef>
        </p:style>
      </p:cxnSp>
      <p:cxnSp>
        <p:nvCxnSpPr>
          <p:cNvPr id="104" name="Straight Connector 103"/>
          <p:cNvCxnSpPr/>
          <p:nvPr/>
        </p:nvCxnSpPr>
        <p:spPr>
          <a:xfrm>
            <a:off x="8100392" y="5100426"/>
            <a:ext cx="0" cy="90592"/>
          </a:xfrm>
          <a:prstGeom prst="line">
            <a:avLst/>
          </a:prstGeom>
          <a:ln>
            <a:solidFill>
              <a:srgbClr val="A6A6A6"/>
            </a:solidFill>
          </a:ln>
          <a:effectLst/>
        </p:spPr>
        <p:style>
          <a:lnRef idx="2">
            <a:schemeClr val="accent1"/>
          </a:lnRef>
          <a:fillRef idx="0">
            <a:schemeClr val="accent1"/>
          </a:fillRef>
          <a:effectRef idx="1">
            <a:schemeClr val="accent1"/>
          </a:effectRef>
          <a:fontRef idx="minor">
            <a:schemeClr val="tx1"/>
          </a:fontRef>
        </p:style>
      </p:cxnSp>
      <p:sp>
        <p:nvSpPr>
          <p:cNvPr id="105" name="TextBox 104"/>
          <p:cNvSpPr txBox="1"/>
          <p:nvPr/>
        </p:nvSpPr>
        <p:spPr>
          <a:xfrm rot="16200000">
            <a:off x="7318756" y="5312035"/>
            <a:ext cx="679017" cy="369332"/>
          </a:xfrm>
          <a:prstGeom prst="rect">
            <a:avLst/>
          </a:prstGeom>
          <a:noFill/>
        </p:spPr>
        <p:txBody>
          <a:bodyPr wrap="none" rtlCol="0">
            <a:spAutoFit/>
          </a:bodyPr>
          <a:lstStyle/>
          <a:p>
            <a:pPr algn="r"/>
            <a:r>
              <a:rPr lang="en-US" b="1" dirty="0" smtClean="0"/>
              <a:t>DMG</a:t>
            </a:r>
            <a:endParaRPr lang="en-US" b="1" dirty="0"/>
          </a:p>
        </p:txBody>
      </p:sp>
      <p:sp>
        <p:nvSpPr>
          <p:cNvPr id="106" name="TextBox 105"/>
          <p:cNvSpPr txBox="1"/>
          <p:nvPr/>
        </p:nvSpPr>
        <p:spPr>
          <a:xfrm rot="16200000">
            <a:off x="8170140" y="5303469"/>
            <a:ext cx="661885" cy="369332"/>
          </a:xfrm>
          <a:prstGeom prst="rect">
            <a:avLst/>
          </a:prstGeom>
          <a:noFill/>
        </p:spPr>
        <p:txBody>
          <a:bodyPr wrap="none" rtlCol="0">
            <a:spAutoFit/>
          </a:bodyPr>
          <a:lstStyle/>
          <a:p>
            <a:pPr algn="r"/>
            <a:r>
              <a:rPr lang="en-US" b="1" dirty="0" smtClean="0"/>
              <a:t>DMR</a:t>
            </a:r>
            <a:endParaRPr lang="en-US" b="1" dirty="0"/>
          </a:p>
        </p:txBody>
      </p:sp>
      <p:sp>
        <p:nvSpPr>
          <p:cNvPr id="113" name="Rectangle 112"/>
          <p:cNvSpPr/>
          <p:nvPr/>
        </p:nvSpPr>
        <p:spPr>
          <a:xfrm>
            <a:off x="1141016" y="3956074"/>
            <a:ext cx="100313" cy="1173241"/>
          </a:xfrm>
          <a:prstGeom prst="rect">
            <a:avLst/>
          </a:prstGeom>
          <a:solidFill>
            <a:srgbClr val="8000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rgbClr val="000090"/>
              </a:solidFill>
            </a:endParaRPr>
          </a:p>
        </p:txBody>
      </p:sp>
    </p:spTree>
    <p:extLst>
      <p:ext uri="{BB962C8B-B14F-4D97-AF65-F5344CB8AC3E}">
        <p14:creationId xmlns:p14="http://schemas.microsoft.com/office/powerpoint/2010/main" val="2097184427"/>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78"/>
                                        </p:tgtEl>
                                        <p:attrNameLst>
                                          <p:attrName>style.visibility</p:attrName>
                                        </p:attrNameLst>
                                      </p:cBhvr>
                                      <p:to>
                                        <p:strVal val="visible"/>
                                      </p:to>
                                    </p:set>
                                    <p:animEffect transition="in" filter="wipe(down)">
                                      <p:cBhvr>
                                        <p:cTn id="7" dur="500"/>
                                        <p:tgtEl>
                                          <p:spTgt spid="78"/>
                                        </p:tgtEl>
                                      </p:cBhvr>
                                    </p:animEffect>
                                  </p:childTnLst>
                                </p:cTn>
                              </p:par>
                              <p:par>
                                <p:cTn id="8" presetID="1" presetClass="entr" presetSubtype="0" fill="hold" nodeType="withEffect">
                                  <p:stCondLst>
                                    <p:cond delay="0"/>
                                  </p:stCondLst>
                                  <p:childTnLst>
                                    <p:set>
                                      <p:cBhvr>
                                        <p:cTn id="9" dur="1" fill="hold">
                                          <p:stCondLst>
                                            <p:cond delay="0"/>
                                          </p:stCondLst>
                                        </p:cTn>
                                        <p:tgtEl>
                                          <p:spTgt spid="81"/>
                                        </p:tgtEl>
                                        <p:attrNameLst>
                                          <p:attrName>style.visibility</p:attrName>
                                        </p:attrNameLst>
                                      </p:cBhvr>
                                      <p:to>
                                        <p:strVal val="visible"/>
                                      </p:to>
                                    </p:set>
                                  </p:childTnLst>
                                </p:cTn>
                              </p:par>
                            </p:childTnLst>
                          </p:cTn>
                        </p:par>
                      </p:childTnLst>
                    </p:cTn>
                  </p:par>
                  <p:par>
                    <p:cTn id="10" fill="hold">
                      <p:stCondLst>
                        <p:cond delay="indefinite"/>
                      </p:stCondLst>
                      <p:childTnLst>
                        <p:par>
                          <p:cTn id="11" fill="hold">
                            <p:stCondLst>
                              <p:cond delay="0"/>
                            </p:stCondLst>
                            <p:childTnLst>
                              <p:par>
                                <p:cTn id="12" presetID="22" presetClass="entr" presetSubtype="4" fill="hold" grpId="0" nodeType="clickEffect">
                                  <p:stCondLst>
                                    <p:cond delay="0"/>
                                  </p:stCondLst>
                                  <p:childTnLst>
                                    <p:set>
                                      <p:cBhvr>
                                        <p:cTn id="13" dur="1" fill="hold">
                                          <p:stCondLst>
                                            <p:cond delay="0"/>
                                          </p:stCondLst>
                                        </p:cTn>
                                        <p:tgtEl>
                                          <p:spTgt spid="79"/>
                                        </p:tgtEl>
                                        <p:attrNameLst>
                                          <p:attrName>style.visibility</p:attrName>
                                        </p:attrNameLst>
                                      </p:cBhvr>
                                      <p:to>
                                        <p:strVal val="visible"/>
                                      </p:to>
                                    </p:set>
                                    <p:animEffect transition="in" filter="wipe(down)">
                                      <p:cBhvr>
                                        <p:cTn id="14" dur="500"/>
                                        <p:tgtEl>
                                          <p:spTgt spid="79"/>
                                        </p:tgtEl>
                                      </p:cBhvr>
                                    </p:animEffect>
                                  </p:childTnLst>
                                </p:cTn>
                              </p:par>
                              <p:par>
                                <p:cTn id="15" presetID="1" presetClass="entr" presetSubtype="0" fill="hold" nodeType="withEffect">
                                  <p:stCondLst>
                                    <p:cond delay="0"/>
                                  </p:stCondLst>
                                  <p:childTnLst>
                                    <p:set>
                                      <p:cBhvr>
                                        <p:cTn id="16" dur="1" fill="hold">
                                          <p:stCondLst>
                                            <p:cond delay="0"/>
                                          </p:stCondLst>
                                        </p:cTn>
                                        <p:tgtEl>
                                          <p:spTgt spid="84"/>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8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22" presetClass="entr" presetSubtype="4" fill="hold" grpId="0" nodeType="clickEffect">
                                  <p:stCondLst>
                                    <p:cond delay="0"/>
                                  </p:stCondLst>
                                  <p:childTnLst>
                                    <p:set>
                                      <p:cBhvr>
                                        <p:cTn id="22" dur="1" fill="hold">
                                          <p:stCondLst>
                                            <p:cond delay="0"/>
                                          </p:stCondLst>
                                        </p:cTn>
                                        <p:tgtEl>
                                          <p:spTgt spid="113"/>
                                        </p:tgtEl>
                                        <p:attrNameLst>
                                          <p:attrName>style.visibility</p:attrName>
                                        </p:attrNameLst>
                                      </p:cBhvr>
                                      <p:to>
                                        <p:strVal val="visible"/>
                                      </p:to>
                                    </p:set>
                                    <p:animEffect transition="in" filter="wipe(down)">
                                      <p:cBhvr>
                                        <p:cTn id="23" dur="500"/>
                                        <p:tgtEl>
                                          <p:spTgt spid="1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8" grpId="0" animBg="1"/>
      <p:bldP spid="79" grpId="0" animBg="1"/>
      <p:bldP spid="113" grpId="0" animBg="1"/>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rot="16200000">
            <a:off x="444078" y="5658146"/>
            <a:ext cx="1424376" cy="369332"/>
          </a:xfrm>
          <a:prstGeom prst="rect">
            <a:avLst/>
          </a:prstGeom>
          <a:noFill/>
        </p:spPr>
        <p:txBody>
          <a:bodyPr wrap="none" rtlCol="0">
            <a:spAutoFit/>
          </a:bodyPr>
          <a:lstStyle/>
          <a:p>
            <a:r>
              <a:rPr lang="en-US" b="1" dirty="0" err="1" smtClean="0"/>
              <a:t>FSSimpleDist</a:t>
            </a:r>
            <a:endParaRPr lang="en-US" b="1" dirty="0"/>
          </a:p>
        </p:txBody>
      </p:sp>
      <p:sp>
        <p:nvSpPr>
          <p:cNvPr id="7" name="TextBox 6"/>
          <p:cNvSpPr txBox="1"/>
          <p:nvPr/>
        </p:nvSpPr>
        <p:spPr>
          <a:xfrm rot="16200000">
            <a:off x="1360823" y="5488052"/>
            <a:ext cx="1031051" cy="369332"/>
          </a:xfrm>
          <a:prstGeom prst="rect">
            <a:avLst/>
          </a:prstGeom>
          <a:noFill/>
        </p:spPr>
        <p:txBody>
          <a:bodyPr wrap="none" rtlCol="0">
            <a:spAutoFit/>
          </a:bodyPr>
          <a:lstStyle/>
          <a:p>
            <a:r>
              <a:rPr lang="en-US" b="1" dirty="0" smtClean="0"/>
              <a:t>K-Means</a:t>
            </a:r>
            <a:endParaRPr lang="en-US" b="1" dirty="0"/>
          </a:p>
        </p:txBody>
      </p:sp>
      <p:sp>
        <p:nvSpPr>
          <p:cNvPr id="8" name="TextBox 7"/>
          <p:cNvSpPr txBox="1"/>
          <p:nvPr/>
        </p:nvSpPr>
        <p:spPr>
          <a:xfrm rot="16200000">
            <a:off x="1976196" y="5638197"/>
            <a:ext cx="1384476" cy="369332"/>
          </a:xfrm>
          <a:prstGeom prst="rect">
            <a:avLst/>
          </a:prstGeom>
          <a:noFill/>
        </p:spPr>
        <p:txBody>
          <a:bodyPr wrap="none" rtlCol="0">
            <a:spAutoFit/>
          </a:bodyPr>
          <a:lstStyle/>
          <a:p>
            <a:r>
              <a:rPr lang="en-US" b="1" dirty="0" err="1" smtClean="0"/>
              <a:t>MontePiDist</a:t>
            </a:r>
            <a:endParaRPr lang="en-US" b="1" dirty="0"/>
          </a:p>
        </p:txBody>
      </p:sp>
      <p:sp>
        <p:nvSpPr>
          <p:cNvPr id="9" name="TextBox 8"/>
          <p:cNvSpPr txBox="1"/>
          <p:nvPr/>
        </p:nvSpPr>
        <p:spPr>
          <a:xfrm rot="16200000">
            <a:off x="3081125" y="5397364"/>
            <a:ext cx="902811" cy="369332"/>
          </a:xfrm>
          <a:prstGeom prst="rect">
            <a:avLst/>
          </a:prstGeom>
          <a:noFill/>
        </p:spPr>
        <p:txBody>
          <a:bodyPr wrap="none" rtlCol="0">
            <a:spAutoFit/>
          </a:bodyPr>
          <a:lstStyle/>
          <a:p>
            <a:r>
              <a:rPr lang="en-US" b="1" dirty="0" smtClean="0"/>
              <a:t>N-Body</a:t>
            </a:r>
            <a:endParaRPr lang="en-US" b="1" dirty="0"/>
          </a:p>
        </p:txBody>
      </p:sp>
      <p:sp>
        <p:nvSpPr>
          <p:cNvPr id="10" name="TextBox 9"/>
          <p:cNvSpPr txBox="1"/>
          <p:nvPr/>
        </p:nvSpPr>
        <p:spPr>
          <a:xfrm rot="16200000">
            <a:off x="3936475" y="5334102"/>
            <a:ext cx="776287" cy="369332"/>
          </a:xfrm>
          <a:prstGeom prst="rect">
            <a:avLst/>
          </a:prstGeom>
          <a:noFill/>
        </p:spPr>
        <p:txBody>
          <a:bodyPr wrap="none" rtlCol="0">
            <a:spAutoFit/>
          </a:bodyPr>
          <a:lstStyle/>
          <a:p>
            <a:r>
              <a:rPr lang="en-US" b="1" dirty="0" smtClean="0"/>
              <a:t>Jacobi</a:t>
            </a:r>
            <a:endParaRPr lang="en-US" b="1" dirty="0"/>
          </a:p>
        </p:txBody>
      </p:sp>
      <p:sp>
        <p:nvSpPr>
          <p:cNvPr id="11" name="TextBox 10"/>
          <p:cNvSpPr txBox="1"/>
          <p:nvPr/>
        </p:nvSpPr>
        <p:spPr>
          <a:xfrm rot="16200000">
            <a:off x="4473174" y="5517483"/>
            <a:ext cx="1143049" cy="369332"/>
          </a:xfrm>
          <a:prstGeom prst="rect">
            <a:avLst/>
          </a:prstGeom>
          <a:noFill/>
        </p:spPr>
        <p:txBody>
          <a:bodyPr wrap="none" rtlCol="0">
            <a:spAutoFit/>
          </a:bodyPr>
          <a:lstStyle/>
          <a:p>
            <a:r>
              <a:rPr lang="en-US" b="1" dirty="0" err="1" smtClean="0"/>
              <a:t>RayTracer</a:t>
            </a:r>
            <a:endParaRPr lang="en-US" b="1" dirty="0"/>
          </a:p>
        </p:txBody>
      </p:sp>
      <p:sp>
        <p:nvSpPr>
          <p:cNvPr id="13" name="TextBox 12"/>
          <p:cNvSpPr txBox="1"/>
          <p:nvPr/>
        </p:nvSpPr>
        <p:spPr>
          <a:xfrm rot="16200000">
            <a:off x="5629417" y="5225336"/>
            <a:ext cx="558754" cy="369332"/>
          </a:xfrm>
          <a:prstGeom prst="rect">
            <a:avLst/>
          </a:prstGeom>
          <a:noFill/>
        </p:spPr>
        <p:txBody>
          <a:bodyPr wrap="none" rtlCol="0">
            <a:spAutoFit/>
          </a:bodyPr>
          <a:lstStyle/>
          <a:p>
            <a:r>
              <a:rPr lang="en-US" b="1" dirty="0" smtClean="0"/>
              <a:t>UTS</a:t>
            </a:r>
            <a:endParaRPr lang="en-US" b="1" dirty="0"/>
          </a:p>
        </p:txBody>
      </p:sp>
      <p:sp>
        <p:nvSpPr>
          <p:cNvPr id="14" name="TextBox 13"/>
          <p:cNvSpPr txBox="1"/>
          <p:nvPr/>
        </p:nvSpPr>
        <p:spPr>
          <a:xfrm rot="16200000">
            <a:off x="6081687" y="5421138"/>
            <a:ext cx="1227357" cy="646331"/>
          </a:xfrm>
          <a:prstGeom prst="rect">
            <a:avLst/>
          </a:prstGeom>
          <a:noFill/>
        </p:spPr>
        <p:txBody>
          <a:bodyPr wrap="none" rtlCol="0">
            <a:spAutoFit/>
          </a:bodyPr>
          <a:lstStyle/>
          <a:p>
            <a:pPr algn="r"/>
            <a:r>
              <a:rPr lang="en-US" b="1" dirty="0" smtClean="0"/>
              <a:t>Linear</a:t>
            </a:r>
          </a:p>
          <a:p>
            <a:r>
              <a:rPr lang="en-US" b="1" dirty="0" smtClean="0"/>
              <a:t>Regression</a:t>
            </a:r>
            <a:endParaRPr lang="en-US" b="1" dirty="0"/>
          </a:p>
        </p:txBody>
      </p:sp>
      <p:cxnSp>
        <p:nvCxnSpPr>
          <p:cNvPr id="17" name="Straight Connector 16"/>
          <p:cNvCxnSpPr/>
          <p:nvPr/>
        </p:nvCxnSpPr>
        <p:spPr>
          <a:xfrm>
            <a:off x="787924" y="5129315"/>
            <a:ext cx="8251644" cy="0"/>
          </a:xfrm>
          <a:prstGeom prst="line">
            <a:avLst/>
          </a:prstGeom>
          <a:ln>
            <a:solidFill>
              <a:schemeClr val="bg1">
                <a:lumMod val="65000"/>
              </a:schemeClr>
            </a:solidFill>
          </a:ln>
          <a:effectLst/>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787924" y="4279619"/>
            <a:ext cx="8251644" cy="0"/>
          </a:xfrm>
          <a:prstGeom prst="line">
            <a:avLst/>
          </a:prstGeom>
          <a:ln>
            <a:solidFill>
              <a:schemeClr val="bg1">
                <a:lumMod val="65000"/>
              </a:schemeClr>
            </a:solidFill>
          </a:ln>
          <a:effectLst/>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a:off x="787924" y="3854772"/>
            <a:ext cx="8251644" cy="0"/>
          </a:xfrm>
          <a:prstGeom prst="line">
            <a:avLst/>
          </a:prstGeom>
          <a:ln>
            <a:solidFill>
              <a:schemeClr val="bg1">
                <a:lumMod val="65000"/>
              </a:schemeClr>
            </a:solidFill>
          </a:ln>
          <a:effectLst/>
        </p:spPr>
        <p:style>
          <a:lnRef idx="2">
            <a:schemeClr val="accent1"/>
          </a:lnRef>
          <a:fillRef idx="0">
            <a:schemeClr val="accent1"/>
          </a:fillRef>
          <a:effectRef idx="1">
            <a:schemeClr val="accent1"/>
          </a:effectRef>
          <a:fontRef idx="minor">
            <a:schemeClr val="tx1"/>
          </a:fontRef>
        </p:style>
      </p:cxnSp>
      <p:cxnSp>
        <p:nvCxnSpPr>
          <p:cNvPr id="22" name="Straight Connector 21"/>
          <p:cNvCxnSpPr/>
          <p:nvPr/>
        </p:nvCxnSpPr>
        <p:spPr>
          <a:xfrm>
            <a:off x="787924" y="4704466"/>
            <a:ext cx="8251644" cy="0"/>
          </a:xfrm>
          <a:prstGeom prst="line">
            <a:avLst/>
          </a:prstGeom>
          <a:ln>
            <a:solidFill>
              <a:schemeClr val="bg1">
                <a:lumMod val="65000"/>
              </a:schemeClr>
            </a:solidFill>
          </a:ln>
          <a:effectLst/>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a:off x="787924" y="3429925"/>
            <a:ext cx="8251644" cy="0"/>
          </a:xfrm>
          <a:prstGeom prst="line">
            <a:avLst/>
          </a:prstGeom>
          <a:ln>
            <a:solidFill>
              <a:schemeClr val="bg1">
                <a:lumMod val="65000"/>
              </a:schemeClr>
            </a:solidFill>
          </a:ln>
          <a:effectLst/>
        </p:spPr>
        <p:style>
          <a:lnRef idx="2">
            <a:schemeClr val="accent1"/>
          </a:lnRef>
          <a:fillRef idx="0">
            <a:schemeClr val="accent1"/>
          </a:fillRef>
          <a:effectRef idx="1">
            <a:schemeClr val="accent1"/>
          </a:effectRef>
          <a:fontRef idx="minor">
            <a:schemeClr val="tx1"/>
          </a:fontRef>
        </p:style>
      </p:cxnSp>
      <p:cxnSp>
        <p:nvCxnSpPr>
          <p:cNvPr id="24" name="Straight Connector 23"/>
          <p:cNvCxnSpPr/>
          <p:nvPr/>
        </p:nvCxnSpPr>
        <p:spPr>
          <a:xfrm>
            <a:off x="787924" y="2580231"/>
            <a:ext cx="8251644" cy="0"/>
          </a:xfrm>
          <a:prstGeom prst="line">
            <a:avLst/>
          </a:prstGeom>
          <a:ln>
            <a:solidFill>
              <a:schemeClr val="bg1">
                <a:lumMod val="65000"/>
              </a:schemeClr>
            </a:solidFill>
          </a:ln>
          <a:effectLst/>
        </p:spPr>
        <p:style>
          <a:lnRef idx="2">
            <a:schemeClr val="accent1"/>
          </a:lnRef>
          <a:fillRef idx="0">
            <a:schemeClr val="accent1"/>
          </a:fillRef>
          <a:effectRef idx="1">
            <a:schemeClr val="accent1"/>
          </a:effectRef>
          <a:fontRef idx="minor">
            <a:schemeClr val="tx1"/>
          </a:fontRef>
        </p:style>
      </p:cxnSp>
      <p:cxnSp>
        <p:nvCxnSpPr>
          <p:cNvPr id="25" name="Straight Connector 24"/>
          <p:cNvCxnSpPr/>
          <p:nvPr/>
        </p:nvCxnSpPr>
        <p:spPr>
          <a:xfrm>
            <a:off x="787924" y="3005078"/>
            <a:ext cx="8251644" cy="0"/>
          </a:xfrm>
          <a:prstGeom prst="line">
            <a:avLst/>
          </a:prstGeom>
          <a:ln>
            <a:solidFill>
              <a:schemeClr val="bg1">
                <a:lumMod val="65000"/>
              </a:schemeClr>
            </a:solidFill>
          </a:ln>
          <a:effectLst/>
        </p:spPr>
        <p:style>
          <a:lnRef idx="2">
            <a:schemeClr val="accent1"/>
          </a:lnRef>
          <a:fillRef idx="0">
            <a:schemeClr val="accent1"/>
          </a:fillRef>
          <a:effectRef idx="1">
            <a:schemeClr val="accent1"/>
          </a:effectRef>
          <a:fontRef idx="minor">
            <a:schemeClr val="tx1"/>
          </a:fontRef>
        </p:style>
      </p:cxnSp>
      <p:cxnSp>
        <p:nvCxnSpPr>
          <p:cNvPr id="26" name="Straight Connector 25"/>
          <p:cNvCxnSpPr/>
          <p:nvPr/>
        </p:nvCxnSpPr>
        <p:spPr>
          <a:xfrm>
            <a:off x="787924" y="1730537"/>
            <a:ext cx="8251644" cy="0"/>
          </a:xfrm>
          <a:prstGeom prst="line">
            <a:avLst/>
          </a:prstGeom>
          <a:ln>
            <a:solidFill>
              <a:schemeClr val="bg1">
                <a:lumMod val="65000"/>
              </a:schemeClr>
            </a:solidFill>
          </a:ln>
          <a:effectLst/>
        </p:spPr>
        <p:style>
          <a:lnRef idx="2">
            <a:schemeClr val="accent1"/>
          </a:lnRef>
          <a:fillRef idx="0">
            <a:schemeClr val="accent1"/>
          </a:fillRef>
          <a:effectRef idx="1">
            <a:schemeClr val="accent1"/>
          </a:effectRef>
          <a:fontRef idx="minor">
            <a:schemeClr val="tx1"/>
          </a:fontRef>
        </p:style>
      </p:cxnSp>
      <p:cxnSp>
        <p:nvCxnSpPr>
          <p:cNvPr id="27" name="Straight Connector 26"/>
          <p:cNvCxnSpPr/>
          <p:nvPr/>
        </p:nvCxnSpPr>
        <p:spPr>
          <a:xfrm>
            <a:off x="787924" y="2155384"/>
            <a:ext cx="8251644" cy="0"/>
          </a:xfrm>
          <a:prstGeom prst="line">
            <a:avLst/>
          </a:prstGeom>
          <a:ln>
            <a:solidFill>
              <a:schemeClr val="bg1">
                <a:lumMod val="65000"/>
              </a:schemeClr>
            </a:solidFill>
          </a:ln>
          <a:effectLst/>
        </p:spPr>
        <p:style>
          <a:lnRef idx="2">
            <a:schemeClr val="accent1"/>
          </a:lnRef>
          <a:fillRef idx="0">
            <a:schemeClr val="accent1"/>
          </a:fillRef>
          <a:effectRef idx="1">
            <a:schemeClr val="accent1"/>
          </a:effectRef>
          <a:fontRef idx="minor">
            <a:schemeClr val="tx1"/>
          </a:fontRef>
        </p:style>
      </p:cxnSp>
      <p:sp>
        <p:nvSpPr>
          <p:cNvPr id="47" name="TextBox 46"/>
          <p:cNvSpPr txBox="1"/>
          <p:nvPr/>
        </p:nvSpPr>
        <p:spPr>
          <a:xfrm>
            <a:off x="400559" y="4913291"/>
            <a:ext cx="301660" cy="369332"/>
          </a:xfrm>
          <a:prstGeom prst="rect">
            <a:avLst/>
          </a:prstGeom>
          <a:noFill/>
        </p:spPr>
        <p:txBody>
          <a:bodyPr wrap="none" rtlCol="0">
            <a:spAutoFit/>
          </a:bodyPr>
          <a:lstStyle/>
          <a:p>
            <a:r>
              <a:rPr lang="en-US" dirty="0" smtClean="0"/>
              <a:t>0</a:t>
            </a:r>
            <a:endParaRPr lang="en-US" dirty="0"/>
          </a:p>
        </p:txBody>
      </p:sp>
      <p:sp>
        <p:nvSpPr>
          <p:cNvPr id="48" name="TextBox 47"/>
          <p:cNvSpPr txBox="1"/>
          <p:nvPr/>
        </p:nvSpPr>
        <p:spPr>
          <a:xfrm>
            <a:off x="400559" y="4487511"/>
            <a:ext cx="418654" cy="369332"/>
          </a:xfrm>
          <a:prstGeom prst="rect">
            <a:avLst/>
          </a:prstGeom>
          <a:noFill/>
        </p:spPr>
        <p:txBody>
          <a:bodyPr wrap="none" rtlCol="0">
            <a:spAutoFit/>
          </a:bodyPr>
          <a:lstStyle/>
          <a:p>
            <a:r>
              <a:rPr lang="en-US" dirty="0" smtClean="0"/>
              <a:t>10</a:t>
            </a:r>
            <a:endParaRPr lang="en-US" dirty="0"/>
          </a:p>
        </p:txBody>
      </p:sp>
      <p:sp>
        <p:nvSpPr>
          <p:cNvPr id="49" name="TextBox 48"/>
          <p:cNvSpPr txBox="1"/>
          <p:nvPr/>
        </p:nvSpPr>
        <p:spPr>
          <a:xfrm>
            <a:off x="400559" y="4061735"/>
            <a:ext cx="418654" cy="369332"/>
          </a:xfrm>
          <a:prstGeom prst="rect">
            <a:avLst/>
          </a:prstGeom>
          <a:noFill/>
        </p:spPr>
        <p:txBody>
          <a:bodyPr wrap="none" rtlCol="0">
            <a:spAutoFit/>
          </a:bodyPr>
          <a:lstStyle/>
          <a:p>
            <a:r>
              <a:rPr lang="en-US" dirty="0" smtClean="0"/>
              <a:t>20</a:t>
            </a:r>
            <a:endParaRPr lang="en-US" dirty="0"/>
          </a:p>
        </p:txBody>
      </p:sp>
      <p:sp>
        <p:nvSpPr>
          <p:cNvPr id="50" name="TextBox 49"/>
          <p:cNvSpPr txBox="1"/>
          <p:nvPr/>
        </p:nvSpPr>
        <p:spPr>
          <a:xfrm>
            <a:off x="400559" y="3635959"/>
            <a:ext cx="418654" cy="369332"/>
          </a:xfrm>
          <a:prstGeom prst="rect">
            <a:avLst/>
          </a:prstGeom>
          <a:noFill/>
        </p:spPr>
        <p:txBody>
          <a:bodyPr wrap="none" rtlCol="0">
            <a:spAutoFit/>
          </a:bodyPr>
          <a:lstStyle/>
          <a:p>
            <a:r>
              <a:rPr lang="en-US" dirty="0" smtClean="0"/>
              <a:t>30</a:t>
            </a:r>
            <a:endParaRPr lang="en-US" dirty="0"/>
          </a:p>
        </p:txBody>
      </p:sp>
      <p:sp>
        <p:nvSpPr>
          <p:cNvPr id="51" name="TextBox 50"/>
          <p:cNvSpPr txBox="1"/>
          <p:nvPr/>
        </p:nvSpPr>
        <p:spPr>
          <a:xfrm>
            <a:off x="400559" y="3210183"/>
            <a:ext cx="418654" cy="369332"/>
          </a:xfrm>
          <a:prstGeom prst="rect">
            <a:avLst/>
          </a:prstGeom>
          <a:noFill/>
        </p:spPr>
        <p:txBody>
          <a:bodyPr wrap="none" rtlCol="0">
            <a:spAutoFit/>
          </a:bodyPr>
          <a:lstStyle/>
          <a:p>
            <a:r>
              <a:rPr lang="en-US" dirty="0" smtClean="0"/>
              <a:t>40</a:t>
            </a:r>
            <a:endParaRPr lang="en-US" dirty="0"/>
          </a:p>
        </p:txBody>
      </p:sp>
      <p:sp>
        <p:nvSpPr>
          <p:cNvPr id="52" name="TextBox 51"/>
          <p:cNvSpPr txBox="1"/>
          <p:nvPr/>
        </p:nvSpPr>
        <p:spPr>
          <a:xfrm>
            <a:off x="400559" y="2784407"/>
            <a:ext cx="418654" cy="369332"/>
          </a:xfrm>
          <a:prstGeom prst="rect">
            <a:avLst/>
          </a:prstGeom>
          <a:noFill/>
        </p:spPr>
        <p:txBody>
          <a:bodyPr wrap="none" rtlCol="0">
            <a:spAutoFit/>
          </a:bodyPr>
          <a:lstStyle/>
          <a:p>
            <a:r>
              <a:rPr lang="en-US" dirty="0" smtClean="0"/>
              <a:t>50</a:t>
            </a:r>
            <a:endParaRPr lang="en-US" dirty="0"/>
          </a:p>
        </p:txBody>
      </p:sp>
      <p:sp>
        <p:nvSpPr>
          <p:cNvPr id="53" name="TextBox 52"/>
          <p:cNvSpPr txBox="1"/>
          <p:nvPr/>
        </p:nvSpPr>
        <p:spPr>
          <a:xfrm>
            <a:off x="400559" y="2358631"/>
            <a:ext cx="418654" cy="369332"/>
          </a:xfrm>
          <a:prstGeom prst="rect">
            <a:avLst/>
          </a:prstGeom>
          <a:noFill/>
        </p:spPr>
        <p:txBody>
          <a:bodyPr wrap="none" rtlCol="0">
            <a:spAutoFit/>
          </a:bodyPr>
          <a:lstStyle/>
          <a:p>
            <a:r>
              <a:rPr lang="en-US" dirty="0" smtClean="0"/>
              <a:t>60</a:t>
            </a:r>
            <a:endParaRPr lang="en-US" dirty="0"/>
          </a:p>
        </p:txBody>
      </p:sp>
      <p:sp>
        <p:nvSpPr>
          <p:cNvPr id="54" name="TextBox 53"/>
          <p:cNvSpPr txBox="1"/>
          <p:nvPr/>
        </p:nvSpPr>
        <p:spPr>
          <a:xfrm>
            <a:off x="400559" y="1932855"/>
            <a:ext cx="418654" cy="369332"/>
          </a:xfrm>
          <a:prstGeom prst="rect">
            <a:avLst/>
          </a:prstGeom>
          <a:noFill/>
        </p:spPr>
        <p:txBody>
          <a:bodyPr wrap="none" rtlCol="0">
            <a:spAutoFit/>
          </a:bodyPr>
          <a:lstStyle/>
          <a:p>
            <a:r>
              <a:rPr lang="en-US" dirty="0" smtClean="0"/>
              <a:t>70</a:t>
            </a:r>
            <a:endParaRPr lang="en-US" dirty="0"/>
          </a:p>
        </p:txBody>
      </p:sp>
      <p:sp>
        <p:nvSpPr>
          <p:cNvPr id="55" name="TextBox 54"/>
          <p:cNvSpPr txBox="1"/>
          <p:nvPr/>
        </p:nvSpPr>
        <p:spPr>
          <a:xfrm>
            <a:off x="400559" y="1507079"/>
            <a:ext cx="418654" cy="369332"/>
          </a:xfrm>
          <a:prstGeom prst="rect">
            <a:avLst/>
          </a:prstGeom>
          <a:noFill/>
        </p:spPr>
        <p:txBody>
          <a:bodyPr wrap="none" rtlCol="0">
            <a:spAutoFit/>
          </a:bodyPr>
          <a:lstStyle/>
          <a:p>
            <a:r>
              <a:rPr lang="en-US" dirty="0" smtClean="0"/>
              <a:t>80</a:t>
            </a:r>
            <a:endParaRPr lang="en-US" dirty="0"/>
          </a:p>
        </p:txBody>
      </p:sp>
      <p:cxnSp>
        <p:nvCxnSpPr>
          <p:cNvPr id="56" name="Straight Connector 55"/>
          <p:cNvCxnSpPr/>
          <p:nvPr/>
        </p:nvCxnSpPr>
        <p:spPr>
          <a:xfrm>
            <a:off x="761093" y="1305690"/>
            <a:ext cx="8251644" cy="0"/>
          </a:xfrm>
          <a:prstGeom prst="line">
            <a:avLst/>
          </a:prstGeom>
          <a:ln>
            <a:solidFill>
              <a:schemeClr val="bg1">
                <a:lumMod val="65000"/>
              </a:schemeClr>
            </a:solidFill>
          </a:ln>
          <a:effectLst/>
        </p:spPr>
        <p:style>
          <a:lnRef idx="2">
            <a:schemeClr val="accent1"/>
          </a:lnRef>
          <a:fillRef idx="0">
            <a:schemeClr val="accent1"/>
          </a:fillRef>
          <a:effectRef idx="1">
            <a:schemeClr val="accent1"/>
          </a:effectRef>
          <a:fontRef idx="minor">
            <a:schemeClr val="tx1"/>
          </a:fontRef>
        </p:style>
      </p:cxnSp>
      <p:sp>
        <p:nvSpPr>
          <p:cNvPr id="58" name="TextBox 57"/>
          <p:cNvSpPr txBox="1"/>
          <p:nvPr/>
        </p:nvSpPr>
        <p:spPr>
          <a:xfrm>
            <a:off x="400559" y="1081303"/>
            <a:ext cx="418654" cy="369332"/>
          </a:xfrm>
          <a:prstGeom prst="rect">
            <a:avLst/>
          </a:prstGeom>
          <a:noFill/>
        </p:spPr>
        <p:txBody>
          <a:bodyPr wrap="none" rtlCol="0">
            <a:spAutoFit/>
          </a:bodyPr>
          <a:lstStyle/>
          <a:p>
            <a:r>
              <a:rPr lang="en-US" dirty="0" smtClean="0"/>
              <a:t>90</a:t>
            </a:r>
            <a:endParaRPr lang="en-US" dirty="0"/>
          </a:p>
        </p:txBody>
      </p:sp>
      <p:cxnSp>
        <p:nvCxnSpPr>
          <p:cNvPr id="60" name="Straight Connector 59"/>
          <p:cNvCxnSpPr/>
          <p:nvPr/>
        </p:nvCxnSpPr>
        <p:spPr>
          <a:xfrm>
            <a:off x="859932" y="1081303"/>
            <a:ext cx="26831" cy="4201320"/>
          </a:xfrm>
          <a:prstGeom prst="line">
            <a:avLst/>
          </a:prstGeom>
          <a:ln>
            <a:solidFill>
              <a:schemeClr val="bg1">
                <a:lumMod val="65000"/>
              </a:schemeClr>
            </a:solidFill>
          </a:ln>
          <a:effectLst/>
        </p:spPr>
        <p:style>
          <a:lnRef idx="2">
            <a:schemeClr val="accent1"/>
          </a:lnRef>
          <a:fillRef idx="0">
            <a:schemeClr val="accent1"/>
          </a:fillRef>
          <a:effectRef idx="1">
            <a:schemeClr val="accent1"/>
          </a:effectRef>
          <a:fontRef idx="minor">
            <a:schemeClr val="tx1"/>
          </a:fontRef>
        </p:style>
      </p:cxnSp>
      <p:cxnSp>
        <p:nvCxnSpPr>
          <p:cNvPr id="64" name="Straight Connector 63"/>
          <p:cNvCxnSpPr/>
          <p:nvPr/>
        </p:nvCxnSpPr>
        <p:spPr>
          <a:xfrm>
            <a:off x="1475656" y="5100426"/>
            <a:ext cx="0" cy="90592"/>
          </a:xfrm>
          <a:prstGeom prst="line">
            <a:avLst/>
          </a:prstGeom>
          <a:ln>
            <a:solidFill>
              <a:schemeClr val="bg1">
                <a:lumMod val="65000"/>
              </a:schemeClr>
            </a:solidFill>
          </a:ln>
          <a:effectLst/>
        </p:spPr>
        <p:style>
          <a:lnRef idx="2">
            <a:schemeClr val="accent1"/>
          </a:lnRef>
          <a:fillRef idx="0">
            <a:schemeClr val="accent1"/>
          </a:fillRef>
          <a:effectRef idx="1">
            <a:schemeClr val="accent1"/>
          </a:effectRef>
          <a:fontRef idx="minor">
            <a:schemeClr val="tx1"/>
          </a:fontRef>
        </p:style>
      </p:cxnSp>
      <p:cxnSp>
        <p:nvCxnSpPr>
          <p:cNvPr id="66" name="Straight Connector 65"/>
          <p:cNvCxnSpPr/>
          <p:nvPr/>
        </p:nvCxnSpPr>
        <p:spPr>
          <a:xfrm>
            <a:off x="2305548" y="5100426"/>
            <a:ext cx="0" cy="90592"/>
          </a:xfrm>
          <a:prstGeom prst="line">
            <a:avLst/>
          </a:prstGeom>
          <a:ln>
            <a:solidFill>
              <a:schemeClr val="bg1">
                <a:lumMod val="65000"/>
              </a:schemeClr>
            </a:solidFill>
          </a:ln>
          <a:effectLst/>
        </p:spPr>
        <p:style>
          <a:lnRef idx="2">
            <a:schemeClr val="accent1"/>
          </a:lnRef>
          <a:fillRef idx="0">
            <a:schemeClr val="accent1"/>
          </a:fillRef>
          <a:effectRef idx="1">
            <a:schemeClr val="accent1"/>
          </a:effectRef>
          <a:fontRef idx="minor">
            <a:schemeClr val="tx1"/>
          </a:fontRef>
        </p:style>
      </p:cxnSp>
      <p:cxnSp>
        <p:nvCxnSpPr>
          <p:cNvPr id="68" name="Straight Connector 67"/>
          <p:cNvCxnSpPr/>
          <p:nvPr/>
        </p:nvCxnSpPr>
        <p:spPr>
          <a:xfrm>
            <a:off x="3135438" y="5100426"/>
            <a:ext cx="0" cy="90592"/>
          </a:xfrm>
          <a:prstGeom prst="line">
            <a:avLst/>
          </a:prstGeom>
          <a:ln>
            <a:solidFill>
              <a:schemeClr val="bg1">
                <a:lumMod val="65000"/>
              </a:schemeClr>
            </a:solidFill>
          </a:ln>
          <a:effectLst/>
        </p:spPr>
        <p:style>
          <a:lnRef idx="2">
            <a:schemeClr val="accent1"/>
          </a:lnRef>
          <a:fillRef idx="0">
            <a:schemeClr val="accent1"/>
          </a:fillRef>
          <a:effectRef idx="1">
            <a:schemeClr val="accent1"/>
          </a:effectRef>
          <a:fontRef idx="minor">
            <a:schemeClr val="tx1"/>
          </a:fontRef>
        </p:style>
      </p:cxnSp>
      <p:cxnSp>
        <p:nvCxnSpPr>
          <p:cNvPr id="69" name="Straight Connector 68"/>
          <p:cNvCxnSpPr/>
          <p:nvPr/>
        </p:nvCxnSpPr>
        <p:spPr>
          <a:xfrm>
            <a:off x="3893322" y="5100426"/>
            <a:ext cx="0" cy="90592"/>
          </a:xfrm>
          <a:prstGeom prst="line">
            <a:avLst/>
          </a:prstGeom>
          <a:ln>
            <a:solidFill>
              <a:schemeClr val="bg1">
                <a:lumMod val="65000"/>
              </a:schemeClr>
            </a:solidFill>
          </a:ln>
          <a:effectLst/>
        </p:spPr>
        <p:style>
          <a:lnRef idx="2">
            <a:schemeClr val="accent1"/>
          </a:lnRef>
          <a:fillRef idx="0">
            <a:schemeClr val="accent1"/>
          </a:fillRef>
          <a:effectRef idx="1">
            <a:schemeClr val="accent1"/>
          </a:effectRef>
          <a:fontRef idx="minor">
            <a:schemeClr val="tx1"/>
          </a:fontRef>
        </p:style>
      </p:cxnSp>
      <p:cxnSp>
        <p:nvCxnSpPr>
          <p:cNvPr id="70" name="Straight Connector 69"/>
          <p:cNvCxnSpPr/>
          <p:nvPr/>
        </p:nvCxnSpPr>
        <p:spPr>
          <a:xfrm>
            <a:off x="4716016" y="5100426"/>
            <a:ext cx="0" cy="90592"/>
          </a:xfrm>
          <a:prstGeom prst="line">
            <a:avLst/>
          </a:prstGeom>
          <a:ln>
            <a:solidFill>
              <a:schemeClr val="bg1">
                <a:lumMod val="65000"/>
              </a:schemeClr>
            </a:solidFill>
          </a:ln>
          <a:effectLst/>
        </p:spPr>
        <p:style>
          <a:lnRef idx="2">
            <a:schemeClr val="accent1"/>
          </a:lnRef>
          <a:fillRef idx="0">
            <a:schemeClr val="accent1"/>
          </a:fillRef>
          <a:effectRef idx="1">
            <a:schemeClr val="accent1"/>
          </a:effectRef>
          <a:fontRef idx="minor">
            <a:schemeClr val="tx1"/>
          </a:fontRef>
        </p:style>
      </p:cxnSp>
      <p:cxnSp>
        <p:nvCxnSpPr>
          <p:cNvPr id="71" name="Straight Connector 70"/>
          <p:cNvCxnSpPr/>
          <p:nvPr/>
        </p:nvCxnSpPr>
        <p:spPr>
          <a:xfrm>
            <a:off x="5441531" y="5100426"/>
            <a:ext cx="0" cy="90592"/>
          </a:xfrm>
          <a:prstGeom prst="line">
            <a:avLst/>
          </a:prstGeom>
          <a:ln>
            <a:solidFill>
              <a:schemeClr val="bg1">
                <a:lumMod val="65000"/>
              </a:schemeClr>
            </a:solidFill>
          </a:ln>
          <a:effectLst/>
        </p:spPr>
        <p:style>
          <a:lnRef idx="2">
            <a:schemeClr val="accent1"/>
          </a:lnRef>
          <a:fillRef idx="0">
            <a:schemeClr val="accent1"/>
          </a:fillRef>
          <a:effectRef idx="1">
            <a:schemeClr val="accent1"/>
          </a:effectRef>
          <a:fontRef idx="minor">
            <a:schemeClr val="tx1"/>
          </a:fontRef>
        </p:style>
      </p:cxnSp>
      <p:cxnSp>
        <p:nvCxnSpPr>
          <p:cNvPr id="72" name="Straight Connector 71"/>
          <p:cNvCxnSpPr/>
          <p:nvPr/>
        </p:nvCxnSpPr>
        <p:spPr>
          <a:xfrm>
            <a:off x="6228184" y="5082368"/>
            <a:ext cx="0" cy="90592"/>
          </a:xfrm>
          <a:prstGeom prst="line">
            <a:avLst/>
          </a:prstGeom>
          <a:ln>
            <a:solidFill>
              <a:srgbClr val="A6A6A6"/>
            </a:solidFill>
          </a:ln>
          <a:effectLst/>
        </p:spPr>
        <p:style>
          <a:lnRef idx="2">
            <a:schemeClr val="accent1"/>
          </a:lnRef>
          <a:fillRef idx="0">
            <a:schemeClr val="accent1"/>
          </a:fillRef>
          <a:effectRef idx="1">
            <a:schemeClr val="accent1"/>
          </a:effectRef>
          <a:fontRef idx="minor">
            <a:schemeClr val="tx1"/>
          </a:fontRef>
        </p:style>
      </p:cxnSp>
      <p:sp>
        <p:nvSpPr>
          <p:cNvPr id="75" name="Rectangle 74"/>
          <p:cNvSpPr/>
          <p:nvPr/>
        </p:nvSpPr>
        <p:spPr>
          <a:xfrm>
            <a:off x="1767989" y="2278297"/>
            <a:ext cx="101437" cy="2851017"/>
          </a:xfrm>
          <a:prstGeom prst="rect">
            <a:avLst/>
          </a:prstGeom>
          <a:solidFill>
            <a:srgbClr val="008000"/>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rgbClr val="000090"/>
              </a:solidFill>
            </a:endParaRPr>
          </a:p>
        </p:txBody>
      </p:sp>
      <p:sp>
        <p:nvSpPr>
          <p:cNvPr id="76" name="Rectangle 75"/>
          <p:cNvSpPr/>
          <p:nvPr/>
        </p:nvSpPr>
        <p:spPr>
          <a:xfrm>
            <a:off x="1987649" y="1628800"/>
            <a:ext cx="97508" cy="3500516"/>
          </a:xfrm>
          <a:prstGeom prst="rect">
            <a:avLst/>
          </a:prstGeom>
          <a:solidFill>
            <a:srgbClr val="000090"/>
          </a:solidFill>
          <a:ln>
            <a:solidFill>
              <a:srgbClr val="00009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rgbClr val="000090"/>
              </a:solidFill>
            </a:endParaRPr>
          </a:p>
        </p:txBody>
      </p:sp>
      <p:sp>
        <p:nvSpPr>
          <p:cNvPr id="77" name="Rectangle 76"/>
          <p:cNvSpPr/>
          <p:nvPr/>
        </p:nvSpPr>
        <p:spPr>
          <a:xfrm>
            <a:off x="1869427" y="2278298"/>
            <a:ext cx="105522" cy="2851017"/>
          </a:xfrm>
          <a:prstGeom prst="rect">
            <a:avLst/>
          </a:prstGeom>
          <a:solidFill>
            <a:srgbClr val="8000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rgbClr val="000090"/>
              </a:solidFill>
            </a:endParaRPr>
          </a:p>
        </p:txBody>
      </p:sp>
      <p:sp>
        <p:nvSpPr>
          <p:cNvPr id="78" name="Rectangle 77"/>
          <p:cNvSpPr/>
          <p:nvPr/>
        </p:nvSpPr>
        <p:spPr>
          <a:xfrm>
            <a:off x="1043608" y="4109572"/>
            <a:ext cx="95235" cy="1019743"/>
          </a:xfrm>
          <a:prstGeom prst="rect">
            <a:avLst/>
          </a:prstGeom>
          <a:solidFill>
            <a:srgbClr val="008000"/>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rgbClr val="000090"/>
              </a:solidFill>
            </a:endParaRPr>
          </a:p>
        </p:txBody>
      </p:sp>
      <p:sp>
        <p:nvSpPr>
          <p:cNvPr id="80" name="Rectangle 79"/>
          <p:cNvSpPr/>
          <p:nvPr/>
        </p:nvSpPr>
        <p:spPr>
          <a:xfrm>
            <a:off x="1141016" y="4154344"/>
            <a:ext cx="100313" cy="974971"/>
          </a:xfrm>
          <a:prstGeom prst="rect">
            <a:avLst/>
          </a:prstGeom>
          <a:solidFill>
            <a:srgbClr val="8000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rgbClr val="000090"/>
              </a:solidFill>
            </a:endParaRPr>
          </a:p>
        </p:txBody>
      </p:sp>
      <p:grpSp>
        <p:nvGrpSpPr>
          <p:cNvPr id="81" name="Group 80"/>
          <p:cNvGrpSpPr/>
          <p:nvPr/>
        </p:nvGrpSpPr>
        <p:grpSpPr>
          <a:xfrm>
            <a:off x="3956918" y="430240"/>
            <a:ext cx="1616143" cy="461665"/>
            <a:chOff x="3210629" y="2307052"/>
            <a:chExt cx="1616143" cy="461665"/>
          </a:xfrm>
        </p:grpSpPr>
        <p:sp>
          <p:nvSpPr>
            <p:cNvPr id="82" name="TextBox 81"/>
            <p:cNvSpPr txBox="1"/>
            <p:nvPr/>
          </p:nvSpPr>
          <p:spPr>
            <a:xfrm>
              <a:off x="3414005" y="2307052"/>
              <a:ext cx="1412767" cy="461665"/>
            </a:xfrm>
            <a:prstGeom prst="rect">
              <a:avLst/>
            </a:prstGeom>
            <a:noFill/>
          </p:spPr>
          <p:txBody>
            <a:bodyPr wrap="none" rtlCol="0">
              <a:spAutoFit/>
            </a:bodyPr>
            <a:lstStyle/>
            <a:p>
              <a:r>
                <a:rPr lang="en-US" sz="2400" dirty="0" smtClean="0">
                  <a:solidFill>
                    <a:srgbClr val="000090"/>
                  </a:solidFill>
                </a:rPr>
                <a:t>X10-Mem</a:t>
              </a:r>
              <a:endParaRPr lang="en-US" sz="2400" dirty="0">
                <a:solidFill>
                  <a:srgbClr val="000090"/>
                </a:solidFill>
              </a:endParaRPr>
            </a:p>
          </p:txBody>
        </p:sp>
        <p:sp>
          <p:nvSpPr>
            <p:cNvPr id="83" name="Rectangle 82"/>
            <p:cNvSpPr/>
            <p:nvPr/>
          </p:nvSpPr>
          <p:spPr>
            <a:xfrm>
              <a:off x="3210629" y="2460685"/>
              <a:ext cx="203376" cy="196497"/>
            </a:xfrm>
            <a:prstGeom prst="rect">
              <a:avLst/>
            </a:prstGeom>
            <a:solidFill>
              <a:srgbClr val="008000"/>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rgbClr val="000090"/>
                </a:solidFill>
              </a:endParaRPr>
            </a:p>
          </p:txBody>
        </p:sp>
      </p:grpSp>
      <p:grpSp>
        <p:nvGrpSpPr>
          <p:cNvPr id="84" name="Group 83"/>
          <p:cNvGrpSpPr/>
          <p:nvPr/>
        </p:nvGrpSpPr>
        <p:grpSpPr>
          <a:xfrm>
            <a:off x="7658264" y="417126"/>
            <a:ext cx="1306224" cy="461665"/>
            <a:chOff x="6911975" y="2293938"/>
            <a:chExt cx="1306224" cy="461665"/>
          </a:xfrm>
        </p:grpSpPr>
        <p:sp>
          <p:nvSpPr>
            <p:cNvPr id="85" name="TextBox 84"/>
            <p:cNvSpPr txBox="1"/>
            <p:nvPr/>
          </p:nvSpPr>
          <p:spPr>
            <a:xfrm>
              <a:off x="7081500" y="2293938"/>
              <a:ext cx="1136699" cy="461665"/>
            </a:xfrm>
            <a:prstGeom prst="rect">
              <a:avLst/>
            </a:prstGeom>
            <a:noFill/>
          </p:spPr>
          <p:txBody>
            <a:bodyPr wrap="none" rtlCol="0">
              <a:spAutoFit/>
            </a:bodyPr>
            <a:lstStyle/>
            <a:p>
              <a:r>
                <a:rPr lang="en-US" sz="2400" dirty="0" smtClean="0">
                  <a:solidFill>
                    <a:srgbClr val="000090"/>
                  </a:solidFill>
                </a:rPr>
                <a:t>Manual</a:t>
              </a:r>
              <a:endParaRPr lang="en-US" sz="2400" dirty="0">
                <a:solidFill>
                  <a:srgbClr val="000090"/>
                </a:solidFill>
              </a:endParaRPr>
            </a:p>
          </p:txBody>
        </p:sp>
        <p:sp>
          <p:nvSpPr>
            <p:cNvPr id="86" name="Rectangle 85"/>
            <p:cNvSpPr/>
            <p:nvPr/>
          </p:nvSpPr>
          <p:spPr>
            <a:xfrm>
              <a:off x="6911975" y="2460685"/>
              <a:ext cx="203376" cy="196498"/>
            </a:xfrm>
            <a:prstGeom prst="rect">
              <a:avLst/>
            </a:prstGeom>
            <a:solidFill>
              <a:srgbClr val="000090"/>
            </a:solidFill>
            <a:ln>
              <a:solidFill>
                <a:srgbClr val="00009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rgbClr val="000090"/>
                </a:solidFill>
              </a:endParaRPr>
            </a:p>
          </p:txBody>
        </p:sp>
      </p:grpSp>
      <p:grpSp>
        <p:nvGrpSpPr>
          <p:cNvPr id="87" name="Group 86"/>
          <p:cNvGrpSpPr/>
          <p:nvPr/>
        </p:nvGrpSpPr>
        <p:grpSpPr>
          <a:xfrm>
            <a:off x="5871116" y="447055"/>
            <a:ext cx="1489093" cy="461665"/>
            <a:chOff x="4867477" y="2323867"/>
            <a:chExt cx="1489093" cy="461665"/>
          </a:xfrm>
        </p:grpSpPr>
        <p:sp>
          <p:nvSpPr>
            <p:cNvPr id="88" name="Rectangle 87"/>
            <p:cNvSpPr/>
            <p:nvPr/>
          </p:nvSpPr>
          <p:spPr>
            <a:xfrm>
              <a:off x="4867477" y="2460686"/>
              <a:ext cx="203376" cy="196497"/>
            </a:xfrm>
            <a:prstGeom prst="rect">
              <a:avLst/>
            </a:prstGeom>
            <a:solidFill>
              <a:srgbClr val="8000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rgbClr val="000090"/>
                </a:solidFill>
              </a:endParaRPr>
            </a:p>
          </p:txBody>
        </p:sp>
        <p:sp>
          <p:nvSpPr>
            <p:cNvPr id="89" name="TextBox 88"/>
            <p:cNvSpPr txBox="1"/>
            <p:nvPr/>
          </p:nvSpPr>
          <p:spPr>
            <a:xfrm>
              <a:off x="5054260" y="2323867"/>
              <a:ext cx="1302310" cy="461665"/>
            </a:xfrm>
            <a:prstGeom prst="rect">
              <a:avLst/>
            </a:prstGeom>
            <a:noFill/>
          </p:spPr>
          <p:txBody>
            <a:bodyPr wrap="none" rtlCol="0">
              <a:spAutoFit/>
            </a:bodyPr>
            <a:lstStyle/>
            <a:p>
              <a:r>
                <a:rPr lang="en-US" sz="2400" dirty="0" smtClean="0">
                  <a:solidFill>
                    <a:srgbClr val="000090"/>
                  </a:solidFill>
                </a:rPr>
                <a:t>GR-</a:t>
              </a:r>
              <a:r>
                <a:rPr lang="en-US" sz="2400" dirty="0" err="1" smtClean="0">
                  <a:solidFill>
                    <a:srgbClr val="000090"/>
                  </a:solidFill>
                </a:rPr>
                <a:t>Mem</a:t>
              </a:r>
              <a:endParaRPr lang="en-US" sz="2400" dirty="0">
                <a:solidFill>
                  <a:srgbClr val="000090"/>
                </a:solidFill>
              </a:endParaRPr>
            </a:p>
          </p:txBody>
        </p:sp>
      </p:grpSp>
      <p:sp>
        <p:nvSpPr>
          <p:cNvPr id="90" name="TextBox 89"/>
          <p:cNvSpPr txBox="1"/>
          <p:nvPr/>
        </p:nvSpPr>
        <p:spPr>
          <a:xfrm rot="16200000">
            <a:off x="-1101996" y="3025805"/>
            <a:ext cx="2608519" cy="369332"/>
          </a:xfrm>
          <a:prstGeom prst="rect">
            <a:avLst/>
          </a:prstGeom>
          <a:noFill/>
        </p:spPr>
        <p:txBody>
          <a:bodyPr wrap="none" rtlCol="0">
            <a:spAutoFit/>
          </a:bodyPr>
          <a:lstStyle/>
          <a:p>
            <a:r>
              <a:rPr lang="en-US" b="1" dirty="0" smtClean="0"/>
              <a:t>Speedup Over Sequential</a:t>
            </a:r>
            <a:endParaRPr lang="en-US" b="1" dirty="0"/>
          </a:p>
        </p:txBody>
      </p:sp>
      <p:sp>
        <p:nvSpPr>
          <p:cNvPr id="61" name="Rectangle 60"/>
          <p:cNvSpPr/>
          <p:nvPr/>
        </p:nvSpPr>
        <p:spPr>
          <a:xfrm>
            <a:off x="2571003" y="2746387"/>
            <a:ext cx="115277" cy="2366903"/>
          </a:xfrm>
          <a:prstGeom prst="rect">
            <a:avLst/>
          </a:prstGeom>
          <a:solidFill>
            <a:srgbClr val="008000"/>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rgbClr val="000090"/>
              </a:solidFill>
            </a:endParaRPr>
          </a:p>
        </p:txBody>
      </p:sp>
      <p:sp>
        <p:nvSpPr>
          <p:cNvPr id="62" name="Rectangle 61"/>
          <p:cNvSpPr/>
          <p:nvPr/>
        </p:nvSpPr>
        <p:spPr>
          <a:xfrm>
            <a:off x="2821580" y="2155384"/>
            <a:ext cx="112202" cy="2957907"/>
          </a:xfrm>
          <a:prstGeom prst="rect">
            <a:avLst/>
          </a:prstGeom>
          <a:solidFill>
            <a:srgbClr val="000090"/>
          </a:solidFill>
          <a:ln>
            <a:solidFill>
              <a:srgbClr val="00009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rgbClr val="000090"/>
              </a:solidFill>
            </a:endParaRPr>
          </a:p>
        </p:txBody>
      </p:sp>
      <p:sp>
        <p:nvSpPr>
          <p:cNvPr id="63" name="Rectangle 62"/>
          <p:cNvSpPr/>
          <p:nvPr/>
        </p:nvSpPr>
        <p:spPr>
          <a:xfrm>
            <a:off x="2690264" y="2845196"/>
            <a:ext cx="121423" cy="2268095"/>
          </a:xfrm>
          <a:prstGeom prst="rect">
            <a:avLst/>
          </a:prstGeom>
          <a:solidFill>
            <a:srgbClr val="8000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rgbClr val="000090"/>
              </a:solidFill>
            </a:endParaRPr>
          </a:p>
        </p:txBody>
      </p:sp>
      <p:sp>
        <p:nvSpPr>
          <p:cNvPr id="100" name="Rectangle 99"/>
          <p:cNvSpPr/>
          <p:nvPr/>
        </p:nvSpPr>
        <p:spPr>
          <a:xfrm>
            <a:off x="6584119" y="2946796"/>
            <a:ext cx="100180" cy="2183827"/>
          </a:xfrm>
          <a:prstGeom prst="rect">
            <a:avLst/>
          </a:prstGeom>
          <a:solidFill>
            <a:srgbClr val="008000"/>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rgbClr val="000090"/>
              </a:solidFill>
            </a:endParaRPr>
          </a:p>
        </p:txBody>
      </p:sp>
      <p:sp>
        <p:nvSpPr>
          <p:cNvPr id="101" name="Rectangle 100"/>
          <p:cNvSpPr/>
          <p:nvPr/>
        </p:nvSpPr>
        <p:spPr>
          <a:xfrm>
            <a:off x="6806369" y="2436435"/>
            <a:ext cx="97508" cy="2694190"/>
          </a:xfrm>
          <a:prstGeom prst="rect">
            <a:avLst/>
          </a:prstGeom>
          <a:solidFill>
            <a:srgbClr val="000090"/>
          </a:solidFill>
          <a:ln>
            <a:solidFill>
              <a:srgbClr val="00009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rgbClr val="000090"/>
              </a:solidFill>
            </a:endParaRPr>
          </a:p>
        </p:txBody>
      </p:sp>
      <p:sp>
        <p:nvSpPr>
          <p:cNvPr id="102" name="Rectangle 101"/>
          <p:cNvSpPr/>
          <p:nvPr/>
        </p:nvSpPr>
        <p:spPr>
          <a:xfrm>
            <a:off x="6695244" y="3037963"/>
            <a:ext cx="105522" cy="2092661"/>
          </a:xfrm>
          <a:prstGeom prst="rect">
            <a:avLst/>
          </a:prstGeom>
          <a:solidFill>
            <a:srgbClr val="8000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rgbClr val="000090"/>
              </a:solidFill>
            </a:endParaRPr>
          </a:p>
        </p:txBody>
      </p:sp>
      <p:sp>
        <p:nvSpPr>
          <p:cNvPr id="39" name="TextBox 38"/>
          <p:cNvSpPr txBox="1"/>
          <p:nvPr/>
        </p:nvSpPr>
        <p:spPr>
          <a:xfrm>
            <a:off x="-14997" y="6486694"/>
            <a:ext cx="1919065" cy="369332"/>
          </a:xfrm>
          <a:prstGeom prst="rect">
            <a:avLst/>
          </a:prstGeom>
          <a:noFill/>
        </p:spPr>
        <p:txBody>
          <a:bodyPr wrap="none" rtlCol="0">
            <a:spAutoFit/>
          </a:bodyPr>
          <a:lstStyle/>
          <a:p>
            <a:r>
              <a:rPr lang="en-US" dirty="0" smtClean="0"/>
              <a:t>Using 128 workers </a:t>
            </a:r>
            <a:endParaRPr lang="en-US" dirty="0"/>
          </a:p>
        </p:txBody>
      </p:sp>
      <p:cxnSp>
        <p:nvCxnSpPr>
          <p:cNvPr id="103" name="Straight Connector 102"/>
          <p:cNvCxnSpPr/>
          <p:nvPr/>
        </p:nvCxnSpPr>
        <p:spPr>
          <a:xfrm>
            <a:off x="7236296" y="5082368"/>
            <a:ext cx="0" cy="90592"/>
          </a:xfrm>
          <a:prstGeom prst="line">
            <a:avLst/>
          </a:prstGeom>
          <a:ln>
            <a:solidFill>
              <a:srgbClr val="A6A6A6"/>
            </a:solidFill>
          </a:ln>
          <a:effectLst/>
        </p:spPr>
        <p:style>
          <a:lnRef idx="2">
            <a:schemeClr val="accent1"/>
          </a:lnRef>
          <a:fillRef idx="0">
            <a:schemeClr val="accent1"/>
          </a:fillRef>
          <a:effectRef idx="1">
            <a:schemeClr val="accent1"/>
          </a:effectRef>
          <a:fontRef idx="minor">
            <a:schemeClr val="tx1"/>
          </a:fontRef>
        </p:style>
      </p:cxnSp>
      <p:cxnSp>
        <p:nvCxnSpPr>
          <p:cNvPr id="104" name="Straight Connector 103"/>
          <p:cNvCxnSpPr/>
          <p:nvPr/>
        </p:nvCxnSpPr>
        <p:spPr>
          <a:xfrm>
            <a:off x="8100392" y="5100426"/>
            <a:ext cx="0" cy="90592"/>
          </a:xfrm>
          <a:prstGeom prst="line">
            <a:avLst/>
          </a:prstGeom>
          <a:ln>
            <a:solidFill>
              <a:srgbClr val="A6A6A6"/>
            </a:solidFill>
          </a:ln>
          <a:effectLst/>
        </p:spPr>
        <p:style>
          <a:lnRef idx="2">
            <a:schemeClr val="accent1"/>
          </a:lnRef>
          <a:fillRef idx="0">
            <a:schemeClr val="accent1"/>
          </a:fillRef>
          <a:effectRef idx="1">
            <a:schemeClr val="accent1"/>
          </a:effectRef>
          <a:fontRef idx="minor">
            <a:schemeClr val="tx1"/>
          </a:fontRef>
        </p:style>
      </p:cxnSp>
      <p:sp>
        <p:nvSpPr>
          <p:cNvPr id="105" name="TextBox 104"/>
          <p:cNvSpPr txBox="1"/>
          <p:nvPr/>
        </p:nvSpPr>
        <p:spPr>
          <a:xfrm rot="16200000">
            <a:off x="7318756" y="5312035"/>
            <a:ext cx="679017" cy="369332"/>
          </a:xfrm>
          <a:prstGeom prst="rect">
            <a:avLst/>
          </a:prstGeom>
          <a:noFill/>
        </p:spPr>
        <p:txBody>
          <a:bodyPr wrap="none" rtlCol="0">
            <a:spAutoFit/>
          </a:bodyPr>
          <a:lstStyle/>
          <a:p>
            <a:pPr algn="r"/>
            <a:r>
              <a:rPr lang="en-US" b="1" dirty="0" smtClean="0"/>
              <a:t>DMG</a:t>
            </a:r>
            <a:endParaRPr lang="en-US" b="1" dirty="0"/>
          </a:p>
        </p:txBody>
      </p:sp>
      <p:sp>
        <p:nvSpPr>
          <p:cNvPr id="106" name="TextBox 105"/>
          <p:cNvSpPr txBox="1"/>
          <p:nvPr/>
        </p:nvSpPr>
        <p:spPr>
          <a:xfrm rot="16200000">
            <a:off x="8170140" y="5303469"/>
            <a:ext cx="661885" cy="369332"/>
          </a:xfrm>
          <a:prstGeom prst="rect">
            <a:avLst/>
          </a:prstGeom>
          <a:noFill/>
        </p:spPr>
        <p:txBody>
          <a:bodyPr wrap="none" rtlCol="0">
            <a:spAutoFit/>
          </a:bodyPr>
          <a:lstStyle/>
          <a:p>
            <a:pPr algn="r"/>
            <a:r>
              <a:rPr lang="en-US" b="1" dirty="0" smtClean="0"/>
              <a:t>DMR</a:t>
            </a:r>
            <a:endParaRPr lang="en-US" b="1" dirty="0"/>
          </a:p>
        </p:txBody>
      </p:sp>
      <p:sp>
        <p:nvSpPr>
          <p:cNvPr id="113" name="Rectangle 112"/>
          <p:cNvSpPr/>
          <p:nvPr/>
        </p:nvSpPr>
        <p:spPr>
          <a:xfrm>
            <a:off x="1869427" y="1895146"/>
            <a:ext cx="105522" cy="3234169"/>
          </a:xfrm>
          <a:prstGeom prst="rect">
            <a:avLst/>
          </a:prstGeom>
          <a:solidFill>
            <a:srgbClr val="8000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rgbClr val="000090"/>
              </a:solidFill>
            </a:endParaRPr>
          </a:p>
        </p:txBody>
      </p:sp>
      <p:sp>
        <p:nvSpPr>
          <p:cNvPr id="115" name="Rectangle 114"/>
          <p:cNvSpPr/>
          <p:nvPr/>
        </p:nvSpPr>
        <p:spPr>
          <a:xfrm>
            <a:off x="2690264" y="2436435"/>
            <a:ext cx="131316" cy="2676855"/>
          </a:xfrm>
          <a:prstGeom prst="rect">
            <a:avLst/>
          </a:prstGeom>
          <a:solidFill>
            <a:srgbClr val="8000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rgbClr val="000090"/>
              </a:solidFill>
            </a:endParaRPr>
          </a:p>
        </p:txBody>
      </p:sp>
      <p:sp>
        <p:nvSpPr>
          <p:cNvPr id="116" name="Rectangle 115"/>
          <p:cNvSpPr/>
          <p:nvPr/>
        </p:nvSpPr>
        <p:spPr>
          <a:xfrm>
            <a:off x="6695243" y="2622825"/>
            <a:ext cx="111126" cy="2507800"/>
          </a:xfrm>
          <a:prstGeom prst="rect">
            <a:avLst/>
          </a:prstGeom>
          <a:solidFill>
            <a:srgbClr val="8000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rgbClr val="000090"/>
              </a:solidFill>
            </a:endParaRPr>
          </a:p>
        </p:txBody>
      </p:sp>
      <p:sp>
        <p:nvSpPr>
          <p:cNvPr id="73" name="Rectangle 72"/>
          <p:cNvSpPr/>
          <p:nvPr/>
        </p:nvSpPr>
        <p:spPr>
          <a:xfrm>
            <a:off x="1246932" y="3747144"/>
            <a:ext cx="94000" cy="1382173"/>
          </a:xfrm>
          <a:prstGeom prst="rect">
            <a:avLst/>
          </a:prstGeom>
          <a:solidFill>
            <a:srgbClr val="000090"/>
          </a:solidFill>
          <a:ln>
            <a:solidFill>
              <a:srgbClr val="00009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rgbClr val="000090"/>
              </a:solidFill>
            </a:endParaRPr>
          </a:p>
        </p:txBody>
      </p:sp>
      <p:sp>
        <p:nvSpPr>
          <p:cNvPr id="74" name="Rectangle 73"/>
          <p:cNvSpPr/>
          <p:nvPr/>
        </p:nvSpPr>
        <p:spPr>
          <a:xfrm>
            <a:off x="1141016" y="3956074"/>
            <a:ext cx="100313" cy="1173241"/>
          </a:xfrm>
          <a:prstGeom prst="rect">
            <a:avLst/>
          </a:prstGeom>
          <a:solidFill>
            <a:srgbClr val="8000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rgbClr val="000090"/>
              </a:solidFill>
            </a:endParaRPr>
          </a:p>
        </p:txBody>
      </p:sp>
    </p:spTree>
    <p:extLst>
      <p:ext uri="{BB962C8B-B14F-4D97-AF65-F5344CB8AC3E}">
        <p14:creationId xmlns:p14="http://schemas.microsoft.com/office/powerpoint/2010/main" val="1520922460"/>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73"/>
                                        </p:tgtEl>
                                        <p:attrNameLst>
                                          <p:attrName>style.visibility</p:attrName>
                                        </p:attrNameLst>
                                      </p:cBhvr>
                                      <p:to>
                                        <p:strVal val="visible"/>
                                      </p:to>
                                    </p:set>
                                    <p:animEffect transition="in" filter="wipe(down)">
                                      <p:cBhvr>
                                        <p:cTn id="7" dur="500"/>
                                        <p:tgtEl>
                                          <p:spTgt spid="73"/>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74"/>
                                        </p:tgtEl>
                                        <p:attrNameLst>
                                          <p:attrName>style.visibility</p:attrName>
                                        </p:attrNameLst>
                                      </p:cBhvr>
                                      <p:to>
                                        <p:strVal val="visible"/>
                                      </p:to>
                                    </p:set>
                                    <p:animEffect transition="in" filter="wipe(down)">
                                      <p:cBhvr>
                                        <p:cTn id="12" dur="500"/>
                                        <p:tgtEl>
                                          <p:spTgt spid="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3" grpId="0" animBg="1"/>
      <p:bldP spid="74" grpId="0" animBg="1"/>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rot="16200000">
            <a:off x="444078" y="5658146"/>
            <a:ext cx="1424376" cy="369332"/>
          </a:xfrm>
          <a:prstGeom prst="rect">
            <a:avLst/>
          </a:prstGeom>
          <a:noFill/>
        </p:spPr>
        <p:txBody>
          <a:bodyPr wrap="none" rtlCol="0">
            <a:spAutoFit/>
          </a:bodyPr>
          <a:lstStyle/>
          <a:p>
            <a:r>
              <a:rPr lang="en-US" b="1" dirty="0" err="1" smtClean="0"/>
              <a:t>FSSimpleDist</a:t>
            </a:r>
            <a:endParaRPr lang="en-US" b="1" dirty="0"/>
          </a:p>
        </p:txBody>
      </p:sp>
      <p:sp>
        <p:nvSpPr>
          <p:cNvPr id="7" name="TextBox 6"/>
          <p:cNvSpPr txBox="1"/>
          <p:nvPr/>
        </p:nvSpPr>
        <p:spPr>
          <a:xfrm rot="16200000">
            <a:off x="1360823" y="5488052"/>
            <a:ext cx="1031051" cy="369332"/>
          </a:xfrm>
          <a:prstGeom prst="rect">
            <a:avLst/>
          </a:prstGeom>
          <a:noFill/>
        </p:spPr>
        <p:txBody>
          <a:bodyPr wrap="none" rtlCol="0">
            <a:spAutoFit/>
          </a:bodyPr>
          <a:lstStyle/>
          <a:p>
            <a:r>
              <a:rPr lang="en-US" b="1" dirty="0" smtClean="0"/>
              <a:t>K-Means</a:t>
            </a:r>
            <a:endParaRPr lang="en-US" b="1" dirty="0"/>
          </a:p>
        </p:txBody>
      </p:sp>
      <p:sp>
        <p:nvSpPr>
          <p:cNvPr id="8" name="TextBox 7"/>
          <p:cNvSpPr txBox="1"/>
          <p:nvPr/>
        </p:nvSpPr>
        <p:spPr>
          <a:xfrm rot="16200000">
            <a:off x="1976196" y="5638197"/>
            <a:ext cx="1384476" cy="369332"/>
          </a:xfrm>
          <a:prstGeom prst="rect">
            <a:avLst/>
          </a:prstGeom>
          <a:noFill/>
        </p:spPr>
        <p:txBody>
          <a:bodyPr wrap="none" rtlCol="0">
            <a:spAutoFit/>
          </a:bodyPr>
          <a:lstStyle/>
          <a:p>
            <a:r>
              <a:rPr lang="en-US" b="1" dirty="0" err="1" smtClean="0"/>
              <a:t>MontePiDist</a:t>
            </a:r>
            <a:endParaRPr lang="en-US" b="1" dirty="0"/>
          </a:p>
        </p:txBody>
      </p:sp>
      <p:sp>
        <p:nvSpPr>
          <p:cNvPr id="9" name="TextBox 8"/>
          <p:cNvSpPr txBox="1"/>
          <p:nvPr/>
        </p:nvSpPr>
        <p:spPr>
          <a:xfrm rot="16200000">
            <a:off x="3081125" y="5397364"/>
            <a:ext cx="902811" cy="369332"/>
          </a:xfrm>
          <a:prstGeom prst="rect">
            <a:avLst/>
          </a:prstGeom>
          <a:noFill/>
        </p:spPr>
        <p:txBody>
          <a:bodyPr wrap="none" rtlCol="0">
            <a:spAutoFit/>
          </a:bodyPr>
          <a:lstStyle/>
          <a:p>
            <a:r>
              <a:rPr lang="en-US" b="1" dirty="0" smtClean="0"/>
              <a:t>N-Body</a:t>
            </a:r>
            <a:endParaRPr lang="en-US" b="1" dirty="0"/>
          </a:p>
        </p:txBody>
      </p:sp>
      <p:sp>
        <p:nvSpPr>
          <p:cNvPr id="10" name="TextBox 9"/>
          <p:cNvSpPr txBox="1"/>
          <p:nvPr/>
        </p:nvSpPr>
        <p:spPr>
          <a:xfrm rot="16200000">
            <a:off x="3936475" y="5334102"/>
            <a:ext cx="776287" cy="369332"/>
          </a:xfrm>
          <a:prstGeom prst="rect">
            <a:avLst/>
          </a:prstGeom>
          <a:noFill/>
        </p:spPr>
        <p:txBody>
          <a:bodyPr wrap="none" rtlCol="0">
            <a:spAutoFit/>
          </a:bodyPr>
          <a:lstStyle/>
          <a:p>
            <a:r>
              <a:rPr lang="en-US" b="1" dirty="0" smtClean="0"/>
              <a:t>Jacobi</a:t>
            </a:r>
            <a:endParaRPr lang="en-US" b="1" dirty="0"/>
          </a:p>
        </p:txBody>
      </p:sp>
      <p:sp>
        <p:nvSpPr>
          <p:cNvPr id="11" name="TextBox 10"/>
          <p:cNvSpPr txBox="1"/>
          <p:nvPr/>
        </p:nvSpPr>
        <p:spPr>
          <a:xfrm rot="16200000">
            <a:off x="4473174" y="5517483"/>
            <a:ext cx="1143049" cy="369332"/>
          </a:xfrm>
          <a:prstGeom prst="rect">
            <a:avLst/>
          </a:prstGeom>
          <a:noFill/>
        </p:spPr>
        <p:txBody>
          <a:bodyPr wrap="none" rtlCol="0">
            <a:spAutoFit/>
          </a:bodyPr>
          <a:lstStyle/>
          <a:p>
            <a:r>
              <a:rPr lang="en-US" b="1" dirty="0" err="1" smtClean="0"/>
              <a:t>RayTracer</a:t>
            </a:r>
            <a:endParaRPr lang="en-US" b="1" dirty="0"/>
          </a:p>
        </p:txBody>
      </p:sp>
      <p:sp>
        <p:nvSpPr>
          <p:cNvPr id="13" name="TextBox 12"/>
          <p:cNvSpPr txBox="1"/>
          <p:nvPr/>
        </p:nvSpPr>
        <p:spPr>
          <a:xfrm rot="16200000">
            <a:off x="5629417" y="5225336"/>
            <a:ext cx="558754" cy="369332"/>
          </a:xfrm>
          <a:prstGeom prst="rect">
            <a:avLst/>
          </a:prstGeom>
          <a:noFill/>
        </p:spPr>
        <p:txBody>
          <a:bodyPr wrap="none" rtlCol="0">
            <a:spAutoFit/>
          </a:bodyPr>
          <a:lstStyle/>
          <a:p>
            <a:r>
              <a:rPr lang="en-US" b="1" dirty="0" smtClean="0"/>
              <a:t>UTS</a:t>
            </a:r>
            <a:endParaRPr lang="en-US" b="1" dirty="0"/>
          </a:p>
        </p:txBody>
      </p:sp>
      <p:sp>
        <p:nvSpPr>
          <p:cNvPr id="14" name="TextBox 13"/>
          <p:cNvSpPr txBox="1"/>
          <p:nvPr/>
        </p:nvSpPr>
        <p:spPr>
          <a:xfrm rot="16200000">
            <a:off x="6081687" y="5421138"/>
            <a:ext cx="1227357" cy="646331"/>
          </a:xfrm>
          <a:prstGeom prst="rect">
            <a:avLst/>
          </a:prstGeom>
          <a:noFill/>
        </p:spPr>
        <p:txBody>
          <a:bodyPr wrap="none" rtlCol="0">
            <a:spAutoFit/>
          </a:bodyPr>
          <a:lstStyle/>
          <a:p>
            <a:pPr algn="r"/>
            <a:r>
              <a:rPr lang="en-US" b="1" dirty="0" smtClean="0"/>
              <a:t>Linear</a:t>
            </a:r>
          </a:p>
          <a:p>
            <a:r>
              <a:rPr lang="en-US" b="1" dirty="0" smtClean="0"/>
              <a:t>Regression</a:t>
            </a:r>
            <a:endParaRPr lang="en-US" b="1" dirty="0"/>
          </a:p>
        </p:txBody>
      </p:sp>
      <p:cxnSp>
        <p:nvCxnSpPr>
          <p:cNvPr id="17" name="Straight Connector 16"/>
          <p:cNvCxnSpPr/>
          <p:nvPr/>
        </p:nvCxnSpPr>
        <p:spPr>
          <a:xfrm>
            <a:off x="787924" y="5129315"/>
            <a:ext cx="8251644" cy="0"/>
          </a:xfrm>
          <a:prstGeom prst="line">
            <a:avLst/>
          </a:prstGeom>
          <a:ln>
            <a:solidFill>
              <a:schemeClr val="bg1">
                <a:lumMod val="65000"/>
              </a:schemeClr>
            </a:solidFill>
          </a:ln>
          <a:effectLst/>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787924" y="4279619"/>
            <a:ext cx="8251644" cy="0"/>
          </a:xfrm>
          <a:prstGeom prst="line">
            <a:avLst/>
          </a:prstGeom>
          <a:ln>
            <a:solidFill>
              <a:schemeClr val="bg1">
                <a:lumMod val="65000"/>
              </a:schemeClr>
            </a:solidFill>
          </a:ln>
          <a:effectLst/>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a:off x="787924" y="3854772"/>
            <a:ext cx="8251644" cy="0"/>
          </a:xfrm>
          <a:prstGeom prst="line">
            <a:avLst/>
          </a:prstGeom>
          <a:ln>
            <a:solidFill>
              <a:schemeClr val="bg1">
                <a:lumMod val="65000"/>
              </a:schemeClr>
            </a:solidFill>
          </a:ln>
          <a:effectLst/>
        </p:spPr>
        <p:style>
          <a:lnRef idx="2">
            <a:schemeClr val="accent1"/>
          </a:lnRef>
          <a:fillRef idx="0">
            <a:schemeClr val="accent1"/>
          </a:fillRef>
          <a:effectRef idx="1">
            <a:schemeClr val="accent1"/>
          </a:effectRef>
          <a:fontRef idx="minor">
            <a:schemeClr val="tx1"/>
          </a:fontRef>
        </p:style>
      </p:cxnSp>
      <p:cxnSp>
        <p:nvCxnSpPr>
          <p:cNvPr id="22" name="Straight Connector 21"/>
          <p:cNvCxnSpPr/>
          <p:nvPr/>
        </p:nvCxnSpPr>
        <p:spPr>
          <a:xfrm>
            <a:off x="787924" y="4704466"/>
            <a:ext cx="8251644" cy="0"/>
          </a:xfrm>
          <a:prstGeom prst="line">
            <a:avLst/>
          </a:prstGeom>
          <a:ln>
            <a:solidFill>
              <a:schemeClr val="bg1">
                <a:lumMod val="65000"/>
              </a:schemeClr>
            </a:solidFill>
          </a:ln>
          <a:effectLst/>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a:off x="787924" y="3429925"/>
            <a:ext cx="8251644" cy="0"/>
          </a:xfrm>
          <a:prstGeom prst="line">
            <a:avLst/>
          </a:prstGeom>
          <a:ln>
            <a:solidFill>
              <a:schemeClr val="bg1">
                <a:lumMod val="65000"/>
              </a:schemeClr>
            </a:solidFill>
          </a:ln>
          <a:effectLst/>
        </p:spPr>
        <p:style>
          <a:lnRef idx="2">
            <a:schemeClr val="accent1"/>
          </a:lnRef>
          <a:fillRef idx="0">
            <a:schemeClr val="accent1"/>
          </a:fillRef>
          <a:effectRef idx="1">
            <a:schemeClr val="accent1"/>
          </a:effectRef>
          <a:fontRef idx="minor">
            <a:schemeClr val="tx1"/>
          </a:fontRef>
        </p:style>
      </p:cxnSp>
      <p:cxnSp>
        <p:nvCxnSpPr>
          <p:cNvPr id="24" name="Straight Connector 23"/>
          <p:cNvCxnSpPr/>
          <p:nvPr/>
        </p:nvCxnSpPr>
        <p:spPr>
          <a:xfrm>
            <a:off x="787924" y="2580231"/>
            <a:ext cx="8251644" cy="0"/>
          </a:xfrm>
          <a:prstGeom prst="line">
            <a:avLst/>
          </a:prstGeom>
          <a:ln>
            <a:solidFill>
              <a:schemeClr val="bg1">
                <a:lumMod val="65000"/>
              </a:schemeClr>
            </a:solidFill>
          </a:ln>
          <a:effectLst/>
        </p:spPr>
        <p:style>
          <a:lnRef idx="2">
            <a:schemeClr val="accent1"/>
          </a:lnRef>
          <a:fillRef idx="0">
            <a:schemeClr val="accent1"/>
          </a:fillRef>
          <a:effectRef idx="1">
            <a:schemeClr val="accent1"/>
          </a:effectRef>
          <a:fontRef idx="minor">
            <a:schemeClr val="tx1"/>
          </a:fontRef>
        </p:style>
      </p:cxnSp>
      <p:cxnSp>
        <p:nvCxnSpPr>
          <p:cNvPr id="25" name="Straight Connector 24"/>
          <p:cNvCxnSpPr/>
          <p:nvPr/>
        </p:nvCxnSpPr>
        <p:spPr>
          <a:xfrm>
            <a:off x="787924" y="3005078"/>
            <a:ext cx="8251644" cy="0"/>
          </a:xfrm>
          <a:prstGeom prst="line">
            <a:avLst/>
          </a:prstGeom>
          <a:ln>
            <a:solidFill>
              <a:schemeClr val="bg1">
                <a:lumMod val="65000"/>
              </a:schemeClr>
            </a:solidFill>
          </a:ln>
          <a:effectLst/>
        </p:spPr>
        <p:style>
          <a:lnRef idx="2">
            <a:schemeClr val="accent1"/>
          </a:lnRef>
          <a:fillRef idx="0">
            <a:schemeClr val="accent1"/>
          </a:fillRef>
          <a:effectRef idx="1">
            <a:schemeClr val="accent1"/>
          </a:effectRef>
          <a:fontRef idx="minor">
            <a:schemeClr val="tx1"/>
          </a:fontRef>
        </p:style>
      </p:cxnSp>
      <p:cxnSp>
        <p:nvCxnSpPr>
          <p:cNvPr id="26" name="Straight Connector 25"/>
          <p:cNvCxnSpPr/>
          <p:nvPr/>
        </p:nvCxnSpPr>
        <p:spPr>
          <a:xfrm>
            <a:off x="787924" y="1730537"/>
            <a:ext cx="8251644" cy="0"/>
          </a:xfrm>
          <a:prstGeom prst="line">
            <a:avLst/>
          </a:prstGeom>
          <a:ln>
            <a:solidFill>
              <a:schemeClr val="bg1">
                <a:lumMod val="65000"/>
              </a:schemeClr>
            </a:solidFill>
          </a:ln>
          <a:effectLst/>
        </p:spPr>
        <p:style>
          <a:lnRef idx="2">
            <a:schemeClr val="accent1"/>
          </a:lnRef>
          <a:fillRef idx="0">
            <a:schemeClr val="accent1"/>
          </a:fillRef>
          <a:effectRef idx="1">
            <a:schemeClr val="accent1"/>
          </a:effectRef>
          <a:fontRef idx="minor">
            <a:schemeClr val="tx1"/>
          </a:fontRef>
        </p:style>
      </p:cxnSp>
      <p:cxnSp>
        <p:nvCxnSpPr>
          <p:cNvPr id="27" name="Straight Connector 26"/>
          <p:cNvCxnSpPr/>
          <p:nvPr/>
        </p:nvCxnSpPr>
        <p:spPr>
          <a:xfrm>
            <a:off x="787924" y="2155384"/>
            <a:ext cx="8251644" cy="0"/>
          </a:xfrm>
          <a:prstGeom prst="line">
            <a:avLst/>
          </a:prstGeom>
          <a:ln>
            <a:solidFill>
              <a:schemeClr val="bg1">
                <a:lumMod val="65000"/>
              </a:schemeClr>
            </a:solidFill>
          </a:ln>
          <a:effectLst/>
        </p:spPr>
        <p:style>
          <a:lnRef idx="2">
            <a:schemeClr val="accent1"/>
          </a:lnRef>
          <a:fillRef idx="0">
            <a:schemeClr val="accent1"/>
          </a:fillRef>
          <a:effectRef idx="1">
            <a:schemeClr val="accent1"/>
          </a:effectRef>
          <a:fontRef idx="minor">
            <a:schemeClr val="tx1"/>
          </a:fontRef>
        </p:style>
      </p:cxnSp>
      <p:sp>
        <p:nvSpPr>
          <p:cNvPr id="47" name="TextBox 46"/>
          <p:cNvSpPr txBox="1"/>
          <p:nvPr/>
        </p:nvSpPr>
        <p:spPr>
          <a:xfrm>
            <a:off x="400559" y="4913291"/>
            <a:ext cx="301660" cy="369332"/>
          </a:xfrm>
          <a:prstGeom prst="rect">
            <a:avLst/>
          </a:prstGeom>
          <a:noFill/>
        </p:spPr>
        <p:txBody>
          <a:bodyPr wrap="none" rtlCol="0">
            <a:spAutoFit/>
          </a:bodyPr>
          <a:lstStyle/>
          <a:p>
            <a:r>
              <a:rPr lang="en-US" dirty="0" smtClean="0"/>
              <a:t>0</a:t>
            </a:r>
            <a:endParaRPr lang="en-US" dirty="0"/>
          </a:p>
        </p:txBody>
      </p:sp>
      <p:sp>
        <p:nvSpPr>
          <p:cNvPr id="48" name="TextBox 47"/>
          <p:cNvSpPr txBox="1"/>
          <p:nvPr/>
        </p:nvSpPr>
        <p:spPr>
          <a:xfrm>
            <a:off x="400559" y="4487511"/>
            <a:ext cx="418654" cy="369332"/>
          </a:xfrm>
          <a:prstGeom prst="rect">
            <a:avLst/>
          </a:prstGeom>
          <a:noFill/>
        </p:spPr>
        <p:txBody>
          <a:bodyPr wrap="none" rtlCol="0">
            <a:spAutoFit/>
          </a:bodyPr>
          <a:lstStyle/>
          <a:p>
            <a:r>
              <a:rPr lang="en-US" dirty="0" smtClean="0"/>
              <a:t>10</a:t>
            </a:r>
            <a:endParaRPr lang="en-US" dirty="0"/>
          </a:p>
        </p:txBody>
      </p:sp>
      <p:sp>
        <p:nvSpPr>
          <p:cNvPr id="49" name="TextBox 48"/>
          <p:cNvSpPr txBox="1"/>
          <p:nvPr/>
        </p:nvSpPr>
        <p:spPr>
          <a:xfrm>
            <a:off x="400559" y="4061735"/>
            <a:ext cx="418654" cy="369332"/>
          </a:xfrm>
          <a:prstGeom prst="rect">
            <a:avLst/>
          </a:prstGeom>
          <a:noFill/>
        </p:spPr>
        <p:txBody>
          <a:bodyPr wrap="none" rtlCol="0">
            <a:spAutoFit/>
          </a:bodyPr>
          <a:lstStyle/>
          <a:p>
            <a:r>
              <a:rPr lang="en-US" dirty="0" smtClean="0"/>
              <a:t>20</a:t>
            </a:r>
            <a:endParaRPr lang="en-US" dirty="0"/>
          </a:p>
        </p:txBody>
      </p:sp>
      <p:sp>
        <p:nvSpPr>
          <p:cNvPr id="50" name="TextBox 49"/>
          <p:cNvSpPr txBox="1"/>
          <p:nvPr/>
        </p:nvSpPr>
        <p:spPr>
          <a:xfrm>
            <a:off x="400559" y="3635959"/>
            <a:ext cx="418654" cy="369332"/>
          </a:xfrm>
          <a:prstGeom prst="rect">
            <a:avLst/>
          </a:prstGeom>
          <a:noFill/>
        </p:spPr>
        <p:txBody>
          <a:bodyPr wrap="none" rtlCol="0">
            <a:spAutoFit/>
          </a:bodyPr>
          <a:lstStyle/>
          <a:p>
            <a:r>
              <a:rPr lang="en-US" dirty="0" smtClean="0"/>
              <a:t>30</a:t>
            </a:r>
            <a:endParaRPr lang="en-US" dirty="0"/>
          </a:p>
        </p:txBody>
      </p:sp>
      <p:sp>
        <p:nvSpPr>
          <p:cNvPr id="51" name="TextBox 50"/>
          <p:cNvSpPr txBox="1"/>
          <p:nvPr/>
        </p:nvSpPr>
        <p:spPr>
          <a:xfrm>
            <a:off x="400559" y="3210183"/>
            <a:ext cx="418654" cy="369332"/>
          </a:xfrm>
          <a:prstGeom prst="rect">
            <a:avLst/>
          </a:prstGeom>
          <a:noFill/>
        </p:spPr>
        <p:txBody>
          <a:bodyPr wrap="none" rtlCol="0">
            <a:spAutoFit/>
          </a:bodyPr>
          <a:lstStyle/>
          <a:p>
            <a:r>
              <a:rPr lang="en-US" dirty="0" smtClean="0"/>
              <a:t>40</a:t>
            </a:r>
            <a:endParaRPr lang="en-US" dirty="0"/>
          </a:p>
        </p:txBody>
      </p:sp>
      <p:sp>
        <p:nvSpPr>
          <p:cNvPr id="52" name="TextBox 51"/>
          <p:cNvSpPr txBox="1"/>
          <p:nvPr/>
        </p:nvSpPr>
        <p:spPr>
          <a:xfrm>
            <a:off x="400559" y="2784407"/>
            <a:ext cx="418654" cy="369332"/>
          </a:xfrm>
          <a:prstGeom prst="rect">
            <a:avLst/>
          </a:prstGeom>
          <a:noFill/>
        </p:spPr>
        <p:txBody>
          <a:bodyPr wrap="none" rtlCol="0">
            <a:spAutoFit/>
          </a:bodyPr>
          <a:lstStyle/>
          <a:p>
            <a:r>
              <a:rPr lang="en-US" dirty="0" smtClean="0"/>
              <a:t>50</a:t>
            </a:r>
            <a:endParaRPr lang="en-US" dirty="0"/>
          </a:p>
        </p:txBody>
      </p:sp>
      <p:sp>
        <p:nvSpPr>
          <p:cNvPr id="53" name="TextBox 52"/>
          <p:cNvSpPr txBox="1"/>
          <p:nvPr/>
        </p:nvSpPr>
        <p:spPr>
          <a:xfrm>
            <a:off x="400559" y="2358631"/>
            <a:ext cx="418654" cy="369332"/>
          </a:xfrm>
          <a:prstGeom prst="rect">
            <a:avLst/>
          </a:prstGeom>
          <a:noFill/>
        </p:spPr>
        <p:txBody>
          <a:bodyPr wrap="none" rtlCol="0">
            <a:spAutoFit/>
          </a:bodyPr>
          <a:lstStyle/>
          <a:p>
            <a:r>
              <a:rPr lang="en-US" dirty="0" smtClean="0"/>
              <a:t>60</a:t>
            </a:r>
            <a:endParaRPr lang="en-US" dirty="0"/>
          </a:p>
        </p:txBody>
      </p:sp>
      <p:sp>
        <p:nvSpPr>
          <p:cNvPr id="54" name="TextBox 53"/>
          <p:cNvSpPr txBox="1"/>
          <p:nvPr/>
        </p:nvSpPr>
        <p:spPr>
          <a:xfrm>
            <a:off x="400559" y="1932855"/>
            <a:ext cx="418654" cy="369332"/>
          </a:xfrm>
          <a:prstGeom prst="rect">
            <a:avLst/>
          </a:prstGeom>
          <a:noFill/>
        </p:spPr>
        <p:txBody>
          <a:bodyPr wrap="none" rtlCol="0">
            <a:spAutoFit/>
          </a:bodyPr>
          <a:lstStyle/>
          <a:p>
            <a:r>
              <a:rPr lang="en-US" dirty="0" smtClean="0"/>
              <a:t>70</a:t>
            </a:r>
            <a:endParaRPr lang="en-US" dirty="0"/>
          </a:p>
        </p:txBody>
      </p:sp>
      <p:sp>
        <p:nvSpPr>
          <p:cNvPr id="55" name="TextBox 54"/>
          <p:cNvSpPr txBox="1"/>
          <p:nvPr/>
        </p:nvSpPr>
        <p:spPr>
          <a:xfrm>
            <a:off x="400559" y="1507079"/>
            <a:ext cx="418654" cy="369332"/>
          </a:xfrm>
          <a:prstGeom prst="rect">
            <a:avLst/>
          </a:prstGeom>
          <a:noFill/>
        </p:spPr>
        <p:txBody>
          <a:bodyPr wrap="none" rtlCol="0">
            <a:spAutoFit/>
          </a:bodyPr>
          <a:lstStyle/>
          <a:p>
            <a:r>
              <a:rPr lang="en-US" dirty="0" smtClean="0"/>
              <a:t>80</a:t>
            </a:r>
            <a:endParaRPr lang="en-US" dirty="0"/>
          </a:p>
        </p:txBody>
      </p:sp>
      <p:cxnSp>
        <p:nvCxnSpPr>
          <p:cNvPr id="56" name="Straight Connector 55"/>
          <p:cNvCxnSpPr/>
          <p:nvPr/>
        </p:nvCxnSpPr>
        <p:spPr>
          <a:xfrm>
            <a:off x="761093" y="1305690"/>
            <a:ext cx="8251644" cy="0"/>
          </a:xfrm>
          <a:prstGeom prst="line">
            <a:avLst/>
          </a:prstGeom>
          <a:ln>
            <a:solidFill>
              <a:schemeClr val="bg1">
                <a:lumMod val="65000"/>
              </a:schemeClr>
            </a:solidFill>
          </a:ln>
          <a:effectLst/>
        </p:spPr>
        <p:style>
          <a:lnRef idx="2">
            <a:schemeClr val="accent1"/>
          </a:lnRef>
          <a:fillRef idx="0">
            <a:schemeClr val="accent1"/>
          </a:fillRef>
          <a:effectRef idx="1">
            <a:schemeClr val="accent1"/>
          </a:effectRef>
          <a:fontRef idx="minor">
            <a:schemeClr val="tx1"/>
          </a:fontRef>
        </p:style>
      </p:cxnSp>
      <p:sp>
        <p:nvSpPr>
          <p:cNvPr id="58" name="TextBox 57"/>
          <p:cNvSpPr txBox="1"/>
          <p:nvPr/>
        </p:nvSpPr>
        <p:spPr>
          <a:xfrm>
            <a:off x="400559" y="1081303"/>
            <a:ext cx="418654" cy="369332"/>
          </a:xfrm>
          <a:prstGeom prst="rect">
            <a:avLst/>
          </a:prstGeom>
          <a:noFill/>
        </p:spPr>
        <p:txBody>
          <a:bodyPr wrap="none" rtlCol="0">
            <a:spAutoFit/>
          </a:bodyPr>
          <a:lstStyle/>
          <a:p>
            <a:r>
              <a:rPr lang="en-US" dirty="0" smtClean="0"/>
              <a:t>90</a:t>
            </a:r>
            <a:endParaRPr lang="en-US" dirty="0"/>
          </a:p>
        </p:txBody>
      </p:sp>
      <p:cxnSp>
        <p:nvCxnSpPr>
          <p:cNvPr id="60" name="Straight Connector 59"/>
          <p:cNvCxnSpPr/>
          <p:nvPr/>
        </p:nvCxnSpPr>
        <p:spPr>
          <a:xfrm>
            <a:off x="859932" y="1081303"/>
            <a:ext cx="26831" cy="4201320"/>
          </a:xfrm>
          <a:prstGeom prst="line">
            <a:avLst/>
          </a:prstGeom>
          <a:ln>
            <a:solidFill>
              <a:schemeClr val="bg1">
                <a:lumMod val="65000"/>
              </a:schemeClr>
            </a:solidFill>
          </a:ln>
          <a:effectLst/>
        </p:spPr>
        <p:style>
          <a:lnRef idx="2">
            <a:schemeClr val="accent1"/>
          </a:lnRef>
          <a:fillRef idx="0">
            <a:schemeClr val="accent1"/>
          </a:fillRef>
          <a:effectRef idx="1">
            <a:schemeClr val="accent1"/>
          </a:effectRef>
          <a:fontRef idx="minor">
            <a:schemeClr val="tx1"/>
          </a:fontRef>
        </p:style>
      </p:cxnSp>
      <p:cxnSp>
        <p:nvCxnSpPr>
          <p:cNvPr id="64" name="Straight Connector 63"/>
          <p:cNvCxnSpPr/>
          <p:nvPr/>
        </p:nvCxnSpPr>
        <p:spPr>
          <a:xfrm>
            <a:off x="1475656" y="5100426"/>
            <a:ext cx="0" cy="90592"/>
          </a:xfrm>
          <a:prstGeom prst="line">
            <a:avLst/>
          </a:prstGeom>
          <a:ln>
            <a:solidFill>
              <a:schemeClr val="bg1">
                <a:lumMod val="65000"/>
              </a:schemeClr>
            </a:solidFill>
          </a:ln>
          <a:effectLst/>
        </p:spPr>
        <p:style>
          <a:lnRef idx="2">
            <a:schemeClr val="accent1"/>
          </a:lnRef>
          <a:fillRef idx="0">
            <a:schemeClr val="accent1"/>
          </a:fillRef>
          <a:effectRef idx="1">
            <a:schemeClr val="accent1"/>
          </a:effectRef>
          <a:fontRef idx="minor">
            <a:schemeClr val="tx1"/>
          </a:fontRef>
        </p:style>
      </p:cxnSp>
      <p:cxnSp>
        <p:nvCxnSpPr>
          <p:cNvPr id="66" name="Straight Connector 65"/>
          <p:cNvCxnSpPr/>
          <p:nvPr/>
        </p:nvCxnSpPr>
        <p:spPr>
          <a:xfrm>
            <a:off x="2305548" y="5100426"/>
            <a:ext cx="0" cy="90592"/>
          </a:xfrm>
          <a:prstGeom prst="line">
            <a:avLst/>
          </a:prstGeom>
          <a:ln>
            <a:solidFill>
              <a:schemeClr val="bg1">
                <a:lumMod val="65000"/>
              </a:schemeClr>
            </a:solidFill>
          </a:ln>
          <a:effectLst/>
        </p:spPr>
        <p:style>
          <a:lnRef idx="2">
            <a:schemeClr val="accent1"/>
          </a:lnRef>
          <a:fillRef idx="0">
            <a:schemeClr val="accent1"/>
          </a:fillRef>
          <a:effectRef idx="1">
            <a:schemeClr val="accent1"/>
          </a:effectRef>
          <a:fontRef idx="minor">
            <a:schemeClr val="tx1"/>
          </a:fontRef>
        </p:style>
      </p:cxnSp>
      <p:cxnSp>
        <p:nvCxnSpPr>
          <p:cNvPr id="68" name="Straight Connector 67"/>
          <p:cNvCxnSpPr/>
          <p:nvPr/>
        </p:nvCxnSpPr>
        <p:spPr>
          <a:xfrm>
            <a:off x="3135438" y="5100426"/>
            <a:ext cx="0" cy="90592"/>
          </a:xfrm>
          <a:prstGeom prst="line">
            <a:avLst/>
          </a:prstGeom>
          <a:ln>
            <a:solidFill>
              <a:schemeClr val="bg1">
                <a:lumMod val="65000"/>
              </a:schemeClr>
            </a:solidFill>
          </a:ln>
          <a:effectLst/>
        </p:spPr>
        <p:style>
          <a:lnRef idx="2">
            <a:schemeClr val="accent1"/>
          </a:lnRef>
          <a:fillRef idx="0">
            <a:schemeClr val="accent1"/>
          </a:fillRef>
          <a:effectRef idx="1">
            <a:schemeClr val="accent1"/>
          </a:effectRef>
          <a:fontRef idx="minor">
            <a:schemeClr val="tx1"/>
          </a:fontRef>
        </p:style>
      </p:cxnSp>
      <p:cxnSp>
        <p:nvCxnSpPr>
          <p:cNvPr id="69" name="Straight Connector 68"/>
          <p:cNvCxnSpPr/>
          <p:nvPr/>
        </p:nvCxnSpPr>
        <p:spPr>
          <a:xfrm>
            <a:off x="3893322" y="5100426"/>
            <a:ext cx="0" cy="90592"/>
          </a:xfrm>
          <a:prstGeom prst="line">
            <a:avLst/>
          </a:prstGeom>
          <a:ln>
            <a:solidFill>
              <a:schemeClr val="bg1">
                <a:lumMod val="65000"/>
              </a:schemeClr>
            </a:solidFill>
          </a:ln>
          <a:effectLst/>
        </p:spPr>
        <p:style>
          <a:lnRef idx="2">
            <a:schemeClr val="accent1"/>
          </a:lnRef>
          <a:fillRef idx="0">
            <a:schemeClr val="accent1"/>
          </a:fillRef>
          <a:effectRef idx="1">
            <a:schemeClr val="accent1"/>
          </a:effectRef>
          <a:fontRef idx="minor">
            <a:schemeClr val="tx1"/>
          </a:fontRef>
        </p:style>
      </p:cxnSp>
      <p:cxnSp>
        <p:nvCxnSpPr>
          <p:cNvPr id="70" name="Straight Connector 69"/>
          <p:cNvCxnSpPr/>
          <p:nvPr/>
        </p:nvCxnSpPr>
        <p:spPr>
          <a:xfrm>
            <a:off x="4716016" y="5100426"/>
            <a:ext cx="0" cy="90592"/>
          </a:xfrm>
          <a:prstGeom prst="line">
            <a:avLst/>
          </a:prstGeom>
          <a:ln>
            <a:solidFill>
              <a:schemeClr val="bg1">
                <a:lumMod val="65000"/>
              </a:schemeClr>
            </a:solidFill>
          </a:ln>
          <a:effectLst/>
        </p:spPr>
        <p:style>
          <a:lnRef idx="2">
            <a:schemeClr val="accent1"/>
          </a:lnRef>
          <a:fillRef idx="0">
            <a:schemeClr val="accent1"/>
          </a:fillRef>
          <a:effectRef idx="1">
            <a:schemeClr val="accent1"/>
          </a:effectRef>
          <a:fontRef idx="minor">
            <a:schemeClr val="tx1"/>
          </a:fontRef>
        </p:style>
      </p:cxnSp>
      <p:cxnSp>
        <p:nvCxnSpPr>
          <p:cNvPr id="71" name="Straight Connector 70"/>
          <p:cNvCxnSpPr/>
          <p:nvPr/>
        </p:nvCxnSpPr>
        <p:spPr>
          <a:xfrm>
            <a:off x="5441531" y="5100426"/>
            <a:ext cx="0" cy="90592"/>
          </a:xfrm>
          <a:prstGeom prst="line">
            <a:avLst/>
          </a:prstGeom>
          <a:ln>
            <a:solidFill>
              <a:schemeClr val="bg1">
                <a:lumMod val="65000"/>
              </a:schemeClr>
            </a:solidFill>
          </a:ln>
          <a:effectLst/>
        </p:spPr>
        <p:style>
          <a:lnRef idx="2">
            <a:schemeClr val="accent1"/>
          </a:lnRef>
          <a:fillRef idx="0">
            <a:schemeClr val="accent1"/>
          </a:fillRef>
          <a:effectRef idx="1">
            <a:schemeClr val="accent1"/>
          </a:effectRef>
          <a:fontRef idx="minor">
            <a:schemeClr val="tx1"/>
          </a:fontRef>
        </p:style>
      </p:cxnSp>
      <p:cxnSp>
        <p:nvCxnSpPr>
          <p:cNvPr id="72" name="Straight Connector 71"/>
          <p:cNvCxnSpPr/>
          <p:nvPr/>
        </p:nvCxnSpPr>
        <p:spPr>
          <a:xfrm>
            <a:off x="6228184" y="5082368"/>
            <a:ext cx="0" cy="90592"/>
          </a:xfrm>
          <a:prstGeom prst="line">
            <a:avLst/>
          </a:prstGeom>
          <a:ln>
            <a:solidFill>
              <a:srgbClr val="A6A6A6"/>
            </a:solidFill>
          </a:ln>
          <a:effectLst/>
        </p:spPr>
        <p:style>
          <a:lnRef idx="2">
            <a:schemeClr val="accent1"/>
          </a:lnRef>
          <a:fillRef idx="0">
            <a:schemeClr val="accent1"/>
          </a:fillRef>
          <a:effectRef idx="1">
            <a:schemeClr val="accent1"/>
          </a:effectRef>
          <a:fontRef idx="minor">
            <a:schemeClr val="tx1"/>
          </a:fontRef>
        </p:style>
      </p:cxnSp>
      <p:grpSp>
        <p:nvGrpSpPr>
          <p:cNvPr id="81" name="Group 80"/>
          <p:cNvGrpSpPr/>
          <p:nvPr/>
        </p:nvGrpSpPr>
        <p:grpSpPr>
          <a:xfrm>
            <a:off x="3956918" y="430240"/>
            <a:ext cx="1616143" cy="461665"/>
            <a:chOff x="3210629" y="2307052"/>
            <a:chExt cx="1616143" cy="461665"/>
          </a:xfrm>
        </p:grpSpPr>
        <p:sp>
          <p:nvSpPr>
            <p:cNvPr id="82" name="TextBox 81"/>
            <p:cNvSpPr txBox="1"/>
            <p:nvPr/>
          </p:nvSpPr>
          <p:spPr>
            <a:xfrm>
              <a:off x="3414005" y="2307052"/>
              <a:ext cx="1412767" cy="461665"/>
            </a:xfrm>
            <a:prstGeom prst="rect">
              <a:avLst/>
            </a:prstGeom>
            <a:noFill/>
          </p:spPr>
          <p:txBody>
            <a:bodyPr wrap="none" rtlCol="0">
              <a:spAutoFit/>
            </a:bodyPr>
            <a:lstStyle/>
            <a:p>
              <a:r>
                <a:rPr lang="en-US" sz="2400" dirty="0" smtClean="0">
                  <a:solidFill>
                    <a:srgbClr val="000090"/>
                  </a:solidFill>
                </a:rPr>
                <a:t>X10-Mem</a:t>
              </a:r>
              <a:endParaRPr lang="en-US" sz="2400" dirty="0">
                <a:solidFill>
                  <a:srgbClr val="000090"/>
                </a:solidFill>
              </a:endParaRPr>
            </a:p>
          </p:txBody>
        </p:sp>
        <p:sp>
          <p:nvSpPr>
            <p:cNvPr id="83" name="Rectangle 82"/>
            <p:cNvSpPr/>
            <p:nvPr/>
          </p:nvSpPr>
          <p:spPr>
            <a:xfrm>
              <a:off x="3210629" y="2460685"/>
              <a:ext cx="203376" cy="196497"/>
            </a:xfrm>
            <a:prstGeom prst="rect">
              <a:avLst/>
            </a:prstGeom>
            <a:solidFill>
              <a:srgbClr val="008000"/>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rgbClr val="000090"/>
                </a:solidFill>
              </a:endParaRPr>
            </a:p>
          </p:txBody>
        </p:sp>
      </p:grpSp>
      <p:grpSp>
        <p:nvGrpSpPr>
          <p:cNvPr id="84" name="Group 83"/>
          <p:cNvGrpSpPr/>
          <p:nvPr/>
        </p:nvGrpSpPr>
        <p:grpSpPr>
          <a:xfrm>
            <a:off x="7658264" y="417126"/>
            <a:ext cx="1306224" cy="461665"/>
            <a:chOff x="6911975" y="2293938"/>
            <a:chExt cx="1306224" cy="461665"/>
          </a:xfrm>
        </p:grpSpPr>
        <p:sp>
          <p:nvSpPr>
            <p:cNvPr id="85" name="TextBox 84"/>
            <p:cNvSpPr txBox="1"/>
            <p:nvPr/>
          </p:nvSpPr>
          <p:spPr>
            <a:xfrm>
              <a:off x="7081500" y="2293938"/>
              <a:ext cx="1136699" cy="461665"/>
            </a:xfrm>
            <a:prstGeom prst="rect">
              <a:avLst/>
            </a:prstGeom>
            <a:noFill/>
          </p:spPr>
          <p:txBody>
            <a:bodyPr wrap="none" rtlCol="0">
              <a:spAutoFit/>
            </a:bodyPr>
            <a:lstStyle/>
            <a:p>
              <a:r>
                <a:rPr lang="en-US" sz="2400" dirty="0" smtClean="0">
                  <a:solidFill>
                    <a:srgbClr val="000090"/>
                  </a:solidFill>
                </a:rPr>
                <a:t>Manual</a:t>
              </a:r>
              <a:endParaRPr lang="en-US" sz="2400" dirty="0">
                <a:solidFill>
                  <a:srgbClr val="000090"/>
                </a:solidFill>
              </a:endParaRPr>
            </a:p>
          </p:txBody>
        </p:sp>
        <p:sp>
          <p:nvSpPr>
            <p:cNvPr id="86" name="Rectangle 85"/>
            <p:cNvSpPr/>
            <p:nvPr/>
          </p:nvSpPr>
          <p:spPr>
            <a:xfrm>
              <a:off x="6911975" y="2460685"/>
              <a:ext cx="203376" cy="196498"/>
            </a:xfrm>
            <a:prstGeom prst="rect">
              <a:avLst/>
            </a:prstGeom>
            <a:solidFill>
              <a:srgbClr val="000090"/>
            </a:solidFill>
            <a:ln>
              <a:solidFill>
                <a:srgbClr val="00009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rgbClr val="000090"/>
                </a:solidFill>
              </a:endParaRPr>
            </a:p>
          </p:txBody>
        </p:sp>
      </p:grpSp>
      <p:grpSp>
        <p:nvGrpSpPr>
          <p:cNvPr id="87" name="Group 86"/>
          <p:cNvGrpSpPr/>
          <p:nvPr/>
        </p:nvGrpSpPr>
        <p:grpSpPr>
          <a:xfrm>
            <a:off x="5871116" y="447055"/>
            <a:ext cx="1489093" cy="461665"/>
            <a:chOff x="4867477" y="2323867"/>
            <a:chExt cx="1489093" cy="461665"/>
          </a:xfrm>
        </p:grpSpPr>
        <p:sp>
          <p:nvSpPr>
            <p:cNvPr id="88" name="Rectangle 87"/>
            <p:cNvSpPr/>
            <p:nvPr/>
          </p:nvSpPr>
          <p:spPr>
            <a:xfrm>
              <a:off x="4867477" y="2460686"/>
              <a:ext cx="203376" cy="196497"/>
            </a:xfrm>
            <a:prstGeom prst="rect">
              <a:avLst/>
            </a:prstGeom>
            <a:solidFill>
              <a:srgbClr val="8000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rgbClr val="000090"/>
                </a:solidFill>
              </a:endParaRPr>
            </a:p>
          </p:txBody>
        </p:sp>
        <p:sp>
          <p:nvSpPr>
            <p:cNvPr id="89" name="TextBox 88"/>
            <p:cNvSpPr txBox="1"/>
            <p:nvPr/>
          </p:nvSpPr>
          <p:spPr>
            <a:xfrm>
              <a:off x="5054260" y="2323867"/>
              <a:ext cx="1302310" cy="461665"/>
            </a:xfrm>
            <a:prstGeom prst="rect">
              <a:avLst/>
            </a:prstGeom>
            <a:noFill/>
          </p:spPr>
          <p:txBody>
            <a:bodyPr wrap="none" rtlCol="0">
              <a:spAutoFit/>
            </a:bodyPr>
            <a:lstStyle/>
            <a:p>
              <a:r>
                <a:rPr lang="en-US" sz="2400" dirty="0" smtClean="0">
                  <a:solidFill>
                    <a:srgbClr val="000090"/>
                  </a:solidFill>
                </a:rPr>
                <a:t>GR-</a:t>
              </a:r>
              <a:r>
                <a:rPr lang="en-US" sz="2400" dirty="0" err="1" smtClean="0">
                  <a:solidFill>
                    <a:srgbClr val="000090"/>
                  </a:solidFill>
                </a:rPr>
                <a:t>Mem</a:t>
              </a:r>
              <a:endParaRPr lang="en-US" sz="2400" dirty="0">
                <a:solidFill>
                  <a:srgbClr val="000090"/>
                </a:solidFill>
              </a:endParaRPr>
            </a:p>
          </p:txBody>
        </p:sp>
      </p:grpSp>
      <p:sp>
        <p:nvSpPr>
          <p:cNvPr id="90" name="TextBox 89"/>
          <p:cNvSpPr txBox="1"/>
          <p:nvPr/>
        </p:nvSpPr>
        <p:spPr>
          <a:xfrm rot="16200000">
            <a:off x="-1101996" y="3025805"/>
            <a:ext cx="2608519" cy="369332"/>
          </a:xfrm>
          <a:prstGeom prst="rect">
            <a:avLst/>
          </a:prstGeom>
          <a:noFill/>
        </p:spPr>
        <p:txBody>
          <a:bodyPr wrap="none" rtlCol="0">
            <a:spAutoFit/>
          </a:bodyPr>
          <a:lstStyle/>
          <a:p>
            <a:r>
              <a:rPr lang="en-US" b="1" dirty="0" smtClean="0"/>
              <a:t>Speedup Over Sequential</a:t>
            </a:r>
            <a:endParaRPr lang="en-US" b="1" dirty="0"/>
          </a:p>
        </p:txBody>
      </p:sp>
      <p:sp>
        <p:nvSpPr>
          <p:cNvPr id="65" name="Rectangle 64"/>
          <p:cNvSpPr/>
          <p:nvPr/>
        </p:nvSpPr>
        <p:spPr>
          <a:xfrm>
            <a:off x="3432371" y="2475627"/>
            <a:ext cx="100180" cy="2653687"/>
          </a:xfrm>
          <a:prstGeom prst="rect">
            <a:avLst/>
          </a:prstGeom>
          <a:solidFill>
            <a:srgbClr val="008000"/>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rgbClr val="000090"/>
              </a:solidFill>
            </a:endParaRPr>
          </a:p>
        </p:txBody>
      </p:sp>
      <p:sp>
        <p:nvSpPr>
          <p:cNvPr id="67" name="Rectangle 66"/>
          <p:cNvSpPr/>
          <p:nvPr/>
        </p:nvSpPr>
        <p:spPr>
          <a:xfrm>
            <a:off x="3648596" y="2278298"/>
            <a:ext cx="97508" cy="2851018"/>
          </a:xfrm>
          <a:prstGeom prst="rect">
            <a:avLst/>
          </a:prstGeom>
          <a:solidFill>
            <a:srgbClr val="000090"/>
          </a:solidFill>
          <a:ln>
            <a:solidFill>
              <a:srgbClr val="00009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rgbClr val="000090"/>
              </a:solidFill>
            </a:endParaRPr>
          </a:p>
        </p:txBody>
      </p:sp>
      <p:sp>
        <p:nvSpPr>
          <p:cNvPr id="74" name="Rectangle 73"/>
          <p:cNvSpPr/>
          <p:nvPr/>
        </p:nvSpPr>
        <p:spPr>
          <a:xfrm>
            <a:off x="3541483" y="2586408"/>
            <a:ext cx="105522" cy="2542907"/>
          </a:xfrm>
          <a:prstGeom prst="rect">
            <a:avLst/>
          </a:prstGeom>
          <a:solidFill>
            <a:srgbClr val="8000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rgbClr val="000090"/>
              </a:solidFill>
            </a:endParaRPr>
          </a:p>
        </p:txBody>
      </p:sp>
      <p:sp>
        <p:nvSpPr>
          <p:cNvPr id="91" name="Rectangle 90"/>
          <p:cNvSpPr/>
          <p:nvPr/>
        </p:nvSpPr>
        <p:spPr>
          <a:xfrm>
            <a:off x="4173123" y="2154095"/>
            <a:ext cx="100180" cy="2975220"/>
          </a:xfrm>
          <a:prstGeom prst="rect">
            <a:avLst/>
          </a:prstGeom>
          <a:solidFill>
            <a:srgbClr val="008000"/>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rgbClr val="000090"/>
              </a:solidFill>
            </a:endParaRPr>
          </a:p>
        </p:txBody>
      </p:sp>
      <p:sp>
        <p:nvSpPr>
          <p:cNvPr id="92" name="Rectangle 91"/>
          <p:cNvSpPr/>
          <p:nvPr/>
        </p:nvSpPr>
        <p:spPr>
          <a:xfrm>
            <a:off x="4395373" y="1932856"/>
            <a:ext cx="97508" cy="3196460"/>
          </a:xfrm>
          <a:prstGeom prst="rect">
            <a:avLst/>
          </a:prstGeom>
          <a:solidFill>
            <a:srgbClr val="000090"/>
          </a:solidFill>
          <a:ln>
            <a:solidFill>
              <a:srgbClr val="00009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rgbClr val="000090"/>
              </a:solidFill>
            </a:endParaRPr>
          </a:p>
        </p:txBody>
      </p:sp>
      <p:sp>
        <p:nvSpPr>
          <p:cNvPr id="93" name="Rectangle 92"/>
          <p:cNvSpPr/>
          <p:nvPr/>
        </p:nvSpPr>
        <p:spPr>
          <a:xfrm>
            <a:off x="4284248" y="2278298"/>
            <a:ext cx="105522" cy="2851017"/>
          </a:xfrm>
          <a:prstGeom prst="rect">
            <a:avLst/>
          </a:prstGeom>
          <a:solidFill>
            <a:srgbClr val="8000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rgbClr val="000090"/>
              </a:solidFill>
            </a:endParaRPr>
          </a:p>
        </p:txBody>
      </p:sp>
      <p:sp>
        <p:nvSpPr>
          <p:cNvPr id="94" name="Rectangle 93"/>
          <p:cNvSpPr/>
          <p:nvPr/>
        </p:nvSpPr>
        <p:spPr>
          <a:xfrm>
            <a:off x="4958946" y="3003287"/>
            <a:ext cx="100180" cy="2126027"/>
          </a:xfrm>
          <a:prstGeom prst="rect">
            <a:avLst/>
          </a:prstGeom>
          <a:solidFill>
            <a:srgbClr val="008000"/>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rgbClr val="000090"/>
              </a:solidFill>
            </a:endParaRPr>
          </a:p>
        </p:txBody>
      </p:sp>
      <p:sp>
        <p:nvSpPr>
          <p:cNvPr id="95" name="Rectangle 94"/>
          <p:cNvSpPr/>
          <p:nvPr/>
        </p:nvSpPr>
        <p:spPr>
          <a:xfrm>
            <a:off x="5194688" y="2845196"/>
            <a:ext cx="97508" cy="2284120"/>
          </a:xfrm>
          <a:prstGeom prst="rect">
            <a:avLst/>
          </a:prstGeom>
          <a:solidFill>
            <a:srgbClr val="000090"/>
          </a:solidFill>
          <a:ln>
            <a:solidFill>
              <a:srgbClr val="00009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rgbClr val="000090"/>
              </a:solidFill>
            </a:endParaRPr>
          </a:p>
        </p:txBody>
      </p:sp>
      <p:sp>
        <p:nvSpPr>
          <p:cNvPr id="96" name="Rectangle 95"/>
          <p:cNvSpPr/>
          <p:nvPr/>
        </p:nvSpPr>
        <p:spPr>
          <a:xfrm>
            <a:off x="5070070" y="3092041"/>
            <a:ext cx="124617" cy="2037274"/>
          </a:xfrm>
          <a:prstGeom prst="rect">
            <a:avLst/>
          </a:prstGeom>
          <a:solidFill>
            <a:srgbClr val="8000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rgbClr val="000090"/>
              </a:solidFill>
            </a:endParaRPr>
          </a:p>
        </p:txBody>
      </p:sp>
      <p:sp>
        <p:nvSpPr>
          <p:cNvPr id="97" name="Rectangle 96"/>
          <p:cNvSpPr/>
          <p:nvPr/>
        </p:nvSpPr>
        <p:spPr>
          <a:xfrm>
            <a:off x="5736828" y="1964670"/>
            <a:ext cx="100180" cy="3148621"/>
          </a:xfrm>
          <a:prstGeom prst="rect">
            <a:avLst/>
          </a:prstGeom>
          <a:solidFill>
            <a:srgbClr val="008000"/>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rgbClr val="000090"/>
              </a:solidFill>
            </a:endParaRPr>
          </a:p>
        </p:txBody>
      </p:sp>
      <p:sp>
        <p:nvSpPr>
          <p:cNvPr id="98" name="Rectangle 97"/>
          <p:cNvSpPr/>
          <p:nvPr/>
        </p:nvSpPr>
        <p:spPr>
          <a:xfrm>
            <a:off x="5959078" y="1730537"/>
            <a:ext cx="97508" cy="3382755"/>
          </a:xfrm>
          <a:prstGeom prst="rect">
            <a:avLst/>
          </a:prstGeom>
          <a:solidFill>
            <a:srgbClr val="000090"/>
          </a:solidFill>
          <a:ln>
            <a:solidFill>
              <a:srgbClr val="00009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rgbClr val="000090"/>
              </a:solidFill>
            </a:endParaRPr>
          </a:p>
        </p:txBody>
      </p:sp>
      <p:sp>
        <p:nvSpPr>
          <p:cNvPr id="99" name="Rectangle 98"/>
          <p:cNvSpPr/>
          <p:nvPr/>
        </p:nvSpPr>
        <p:spPr>
          <a:xfrm>
            <a:off x="5841354" y="2096112"/>
            <a:ext cx="105522" cy="3017179"/>
          </a:xfrm>
          <a:prstGeom prst="rect">
            <a:avLst/>
          </a:prstGeom>
          <a:solidFill>
            <a:srgbClr val="8000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rgbClr val="000090"/>
              </a:solidFill>
            </a:endParaRPr>
          </a:p>
        </p:txBody>
      </p:sp>
      <p:sp>
        <p:nvSpPr>
          <p:cNvPr id="39" name="TextBox 38"/>
          <p:cNvSpPr txBox="1"/>
          <p:nvPr/>
        </p:nvSpPr>
        <p:spPr>
          <a:xfrm>
            <a:off x="-14997" y="6486694"/>
            <a:ext cx="1919065" cy="369332"/>
          </a:xfrm>
          <a:prstGeom prst="rect">
            <a:avLst/>
          </a:prstGeom>
          <a:noFill/>
        </p:spPr>
        <p:txBody>
          <a:bodyPr wrap="none" rtlCol="0">
            <a:spAutoFit/>
          </a:bodyPr>
          <a:lstStyle/>
          <a:p>
            <a:r>
              <a:rPr lang="en-US" dirty="0" smtClean="0"/>
              <a:t>Using 128 workers </a:t>
            </a:r>
            <a:endParaRPr lang="en-US" dirty="0"/>
          </a:p>
        </p:txBody>
      </p:sp>
      <p:cxnSp>
        <p:nvCxnSpPr>
          <p:cNvPr id="103" name="Straight Connector 102"/>
          <p:cNvCxnSpPr/>
          <p:nvPr/>
        </p:nvCxnSpPr>
        <p:spPr>
          <a:xfrm>
            <a:off x="7236296" y="5082368"/>
            <a:ext cx="0" cy="90592"/>
          </a:xfrm>
          <a:prstGeom prst="line">
            <a:avLst/>
          </a:prstGeom>
          <a:ln>
            <a:solidFill>
              <a:srgbClr val="A6A6A6"/>
            </a:solidFill>
          </a:ln>
          <a:effectLst/>
        </p:spPr>
        <p:style>
          <a:lnRef idx="2">
            <a:schemeClr val="accent1"/>
          </a:lnRef>
          <a:fillRef idx="0">
            <a:schemeClr val="accent1"/>
          </a:fillRef>
          <a:effectRef idx="1">
            <a:schemeClr val="accent1"/>
          </a:effectRef>
          <a:fontRef idx="minor">
            <a:schemeClr val="tx1"/>
          </a:fontRef>
        </p:style>
      </p:cxnSp>
      <p:cxnSp>
        <p:nvCxnSpPr>
          <p:cNvPr id="104" name="Straight Connector 103"/>
          <p:cNvCxnSpPr/>
          <p:nvPr/>
        </p:nvCxnSpPr>
        <p:spPr>
          <a:xfrm>
            <a:off x="8100392" y="5100426"/>
            <a:ext cx="0" cy="90592"/>
          </a:xfrm>
          <a:prstGeom prst="line">
            <a:avLst/>
          </a:prstGeom>
          <a:ln>
            <a:solidFill>
              <a:srgbClr val="A6A6A6"/>
            </a:solidFill>
          </a:ln>
          <a:effectLst/>
        </p:spPr>
        <p:style>
          <a:lnRef idx="2">
            <a:schemeClr val="accent1"/>
          </a:lnRef>
          <a:fillRef idx="0">
            <a:schemeClr val="accent1"/>
          </a:fillRef>
          <a:effectRef idx="1">
            <a:schemeClr val="accent1"/>
          </a:effectRef>
          <a:fontRef idx="minor">
            <a:schemeClr val="tx1"/>
          </a:fontRef>
        </p:style>
      </p:cxnSp>
      <p:sp>
        <p:nvSpPr>
          <p:cNvPr id="105" name="TextBox 104"/>
          <p:cNvSpPr txBox="1"/>
          <p:nvPr/>
        </p:nvSpPr>
        <p:spPr>
          <a:xfrm rot="16200000">
            <a:off x="7318756" y="5312035"/>
            <a:ext cx="679017" cy="369332"/>
          </a:xfrm>
          <a:prstGeom prst="rect">
            <a:avLst/>
          </a:prstGeom>
          <a:noFill/>
        </p:spPr>
        <p:txBody>
          <a:bodyPr wrap="none" rtlCol="0">
            <a:spAutoFit/>
          </a:bodyPr>
          <a:lstStyle/>
          <a:p>
            <a:pPr algn="r"/>
            <a:r>
              <a:rPr lang="en-US" b="1" dirty="0" smtClean="0"/>
              <a:t>DMG</a:t>
            </a:r>
            <a:endParaRPr lang="en-US" b="1" dirty="0"/>
          </a:p>
        </p:txBody>
      </p:sp>
      <p:sp>
        <p:nvSpPr>
          <p:cNvPr id="106" name="TextBox 105"/>
          <p:cNvSpPr txBox="1"/>
          <p:nvPr/>
        </p:nvSpPr>
        <p:spPr>
          <a:xfrm rot="16200000">
            <a:off x="8170140" y="5303469"/>
            <a:ext cx="661885" cy="369332"/>
          </a:xfrm>
          <a:prstGeom prst="rect">
            <a:avLst/>
          </a:prstGeom>
          <a:noFill/>
        </p:spPr>
        <p:txBody>
          <a:bodyPr wrap="none" rtlCol="0">
            <a:spAutoFit/>
          </a:bodyPr>
          <a:lstStyle/>
          <a:p>
            <a:pPr algn="r"/>
            <a:r>
              <a:rPr lang="en-US" b="1" dirty="0" smtClean="0"/>
              <a:t>DMR</a:t>
            </a:r>
            <a:endParaRPr lang="en-US" b="1" dirty="0"/>
          </a:p>
        </p:txBody>
      </p:sp>
      <p:sp>
        <p:nvSpPr>
          <p:cNvPr id="107" name="Rectangle 106"/>
          <p:cNvSpPr/>
          <p:nvPr/>
        </p:nvSpPr>
        <p:spPr>
          <a:xfrm>
            <a:off x="7528861" y="3842899"/>
            <a:ext cx="113557" cy="1287724"/>
          </a:xfrm>
          <a:prstGeom prst="rect">
            <a:avLst/>
          </a:prstGeom>
          <a:solidFill>
            <a:srgbClr val="008000"/>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rgbClr val="000090"/>
              </a:solidFill>
            </a:endParaRPr>
          </a:p>
        </p:txBody>
      </p:sp>
      <p:sp>
        <p:nvSpPr>
          <p:cNvPr id="108" name="Rectangle 107"/>
          <p:cNvSpPr/>
          <p:nvPr/>
        </p:nvSpPr>
        <p:spPr>
          <a:xfrm>
            <a:off x="7751112" y="3747144"/>
            <a:ext cx="110528" cy="1383480"/>
          </a:xfrm>
          <a:prstGeom prst="rect">
            <a:avLst/>
          </a:prstGeom>
          <a:solidFill>
            <a:srgbClr val="000090"/>
          </a:solidFill>
          <a:ln>
            <a:solidFill>
              <a:srgbClr val="00009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rgbClr val="000090"/>
              </a:solidFill>
            </a:endParaRPr>
          </a:p>
        </p:txBody>
      </p:sp>
      <p:sp>
        <p:nvSpPr>
          <p:cNvPr id="109" name="Rectangle 108"/>
          <p:cNvSpPr/>
          <p:nvPr/>
        </p:nvSpPr>
        <p:spPr>
          <a:xfrm>
            <a:off x="7639987" y="3896656"/>
            <a:ext cx="119612" cy="1233967"/>
          </a:xfrm>
          <a:prstGeom prst="rect">
            <a:avLst/>
          </a:prstGeom>
          <a:solidFill>
            <a:srgbClr val="8000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rgbClr val="000090"/>
              </a:solidFill>
            </a:endParaRPr>
          </a:p>
        </p:txBody>
      </p:sp>
      <p:sp>
        <p:nvSpPr>
          <p:cNvPr id="110" name="Rectangle 109"/>
          <p:cNvSpPr/>
          <p:nvPr/>
        </p:nvSpPr>
        <p:spPr>
          <a:xfrm>
            <a:off x="8382198" y="3546977"/>
            <a:ext cx="100180" cy="1574133"/>
          </a:xfrm>
          <a:prstGeom prst="rect">
            <a:avLst/>
          </a:prstGeom>
          <a:solidFill>
            <a:srgbClr val="008000"/>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rgbClr val="000090"/>
              </a:solidFill>
            </a:endParaRPr>
          </a:p>
        </p:txBody>
      </p:sp>
      <p:sp>
        <p:nvSpPr>
          <p:cNvPr id="111" name="Rectangle 110"/>
          <p:cNvSpPr/>
          <p:nvPr/>
        </p:nvSpPr>
        <p:spPr>
          <a:xfrm>
            <a:off x="8604448" y="3429924"/>
            <a:ext cx="97508" cy="1691187"/>
          </a:xfrm>
          <a:prstGeom prst="rect">
            <a:avLst/>
          </a:prstGeom>
          <a:solidFill>
            <a:srgbClr val="000090"/>
          </a:solidFill>
          <a:ln>
            <a:solidFill>
              <a:srgbClr val="00009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rgbClr val="000090"/>
              </a:solidFill>
            </a:endParaRPr>
          </a:p>
        </p:txBody>
      </p:sp>
      <p:sp>
        <p:nvSpPr>
          <p:cNvPr id="112" name="Rectangle 111"/>
          <p:cNvSpPr/>
          <p:nvPr/>
        </p:nvSpPr>
        <p:spPr>
          <a:xfrm>
            <a:off x="8493323" y="3612691"/>
            <a:ext cx="105522" cy="1508420"/>
          </a:xfrm>
          <a:prstGeom prst="rect">
            <a:avLst/>
          </a:prstGeom>
          <a:solidFill>
            <a:srgbClr val="8000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rgbClr val="000090"/>
              </a:solidFill>
            </a:endParaRPr>
          </a:p>
        </p:txBody>
      </p:sp>
    </p:spTree>
    <p:extLst>
      <p:ext uri="{BB962C8B-B14F-4D97-AF65-F5344CB8AC3E}">
        <p14:creationId xmlns:p14="http://schemas.microsoft.com/office/powerpoint/2010/main" val="2900377102"/>
      </p:ext>
    </p:extLst>
  </p:cSld>
  <p:clrMapOvr>
    <a:masterClrMapping/>
  </p:clrMapOvr>
  <p:timing>
    <p:tnLst>
      <p:par>
        <p:cTn xmlns:p14="http://schemas.microsoft.com/office/powerpoint/2010/mai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rot="16200000">
            <a:off x="444078" y="5658146"/>
            <a:ext cx="1424376" cy="369332"/>
          </a:xfrm>
          <a:prstGeom prst="rect">
            <a:avLst/>
          </a:prstGeom>
          <a:noFill/>
        </p:spPr>
        <p:txBody>
          <a:bodyPr wrap="none" rtlCol="0">
            <a:spAutoFit/>
          </a:bodyPr>
          <a:lstStyle/>
          <a:p>
            <a:r>
              <a:rPr lang="en-US" b="1" dirty="0" err="1" smtClean="0"/>
              <a:t>FSSimpleDist</a:t>
            </a:r>
            <a:endParaRPr lang="en-US" b="1" dirty="0"/>
          </a:p>
        </p:txBody>
      </p:sp>
      <p:sp>
        <p:nvSpPr>
          <p:cNvPr id="7" name="TextBox 6"/>
          <p:cNvSpPr txBox="1"/>
          <p:nvPr/>
        </p:nvSpPr>
        <p:spPr>
          <a:xfrm rot="16200000">
            <a:off x="1360823" y="5488052"/>
            <a:ext cx="1031051" cy="369332"/>
          </a:xfrm>
          <a:prstGeom prst="rect">
            <a:avLst/>
          </a:prstGeom>
          <a:noFill/>
        </p:spPr>
        <p:txBody>
          <a:bodyPr wrap="none" rtlCol="0">
            <a:spAutoFit/>
          </a:bodyPr>
          <a:lstStyle/>
          <a:p>
            <a:r>
              <a:rPr lang="en-US" b="1" dirty="0" smtClean="0"/>
              <a:t>K-Means</a:t>
            </a:r>
            <a:endParaRPr lang="en-US" b="1" dirty="0"/>
          </a:p>
        </p:txBody>
      </p:sp>
      <p:sp>
        <p:nvSpPr>
          <p:cNvPr id="8" name="TextBox 7"/>
          <p:cNvSpPr txBox="1"/>
          <p:nvPr/>
        </p:nvSpPr>
        <p:spPr>
          <a:xfrm rot="16200000">
            <a:off x="1976196" y="5638197"/>
            <a:ext cx="1384476" cy="369332"/>
          </a:xfrm>
          <a:prstGeom prst="rect">
            <a:avLst/>
          </a:prstGeom>
          <a:noFill/>
        </p:spPr>
        <p:txBody>
          <a:bodyPr wrap="none" rtlCol="0">
            <a:spAutoFit/>
          </a:bodyPr>
          <a:lstStyle/>
          <a:p>
            <a:r>
              <a:rPr lang="en-US" b="1" dirty="0" err="1" smtClean="0"/>
              <a:t>MontePiDist</a:t>
            </a:r>
            <a:endParaRPr lang="en-US" b="1" dirty="0"/>
          </a:p>
        </p:txBody>
      </p:sp>
      <p:sp>
        <p:nvSpPr>
          <p:cNvPr id="9" name="TextBox 8"/>
          <p:cNvSpPr txBox="1"/>
          <p:nvPr/>
        </p:nvSpPr>
        <p:spPr>
          <a:xfrm rot="16200000">
            <a:off x="3081125" y="5397364"/>
            <a:ext cx="902811" cy="369332"/>
          </a:xfrm>
          <a:prstGeom prst="rect">
            <a:avLst/>
          </a:prstGeom>
          <a:noFill/>
        </p:spPr>
        <p:txBody>
          <a:bodyPr wrap="none" rtlCol="0">
            <a:spAutoFit/>
          </a:bodyPr>
          <a:lstStyle/>
          <a:p>
            <a:r>
              <a:rPr lang="en-US" b="1" dirty="0" smtClean="0"/>
              <a:t>N-Body</a:t>
            </a:r>
            <a:endParaRPr lang="en-US" b="1" dirty="0"/>
          </a:p>
        </p:txBody>
      </p:sp>
      <p:sp>
        <p:nvSpPr>
          <p:cNvPr id="10" name="TextBox 9"/>
          <p:cNvSpPr txBox="1"/>
          <p:nvPr/>
        </p:nvSpPr>
        <p:spPr>
          <a:xfrm rot="16200000">
            <a:off x="3936475" y="5334102"/>
            <a:ext cx="776287" cy="369332"/>
          </a:xfrm>
          <a:prstGeom prst="rect">
            <a:avLst/>
          </a:prstGeom>
          <a:noFill/>
        </p:spPr>
        <p:txBody>
          <a:bodyPr wrap="none" rtlCol="0">
            <a:spAutoFit/>
          </a:bodyPr>
          <a:lstStyle/>
          <a:p>
            <a:r>
              <a:rPr lang="en-US" b="1" dirty="0" smtClean="0"/>
              <a:t>Jacobi</a:t>
            </a:r>
            <a:endParaRPr lang="en-US" b="1" dirty="0"/>
          </a:p>
        </p:txBody>
      </p:sp>
      <p:sp>
        <p:nvSpPr>
          <p:cNvPr id="11" name="TextBox 10"/>
          <p:cNvSpPr txBox="1"/>
          <p:nvPr/>
        </p:nvSpPr>
        <p:spPr>
          <a:xfrm rot="16200000">
            <a:off x="4473174" y="5517483"/>
            <a:ext cx="1143049" cy="369332"/>
          </a:xfrm>
          <a:prstGeom prst="rect">
            <a:avLst/>
          </a:prstGeom>
          <a:noFill/>
        </p:spPr>
        <p:txBody>
          <a:bodyPr wrap="none" rtlCol="0">
            <a:spAutoFit/>
          </a:bodyPr>
          <a:lstStyle/>
          <a:p>
            <a:r>
              <a:rPr lang="en-US" b="1" dirty="0" err="1" smtClean="0"/>
              <a:t>RayTracer</a:t>
            </a:r>
            <a:endParaRPr lang="en-US" b="1" dirty="0"/>
          </a:p>
        </p:txBody>
      </p:sp>
      <p:sp>
        <p:nvSpPr>
          <p:cNvPr id="13" name="TextBox 12"/>
          <p:cNvSpPr txBox="1"/>
          <p:nvPr/>
        </p:nvSpPr>
        <p:spPr>
          <a:xfrm rot="16200000">
            <a:off x="5629417" y="5225336"/>
            <a:ext cx="558754" cy="369332"/>
          </a:xfrm>
          <a:prstGeom prst="rect">
            <a:avLst/>
          </a:prstGeom>
          <a:noFill/>
        </p:spPr>
        <p:txBody>
          <a:bodyPr wrap="none" rtlCol="0">
            <a:spAutoFit/>
          </a:bodyPr>
          <a:lstStyle/>
          <a:p>
            <a:r>
              <a:rPr lang="en-US" b="1" dirty="0" smtClean="0"/>
              <a:t>UTS</a:t>
            </a:r>
            <a:endParaRPr lang="en-US" b="1" dirty="0"/>
          </a:p>
        </p:txBody>
      </p:sp>
      <p:sp>
        <p:nvSpPr>
          <p:cNvPr id="14" name="TextBox 13"/>
          <p:cNvSpPr txBox="1"/>
          <p:nvPr/>
        </p:nvSpPr>
        <p:spPr>
          <a:xfrm rot="16200000">
            <a:off x="6081687" y="5421138"/>
            <a:ext cx="1227357" cy="646331"/>
          </a:xfrm>
          <a:prstGeom prst="rect">
            <a:avLst/>
          </a:prstGeom>
          <a:noFill/>
        </p:spPr>
        <p:txBody>
          <a:bodyPr wrap="none" rtlCol="0">
            <a:spAutoFit/>
          </a:bodyPr>
          <a:lstStyle/>
          <a:p>
            <a:pPr algn="r"/>
            <a:r>
              <a:rPr lang="en-US" b="1" dirty="0" smtClean="0"/>
              <a:t>Linear</a:t>
            </a:r>
          </a:p>
          <a:p>
            <a:r>
              <a:rPr lang="en-US" b="1" dirty="0" smtClean="0"/>
              <a:t>Regression</a:t>
            </a:r>
            <a:endParaRPr lang="en-US" b="1" dirty="0"/>
          </a:p>
        </p:txBody>
      </p:sp>
      <p:cxnSp>
        <p:nvCxnSpPr>
          <p:cNvPr id="17" name="Straight Connector 16"/>
          <p:cNvCxnSpPr/>
          <p:nvPr/>
        </p:nvCxnSpPr>
        <p:spPr>
          <a:xfrm>
            <a:off x="787924" y="5129315"/>
            <a:ext cx="8251644" cy="0"/>
          </a:xfrm>
          <a:prstGeom prst="line">
            <a:avLst/>
          </a:prstGeom>
          <a:ln>
            <a:solidFill>
              <a:schemeClr val="bg1">
                <a:lumMod val="65000"/>
              </a:schemeClr>
            </a:solidFill>
          </a:ln>
          <a:effectLst/>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787924" y="4279619"/>
            <a:ext cx="8251644" cy="0"/>
          </a:xfrm>
          <a:prstGeom prst="line">
            <a:avLst/>
          </a:prstGeom>
          <a:ln>
            <a:solidFill>
              <a:schemeClr val="bg1">
                <a:lumMod val="65000"/>
              </a:schemeClr>
            </a:solidFill>
          </a:ln>
          <a:effectLst/>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a:off x="787924" y="3854772"/>
            <a:ext cx="8251644" cy="0"/>
          </a:xfrm>
          <a:prstGeom prst="line">
            <a:avLst/>
          </a:prstGeom>
          <a:ln>
            <a:solidFill>
              <a:schemeClr val="bg1">
                <a:lumMod val="65000"/>
              </a:schemeClr>
            </a:solidFill>
          </a:ln>
          <a:effectLst/>
        </p:spPr>
        <p:style>
          <a:lnRef idx="2">
            <a:schemeClr val="accent1"/>
          </a:lnRef>
          <a:fillRef idx="0">
            <a:schemeClr val="accent1"/>
          </a:fillRef>
          <a:effectRef idx="1">
            <a:schemeClr val="accent1"/>
          </a:effectRef>
          <a:fontRef idx="minor">
            <a:schemeClr val="tx1"/>
          </a:fontRef>
        </p:style>
      </p:cxnSp>
      <p:cxnSp>
        <p:nvCxnSpPr>
          <p:cNvPr id="22" name="Straight Connector 21"/>
          <p:cNvCxnSpPr/>
          <p:nvPr/>
        </p:nvCxnSpPr>
        <p:spPr>
          <a:xfrm>
            <a:off x="787924" y="4704466"/>
            <a:ext cx="8251644" cy="0"/>
          </a:xfrm>
          <a:prstGeom prst="line">
            <a:avLst/>
          </a:prstGeom>
          <a:ln>
            <a:solidFill>
              <a:schemeClr val="bg1">
                <a:lumMod val="65000"/>
              </a:schemeClr>
            </a:solidFill>
          </a:ln>
          <a:effectLst/>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a:off x="787924" y="3429925"/>
            <a:ext cx="8251644" cy="0"/>
          </a:xfrm>
          <a:prstGeom prst="line">
            <a:avLst/>
          </a:prstGeom>
          <a:ln>
            <a:solidFill>
              <a:schemeClr val="bg1">
                <a:lumMod val="65000"/>
              </a:schemeClr>
            </a:solidFill>
          </a:ln>
          <a:effectLst/>
        </p:spPr>
        <p:style>
          <a:lnRef idx="2">
            <a:schemeClr val="accent1"/>
          </a:lnRef>
          <a:fillRef idx="0">
            <a:schemeClr val="accent1"/>
          </a:fillRef>
          <a:effectRef idx="1">
            <a:schemeClr val="accent1"/>
          </a:effectRef>
          <a:fontRef idx="minor">
            <a:schemeClr val="tx1"/>
          </a:fontRef>
        </p:style>
      </p:cxnSp>
      <p:cxnSp>
        <p:nvCxnSpPr>
          <p:cNvPr id="24" name="Straight Connector 23"/>
          <p:cNvCxnSpPr/>
          <p:nvPr/>
        </p:nvCxnSpPr>
        <p:spPr>
          <a:xfrm>
            <a:off x="787924" y="2580231"/>
            <a:ext cx="8251644" cy="0"/>
          </a:xfrm>
          <a:prstGeom prst="line">
            <a:avLst/>
          </a:prstGeom>
          <a:ln>
            <a:solidFill>
              <a:schemeClr val="bg1">
                <a:lumMod val="65000"/>
              </a:schemeClr>
            </a:solidFill>
          </a:ln>
          <a:effectLst/>
        </p:spPr>
        <p:style>
          <a:lnRef idx="2">
            <a:schemeClr val="accent1"/>
          </a:lnRef>
          <a:fillRef idx="0">
            <a:schemeClr val="accent1"/>
          </a:fillRef>
          <a:effectRef idx="1">
            <a:schemeClr val="accent1"/>
          </a:effectRef>
          <a:fontRef idx="minor">
            <a:schemeClr val="tx1"/>
          </a:fontRef>
        </p:style>
      </p:cxnSp>
      <p:cxnSp>
        <p:nvCxnSpPr>
          <p:cNvPr id="25" name="Straight Connector 24"/>
          <p:cNvCxnSpPr/>
          <p:nvPr/>
        </p:nvCxnSpPr>
        <p:spPr>
          <a:xfrm>
            <a:off x="787924" y="3005078"/>
            <a:ext cx="8251644" cy="0"/>
          </a:xfrm>
          <a:prstGeom prst="line">
            <a:avLst/>
          </a:prstGeom>
          <a:ln>
            <a:solidFill>
              <a:schemeClr val="bg1">
                <a:lumMod val="65000"/>
              </a:schemeClr>
            </a:solidFill>
          </a:ln>
          <a:effectLst/>
        </p:spPr>
        <p:style>
          <a:lnRef idx="2">
            <a:schemeClr val="accent1"/>
          </a:lnRef>
          <a:fillRef idx="0">
            <a:schemeClr val="accent1"/>
          </a:fillRef>
          <a:effectRef idx="1">
            <a:schemeClr val="accent1"/>
          </a:effectRef>
          <a:fontRef idx="minor">
            <a:schemeClr val="tx1"/>
          </a:fontRef>
        </p:style>
      </p:cxnSp>
      <p:cxnSp>
        <p:nvCxnSpPr>
          <p:cNvPr id="26" name="Straight Connector 25"/>
          <p:cNvCxnSpPr/>
          <p:nvPr/>
        </p:nvCxnSpPr>
        <p:spPr>
          <a:xfrm>
            <a:off x="787924" y="1730537"/>
            <a:ext cx="8251644" cy="0"/>
          </a:xfrm>
          <a:prstGeom prst="line">
            <a:avLst/>
          </a:prstGeom>
          <a:ln>
            <a:solidFill>
              <a:schemeClr val="bg1">
                <a:lumMod val="65000"/>
              </a:schemeClr>
            </a:solidFill>
          </a:ln>
          <a:effectLst/>
        </p:spPr>
        <p:style>
          <a:lnRef idx="2">
            <a:schemeClr val="accent1"/>
          </a:lnRef>
          <a:fillRef idx="0">
            <a:schemeClr val="accent1"/>
          </a:fillRef>
          <a:effectRef idx="1">
            <a:schemeClr val="accent1"/>
          </a:effectRef>
          <a:fontRef idx="minor">
            <a:schemeClr val="tx1"/>
          </a:fontRef>
        </p:style>
      </p:cxnSp>
      <p:cxnSp>
        <p:nvCxnSpPr>
          <p:cNvPr id="27" name="Straight Connector 26"/>
          <p:cNvCxnSpPr/>
          <p:nvPr/>
        </p:nvCxnSpPr>
        <p:spPr>
          <a:xfrm>
            <a:off x="787924" y="2155384"/>
            <a:ext cx="8251644" cy="0"/>
          </a:xfrm>
          <a:prstGeom prst="line">
            <a:avLst/>
          </a:prstGeom>
          <a:ln>
            <a:solidFill>
              <a:schemeClr val="bg1">
                <a:lumMod val="65000"/>
              </a:schemeClr>
            </a:solidFill>
          </a:ln>
          <a:effectLst/>
        </p:spPr>
        <p:style>
          <a:lnRef idx="2">
            <a:schemeClr val="accent1"/>
          </a:lnRef>
          <a:fillRef idx="0">
            <a:schemeClr val="accent1"/>
          </a:fillRef>
          <a:effectRef idx="1">
            <a:schemeClr val="accent1"/>
          </a:effectRef>
          <a:fontRef idx="minor">
            <a:schemeClr val="tx1"/>
          </a:fontRef>
        </p:style>
      </p:cxnSp>
      <p:sp>
        <p:nvSpPr>
          <p:cNvPr id="47" name="TextBox 46"/>
          <p:cNvSpPr txBox="1"/>
          <p:nvPr/>
        </p:nvSpPr>
        <p:spPr>
          <a:xfrm>
            <a:off x="400559" y="4913291"/>
            <a:ext cx="301660" cy="369332"/>
          </a:xfrm>
          <a:prstGeom prst="rect">
            <a:avLst/>
          </a:prstGeom>
          <a:noFill/>
        </p:spPr>
        <p:txBody>
          <a:bodyPr wrap="none" rtlCol="0">
            <a:spAutoFit/>
          </a:bodyPr>
          <a:lstStyle/>
          <a:p>
            <a:r>
              <a:rPr lang="en-US" dirty="0" smtClean="0"/>
              <a:t>0</a:t>
            </a:r>
            <a:endParaRPr lang="en-US" dirty="0"/>
          </a:p>
        </p:txBody>
      </p:sp>
      <p:sp>
        <p:nvSpPr>
          <p:cNvPr id="48" name="TextBox 47"/>
          <p:cNvSpPr txBox="1"/>
          <p:nvPr/>
        </p:nvSpPr>
        <p:spPr>
          <a:xfrm>
            <a:off x="400559" y="4487511"/>
            <a:ext cx="418654" cy="369332"/>
          </a:xfrm>
          <a:prstGeom prst="rect">
            <a:avLst/>
          </a:prstGeom>
          <a:noFill/>
        </p:spPr>
        <p:txBody>
          <a:bodyPr wrap="none" rtlCol="0">
            <a:spAutoFit/>
          </a:bodyPr>
          <a:lstStyle/>
          <a:p>
            <a:r>
              <a:rPr lang="en-US" dirty="0" smtClean="0"/>
              <a:t>10</a:t>
            </a:r>
            <a:endParaRPr lang="en-US" dirty="0"/>
          </a:p>
        </p:txBody>
      </p:sp>
      <p:sp>
        <p:nvSpPr>
          <p:cNvPr id="49" name="TextBox 48"/>
          <p:cNvSpPr txBox="1"/>
          <p:nvPr/>
        </p:nvSpPr>
        <p:spPr>
          <a:xfrm>
            <a:off x="400559" y="4061735"/>
            <a:ext cx="418654" cy="369332"/>
          </a:xfrm>
          <a:prstGeom prst="rect">
            <a:avLst/>
          </a:prstGeom>
          <a:noFill/>
        </p:spPr>
        <p:txBody>
          <a:bodyPr wrap="none" rtlCol="0">
            <a:spAutoFit/>
          </a:bodyPr>
          <a:lstStyle/>
          <a:p>
            <a:r>
              <a:rPr lang="en-US" dirty="0" smtClean="0"/>
              <a:t>20</a:t>
            </a:r>
            <a:endParaRPr lang="en-US" dirty="0"/>
          </a:p>
        </p:txBody>
      </p:sp>
      <p:sp>
        <p:nvSpPr>
          <p:cNvPr id="50" name="TextBox 49"/>
          <p:cNvSpPr txBox="1"/>
          <p:nvPr/>
        </p:nvSpPr>
        <p:spPr>
          <a:xfrm>
            <a:off x="400559" y="3635959"/>
            <a:ext cx="418654" cy="369332"/>
          </a:xfrm>
          <a:prstGeom prst="rect">
            <a:avLst/>
          </a:prstGeom>
          <a:noFill/>
        </p:spPr>
        <p:txBody>
          <a:bodyPr wrap="none" rtlCol="0">
            <a:spAutoFit/>
          </a:bodyPr>
          <a:lstStyle/>
          <a:p>
            <a:r>
              <a:rPr lang="en-US" dirty="0" smtClean="0"/>
              <a:t>30</a:t>
            </a:r>
            <a:endParaRPr lang="en-US" dirty="0"/>
          </a:p>
        </p:txBody>
      </p:sp>
      <p:sp>
        <p:nvSpPr>
          <p:cNvPr id="51" name="TextBox 50"/>
          <p:cNvSpPr txBox="1"/>
          <p:nvPr/>
        </p:nvSpPr>
        <p:spPr>
          <a:xfrm>
            <a:off x="400559" y="3210183"/>
            <a:ext cx="418654" cy="369332"/>
          </a:xfrm>
          <a:prstGeom prst="rect">
            <a:avLst/>
          </a:prstGeom>
          <a:noFill/>
        </p:spPr>
        <p:txBody>
          <a:bodyPr wrap="none" rtlCol="0">
            <a:spAutoFit/>
          </a:bodyPr>
          <a:lstStyle/>
          <a:p>
            <a:r>
              <a:rPr lang="en-US" dirty="0" smtClean="0"/>
              <a:t>40</a:t>
            </a:r>
            <a:endParaRPr lang="en-US" dirty="0"/>
          </a:p>
        </p:txBody>
      </p:sp>
      <p:sp>
        <p:nvSpPr>
          <p:cNvPr id="52" name="TextBox 51"/>
          <p:cNvSpPr txBox="1"/>
          <p:nvPr/>
        </p:nvSpPr>
        <p:spPr>
          <a:xfrm>
            <a:off x="400559" y="2784407"/>
            <a:ext cx="418654" cy="369332"/>
          </a:xfrm>
          <a:prstGeom prst="rect">
            <a:avLst/>
          </a:prstGeom>
          <a:noFill/>
        </p:spPr>
        <p:txBody>
          <a:bodyPr wrap="none" rtlCol="0">
            <a:spAutoFit/>
          </a:bodyPr>
          <a:lstStyle/>
          <a:p>
            <a:r>
              <a:rPr lang="en-US" dirty="0" smtClean="0"/>
              <a:t>50</a:t>
            </a:r>
            <a:endParaRPr lang="en-US" dirty="0"/>
          </a:p>
        </p:txBody>
      </p:sp>
      <p:sp>
        <p:nvSpPr>
          <p:cNvPr id="53" name="TextBox 52"/>
          <p:cNvSpPr txBox="1"/>
          <p:nvPr/>
        </p:nvSpPr>
        <p:spPr>
          <a:xfrm>
            <a:off x="400559" y="2358631"/>
            <a:ext cx="418654" cy="369332"/>
          </a:xfrm>
          <a:prstGeom prst="rect">
            <a:avLst/>
          </a:prstGeom>
          <a:noFill/>
        </p:spPr>
        <p:txBody>
          <a:bodyPr wrap="none" rtlCol="0">
            <a:spAutoFit/>
          </a:bodyPr>
          <a:lstStyle/>
          <a:p>
            <a:r>
              <a:rPr lang="en-US" dirty="0" smtClean="0"/>
              <a:t>60</a:t>
            </a:r>
            <a:endParaRPr lang="en-US" dirty="0"/>
          </a:p>
        </p:txBody>
      </p:sp>
      <p:sp>
        <p:nvSpPr>
          <p:cNvPr id="54" name="TextBox 53"/>
          <p:cNvSpPr txBox="1"/>
          <p:nvPr/>
        </p:nvSpPr>
        <p:spPr>
          <a:xfrm>
            <a:off x="400559" y="1932855"/>
            <a:ext cx="418654" cy="369332"/>
          </a:xfrm>
          <a:prstGeom prst="rect">
            <a:avLst/>
          </a:prstGeom>
          <a:noFill/>
        </p:spPr>
        <p:txBody>
          <a:bodyPr wrap="none" rtlCol="0">
            <a:spAutoFit/>
          </a:bodyPr>
          <a:lstStyle/>
          <a:p>
            <a:r>
              <a:rPr lang="en-US" dirty="0" smtClean="0"/>
              <a:t>70</a:t>
            </a:r>
            <a:endParaRPr lang="en-US" dirty="0"/>
          </a:p>
        </p:txBody>
      </p:sp>
      <p:sp>
        <p:nvSpPr>
          <p:cNvPr id="55" name="TextBox 54"/>
          <p:cNvSpPr txBox="1"/>
          <p:nvPr/>
        </p:nvSpPr>
        <p:spPr>
          <a:xfrm>
            <a:off x="400559" y="1507079"/>
            <a:ext cx="418654" cy="369332"/>
          </a:xfrm>
          <a:prstGeom prst="rect">
            <a:avLst/>
          </a:prstGeom>
          <a:noFill/>
        </p:spPr>
        <p:txBody>
          <a:bodyPr wrap="none" rtlCol="0">
            <a:spAutoFit/>
          </a:bodyPr>
          <a:lstStyle/>
          <a:p>
            <a:r>
              <a:rPr lang="en-US" dirty="0" smtClean="0"/>
              <a:t>80</a:t>
            </a:r>
            <a:endParaRPr lang="en-US" dirty="0"/>
          </a:p>
        </p:txBody>
      </p:sp>
      <p:cxnSp>
        <p:nvCxnSpPr>
          <p:cNvPr id="56" name="Straight Connector 55"/>
          <p:cNvCxnSpPr/>
          <p:nvPr/>
        </p:nvCxnSpPr>
        <p:spPr>
          <a:xfrm>
            <a:off x="761093" y="1305690"/>
            <a:ext cx="8251644" cy="0"/>
          </a:xfrm>
          <a:prstGeom prst="line">
            <a:avLst/>
          </a:prstGeom>
          <a:ln>
            <a:solidFill>
              <a:schemeClr val="bg1">
                <a:lumMod val="65000"/>
              </a:schemeClr>
            </a:solidFill>
          </a:ln>
          <a:effectLst/>
        </p:spPr>
        <p:style>
          <a:lnRef idx="2">
            <a:schemeClr val="accent1"/>
          </a:lnRef>
          <a:fillRef idx="0">
            <a:schemeClr val="accent1"/>
          </a:fillRef>
          <a:effectRef idx="1">
            <a:schemeClr val="accent1"/>
          </a:effectRef>
          <a:fontRef idx="minor">
            <a:schemeClr val="tx1"/>
          </a:fontRef>
        </p:style>
      </p:cxnSp>
      <p:sp>
        <p:nvSpPr>
          <p:cNvPr id="58" name="TextBox 57"/>
          <p:cNvSpPr txBox="1"/>
          <p:nvPr/>
        </p:nvSpPr>
        <p:spPr>
          <a:xfrm>
            <a:off x="400559" y="1081303"/>
            <a:ext cx="418654" cy="369332"/>
          </a:xfrm>
          <a:prstGeom prst="rect">
            <a:avLst/>
          </a:prstGeom>
          <a:noFill/>
        </p:spPr>
        <p:txBody>
          <a:bodyPr wrap="none" rtlCol="0">
            <a:spAutoFit/>
          </a:bodyPr>
          <a:lstStyle/>
          <a:p>
            <a:r>
              <a:rPr lang="en-US" dirty="0" smtClean="0"/>
              <a:t>90</a:t>
            </a:r>
            <a:endParaRPr lang="en-US" dirty="0"/>
          </a:p>
        </p:txBody>
      </p:sp>
      <p:cxnSp>
        <p:nvCxnSpPr>
          <p:cNvPr id="60" name="Straight Connector 59"/>
          <p:cNvCxnSpPr/>
          <p:nvPr/>
        </p:nvCxnSpPr>
        <p:spPr>
          <a:xfrm>
            <a:off x="859932" y="1081303"/>
            <a:ext cx="26831" cy="4201320"/>
          </a:xfrm>
          <a:prstGeom prst="line">
            <a:avLst/>
          </a:prstGeom>
          <a:ln>
            <a:solidFill>
              <a:schemeClr val="bg1">
                <a:lumMod val="65000"/>
              </a:schemeClr>
            </a:solidFill>
          </a:ln>
          <a:effectLst/>
        </p:spPr>
        <p:style>
          <a:lnRef idx="2">
            <a:schemeClr val="accent1"/>
          </a:lnRef>
          <a:fillRef idx="0">
            <a:schemeClr val="accent1"/>
          </a:fillRef>
          <a:effectRef idx="1">
            <a:schemeClr val="accent1"/>
          </a:effectRef>
          <a:fontRef idx="minor">
            <a:schemeClr val="tx1"/>
          </a:fontRef>
        </p:style>
      </p:cxnSp>
      <p:cxnSp>
        <p:nvCxnSpPr>
          <p:cNvPr id="64" name="Straight Connector 63"/>
          <p:cNvCxnSpPr/>
          <p:nvPr/>
        </p:nvCxnSpPr>
        <p:spPr>
          <a:xfrm>
            <a:off x="1475656" y="5100426"/>
            <a:ext cx="0" cy="90592"/>
          </a:xfrm>
          <a:prstGeom prst="line">
            <a:avLst/>
          </a:prstGeom>
          <a:ln>
            <a:solidFill>
              <a:schemeClr val="bg1">
                <a:lumMod val="65000"/>
              </a:schemeClr>
            </a:solidFill>
          </a:ln>
          <a:effectLst/>
        </p:spPr>
        <p:style>
          <a:lnRef idx="2">
            <a:schemeClr val="accent1"/>
          </a:lnRef>
          <a:fillRef idx="0">
            <a:schemeClr val="accent1"/>
          </a:fillRef>
          <a:effectRef idx="1">
            <a:schemeClr val="accent1"/>
          </a:effectRef>
          <a:fontRef idx="minor">
            <a:schemeClr val="tx1"/>
          </a:fontRef>
        </p:style>
      </p:cxnSp>
      <p:cxnSp>
        <p:nvCxnSpPr>
          <p:cNvPr id="66" name="Straight Connector 65"/>
          <p:cNvCxnSpPr/>
          <p:nvPr/>
        </p:nvCxnSpPr>
        <p:spPr>
          <a:xfrm>
            <a:off x="2305548" y="5100426"/>
            <a:ext cx="0" cy="90592"/>
          </a:xfrm>
          <a:prstGeom prst="line">
            <a:avLst/>
          </a:prstGeom>
          <a:ln>
            <a:solidFill>
              <a:schemeClr val="bg1">
                <a:lumMod val="65000"/>
              </a:schemeClr>
            </a:solidFill>
          </a:ln>
          <a:effectLst/>
        </p:spPr>
        <p:style>
          <a:lnRef idx="2">
            <a:schemeClr val="accent1"/>
          </a:lnRef>
          <a:fillRef idx="0">
            <a:schemeClr val="accent1"/>
          </a:fillRef>
          <a:effectRef idx="1">
            <a:schemeClr val="accent1"/>
          </a:effectRef>
          <a:fontRef idx="minor">
            <a:schemeClr val="tx1"/>
          </a:fontRef>
        </p:style>
      </p:cxnSp>
      <p:cxnSp>
        <p:nvCxnSpPr>
          <p:cNvPr id="68" name="Straight Connector 67"/>
          <p:cNvCxnSpPr/>
          <p:nvPr/>
        </p:nvCxnSpPr>
        <p:spPr>
          <a:xfrm>
            <a:off x="3135438" y="5100426"/>
            <a:ext cx="0" cy="90592"/>
          </a:xfrm>
          <a:prstGeom prst="line">
            <a:avLst/>
          </a:prstGeom>
          <a:ln>
            <a:solidFill>
              <a:schemeClr val="bg1">
                <a:lumMod val="65000"/>
              </a:schemeClr>
            </a:solidFill>
          </a:ln>
          <a:effectLst/>
        </p:spPr>
        <p:style>
          <a:lnRef idx="2">
            <a:schemeClr val="accent1"/>
          </a:lnRef>
          <a:fillRef idx="0">
            <a:schemeClr val="accent1"/>
          </a:fillRef>
          <a:effectRef idx="1">
            <a:schemeClr val="accent1"/>
          </a:effectRef>
          <a:fontRef idx="minor">
            <a:schemeClr val="tx1"/>
          </a:fontRef>
        </p:style>
      </p:cxnSp>
      <p:cxnSp>
        <p:nvCxnSpPr>
          <p:cNvPr id="69" name="Straight Connector 68"/>
          <p:cNvCxnSpPr/>
          <p:nvPr/>
        </p:nvCxnSpPr>
        <p:spPr>
          <a:xfrm>
            <a:off x="3893322" y="5100426"/>
            <a:ext cx="0" cy="90592"/>
          </a:xfrm>
          <a:prstGeom prst="line">
            <a:avLst/>
          </a:prstGeom>
          <a:ln>
            <a:solidFill>
              <a:schemeClr val="bg1">
                <a:lumMod val="65000"/>
              </a:schemeClr>
            </a:solidFill>
          </a:ln>
          <a:effectLst/>
        </p:spPr>
        <p:style>
          <a:lnRef idx="2">
            <a:schemeClr val="accent1"/>
          </a:lnRef>
          <a:fillRef idx="0">
            <a:schemeClr val="accent1"/>
          </a:fillRef>
          <a:effectRef idx="1">
            <a:schemeClr val="accent1"/>
          </a:effectRef>
          <a:fontRef idx="minor">
            <a:schemeClr val="tx1"/>
          </a:fontRef>
        </p:style>
      </p:cxnSp>
      <p:cxnSp>
        <p:nvCxnSpPr>
          <p:cNvPr id="70" name="Straight Connector 69"/>
          <p:cNvCxnSpPr/>
          <p:nvPr/>
        </p:nvCxnSpPr>
        <p:spPr>
          <a:xfrm>
            <a:off x="4716016" y="5100426"/>
            <a:ext cx="0" cy="90592"/>
          </a:xfrm>
          <a:prstGeom prst="line">
            <a:avLst/>
          </a:prstGeom>
          <a:ln>
            <a:solidFill>
              <a:schemeClr val="bg1">
                <a:lumMod val="65000"/>
              </a:schemeClr>
            </a:solidFill>
          </a:ln>
          <a:effectLst/>
        </p:spPr>
        <p:style>
          <a:lnRef idx="2">
            <a:schemeClr val="accent1"/>
          </a:lnRef>
          <a:fillRef idx="0">
            <a:schemeClr val="accent1"/>
          </a:fillRef>
          <a:effectRef idx="1">
            <a:schemeClr val="accent1"/>
          </a:effectRef>
          <a:fontRef idx="minor">
            <a:schemeClr val="tx1"/>
          </a:fontRef>
        </p:style>
      </p:cxnSp>
      <p:cxnSp>
        <p:nvCxnSpPr>
          <p:cNvPr id="71" name="Straight Connector 70"/>
          <p:cNvCxnSpPr/>
          <p:nvPr/>
        </p:nvCxnSpPr>
        <p:spPr>
          <a:xfrm>
            <a:off x="5441531" y="5100426"/>
            <a:ext cx="0" cy="90592"/>
          </a:xfrm>
          <a:prstGeom prst="line">
            <a:avLst/>
          </a:prstGeom>
          <a:ln>
            <a:solidFill>
              <a:schemeClr val="bg1">
                <a:lumMod val="65000"/>
              </a:schemeClr>
            </a:solidFill>
          </a:ln>
          <a:effectLst/>
        </p:spPr>
        <p:style>
          <a:lnRef idx="2">
            <a:schemeClr val="accent1"/>
          </a:lnRef>
          <a:fillRef idx="0">
            <a:schemeClr val="accent1"/>
          </a:fillRef>
          <a:effectRef idx="1">
            <a:schemeClr val="accent1"/>
          </a:effectRef>
          <a:fontRef idx="minor">
            <a:schemeClr val="tx1"/>
          </a:fontRef>
        </p:style>
      </p:cxnSp>
      <p:cxnSp>
        <p:nvCxnSpPr>
          <p:cNvPr id="72" name="Straight Connector 71"/>
          <p:cNvCxnSpPr/>
          <p:nvPr/>
        </p:nvCxnSpPr>
        <p:spPr>
          <a:xfrm>
            <a:off x="6228184" y="5082368"/>
            <a:ext cx="0" cy="90592"/>
          </a:xfrm>
          <a:prstGeom prst="line">
            <a:avLst/>
          </a:prstGeom>
          <a:ln>
            <a:solidFill>
              <a:srgbClr val="A6A6A6"/>
            </a:solidFill>
          </a:ln>
          <a:effectLst/>
        </p:spPr>
        <p:style>
          <a:lnRef idx="2">
            <a:schemeClr val="accent1"/>
          </a:lnRef>
          <a:fillRef idx="0">
            <a:schemeClr val="accent1"/>
          </a:fillRef>
          <a:effectRef idx="1">
            <a:schemeClr val="accent1"/>
          </a:effectRef>
          <a:fontRef idx="minor">
            <a:schemeClr val="tx1"/>
          </a:fontRef>
        </p:style>
      </p:cxnSp>
      <p:sp>
        <p:nvSpPr>
          <p:cNvPr id="75" name="Rectangle 74"/>
          <p:cNvSpPr/>
          <p:nvPr/>
        </p:nvSpPr>
        <p:spPr>
          <a:xfrm>
            <a:off x="1767989" y="2278297"/>
            <a:ext cx="101437" cy="2851017"/>
          </a:xfrm>
          <a:prstGeom prst="rect">
            <a:avLst/>
          </a:prstGeom>
          <a:solidFill>
            <a:srgbClr val="008000"/>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rgbClr val="000090"/>
              </a:solidFill>
            </a:endParaRPr>
          </a:p>
        </p:txBody>
      </p:sp>
      <p:sp>
        <p:nvSpPr>
          <p:cNvPr id="78" name="Rectangle 77"/>
          <p:cNvSpPr/>
          <p:nvPr/>
        </p:nvSpPr>
        <p:spPr>
          <a:xfrm>
            <a:off x="1043608" y="4109572"/>
            <a:ext cx="95235" cy="1019743"/>
          </a:xfrm>
          <a:prstGeom prst="rect">
            <a:avLst/>
          </a:prstGeom>
          <a:solidFill>
            <a:srgbClr val="008000"/>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rgbClr val="000090"/>
              </a:solidFill>
            </a:endParaRPr>
          </a:p>
        </p:txBody>
      </p:sp>
      <p:grpSp>
        <p:nvGrpSpPr>
          <p:cNvPr id="81" name="Group 80"/>
          <p:cNvGrpSpPr/>
          <p:nvPr/>
        </p:nvGrpSpPr>
        <p:grpSpPr>
          <a:xfrm>
            <a:off x="3956918" y="430240"/>
            <a:ext cx="1616143" cy="461665"/>
            <a:chOff x="3210629" y="2307052"/>
            <a:chExt cx="1616143" cy="461665"/>
          </a:xfrm>
        </p:grpSpPr>
        <p:sp>
          <p:nvSpPr>
            <p:cNvPr id="82" name="TextBox 81"/>
            <p:cNvSpPr txBox="1"/>
            <p:nvPr/>
          </p:nvSpPr>
          <p:spPr>
            <a:xfrm>
              <a:off x="3414005" y="2307052"/>
              <a:ext cx="1412767" cy="461665"/>
            </a:xfrm>
            <a:prstGeom prst="rect">
              <a:avLst/>
            </a:prstGeom>
            <a:noFill/>
          </p:spPr>
          <p:txBody>
            <a:bodyPr wrap="none" rtlCol="0">
              <a:spAutoFit/>
            </a:bodyPr>
            <a:lstStyle/>
            <a:p>
              <a:r>
                <a:rPr lang="en-US" sz="2400" dirty="0" smtClean="0">
                  <a:solidFill>
                    <a:srgbClr val="000090"/>
                  </a:solidFill>
                </a:rPr>
                <a:t>X10-Mem</a:t>
              </a:r>
              <a:endParaRPr lang="en-US" sz="2400" dirty="0">
                <a:solidFill>
                  <a:srgbClr val="000090"/>
                </a:solidFill>
              </a:endParaRPr>
            </a:p>
          </p:txBody>
        </p:sp>
        <p:sp>
          <p:nvSpPr>
            <p:cNvPr id="83" name="Rectangle 82"/>
            <p:cNvSpPr/>
            <p:nvPr/>
          </p:nvSpPr>
          <p:spPr>
            <a:xfrm>
              <a:off x="3210629" y="2460685"/>
              <a:ext cx="203376" cy="196497"/>
            </a:xfrm>
            <a:prstGeom prst="rect">
              <a:avLst/>
            </a:prstGeom>
            <a:solidFill>
              <a:srgbClr val="008000"/>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rgbClr val="000090"/>
                </a:solidFill>
              </a:endParaRPr>
            </a:p>
          </p:txBody>
        </p:sp>
      </p:grpSp>
      <p:grpSp>
        <p:nvGrpSpPr>
          <p:cNvPr id="84" name="Group 83"/>
          <p:cNvGrpSpPr/>
          <p:nvPr/>
        </p:nvGrpSpPr>
        <p:grpSpPr>
          <a:xfrm>
            <a:off x="7658264" y="417126"/>
            <a:ext cx="1306224" cy="461665"/>
            <a:chOff x="6911975" y="2293938"/>
            <a:chExt cx="1306224" cy="461665"/>
          </a:xfrm>
        </p:grpSpPr>
        <p:sp>
          <p:nvSpPr>
            <p:cNvPr id="85" name="TextBox 84"/>
            <p:cNvSpPr txBox="1"/>
            <p:nvPr/>
          </p:nvSpPr>
          <p:spPr>
            <a:xfrm>
              <a:off x="7081500" y="2293938"/>
              <a:ext cx="1136699" cy="461665"/>
            </a:xfrm>
            <a:prstGeom prst="rect">
              <a:avLst/>
            </a:prstGeom>
            <a:noFill/>
          </p:spPr>
          <p:txBody>
            <a:bodyPr wrap="none" rtlCol="0">
              <a:spAutoFit/>
            </a:bodyPr>
            <a:lstStyle/>
            <a:p>
              <a:r>
                <a:rPr lang="en-US" sz="2400" dirty="0" smtClean="0">
                  <a:solidFill>
                    <a:srgbClr val="000090"/>
                  </a:solidFill>
                </a:rPr>
                <a:t>Manual</a:t>
              </a:r>
              <a:endParaRPr lang="en-US" sz="2400" dirty="0">
                <a:solidFill>
                  <a:srgbClr val="000090"/>
                </a:solidFill>
              </a:endParaRPr>
            </a:p>
          </p:txBody>
        </p:sp>
        <p:sp>
          <p:nvSpPr>
            <p:cNvPr id="86" name="Rectangle 85"/>
            <p:cNvSpPr/>
            <p:nvPr/>
          </p:nvSpPr>
          <p:spPr>
            <a:xfrm>
              <a:off x="6911975" y="2460685"/>
              <a:ext cx="203376" cy="196498"/>
            </a:xfrm>
            <a:prstGeom prst="rect">
              <a:avLst/>
            </a:prstGeom>
            <a:solidFill>
              <a:srgbClr val="000090"/>
            </a:solidFill>
            <a:ln>
              <a:solidFill>
                <a:srgbClr val="00009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rgbClr val="000090"/>
                </a:solidFill>
              </a:endParaRPr>
            </a:p>
          </p:txBody>
        </p:sp>
      </p:grpSp>
      <p:grpSp>
        <p:nvGrpSpPr>
          <p:cNvPr id="87" name="Group 86"/>
          <p:cNvGrpSpPr/>
          <p:nvPr/>
        </p:nvGrpSpPr>
        <p:grpSpPr>
          <a:xfrm>
            <a:off x="5871116" y="447055"/>
            <a:ext cx="1489093" cy="461665"/>
            <a:chOff x="4867477" y="2323867"/>
            <a:chExt cx="1489093" cy="461665"/>
          </a:xfrm>
        </p:grpSpPr>
        <p:sp>
          <p:nvSpPr>
            <p:cNvPr id="88" name="Rectangle 87"/>
            <p:cNvSpPr/>
            <p:nvPr/>
          </p:nvSpPr>
          <p:spPr>
            <a:xfrm>
              <a:off x="4867477" y="2460686"/>
              <a:ext cx="203376" cy="196497"/>
            </a:xfrm>
            <a:prstGeom prst="rect">
              <a:avLst/>
            </a:prstGeom>
            <a:solidFill>
              <a:srgbClr val="8000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rgbClr val="000090"/>
                </a:solidFill>
              </a:endParaRPr>
            </a:p>
          </p:txBody>
        </p:sp>
        <p:sp>
          <p:nvSpPr>
            <p:cNvPr id="89" name="TextBox 88"/>
            <p:cNvSpPr txBox="1"/>
            <p:nvPr/>
          </p:nvSpPr>
          <p:spPr>
            <a:xfrm>
              <a:off x="5054260" y="2323867"/>
              <a:ext cx="1302310" cy="461665"/>
            </a:xfrm>
            <a:prstGeom prst="rect">
              <a:avLst/>
            </a:prstGeom>
            <a:noFill/>
          </p:spPr>
          <p:txBody>
            <a:bodyPr wrap="none" rtlCol="0">
              <a:spAutoFit/>
            </a:bodyPr>
            <a:lstStyle/>
            <a:p>
              <a:r>
                <a:rPr lang="en-US" sz="2400" dirty="0" smtClean="0">
                  <a:solidFill>
                    <a:srgbClr val="000090"/>
                  </a:solidFill>
                </a:rPr>
                <a:t>GR-</a:t>
              </a:r>
              <a:r>
                <a:rPr lang="en-US" sz="2400" dirty="0" err="1" smtClean="0">
                  <a:solidFill>
                    <a:srgbClr val="000090"/>
                  </a:solidFill>
                </a:rPr>
                <a:t>Mem</a:t>
              </a:r>
              <a:endParaRPr lang="en-US" sz="2400" dirty="0">
                <a:solidFill>
                  <a:srgbClr val="000090"/>
                </a:solidFill>
              </a:endParaRPr>
            </a:p>
          </p:txBody>
        </p:sp>
      </p:grpSp>
      <p:sp>
        <p:nvSpPr>
          <p:cNvPr id="90" name="TextBox 89"/>
          <p:cNvSpPr txBox="1"/>
          <p:nvPr/>
        </p:nvSpPr>
        <p:spPr>
          <a:xfrm rot="16200000">
            <a:off x="-1101996" y="3025805"/>
            <a:ext cx="2608519" cy="369332"/>
          </a:xfrm>
          <a:prstGeom prst="rect">
            <a:avLst/>
          </a:prstGeom>
          <a:noFill/>
        </p:spPr>
        <p:txBody>
          <a:bodyPr wrap="none" rtlCol="0">
            <a:spAutoFit/>
          </a:bodyPr>
          <a:lstStyle/>
          <a:p>
            <a:r>
              <a:rPr lang="en-US" b="1" dirty="0" smtClean="0"/>
              <a:t>Speedup Over Sequential</a:t>
            </a:r>
            <a:endParaRPr lang="en-US" b="1" dirty="0"/>
          </a:p>
        </p:txBody>
      </p:sp>
      <p:sp>
        <p:nvSpPr>
          <p:cNvPr id="61" name="Rectangle 60"/>
          <p:cNvSpPr/>
          <p:nvPr/>
        </p:nvSpPr>
        <p:spPr>
          <a:xfrm>
            <a:off x="2571003" y="2746387"/>
            <a:ext cx="115277" cy="2366903"/>
          </a:xfrm>
          <a:prstGeom prst="rect">
            <a:avLst/>
          </a:prstGeom>
          <a:solidFill>
            <a:srgbClr val="008000"/>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rgbClr val="000090"/>
              </a:solidFill>
            </a:endParaRPr>
          </a:p>
        </p:txBody>
      </p:sp>
      <p:sp>
        <p:nvSpPr>
          <p:cNvPr id="65" name="Rectangle 64"/>
          <p:cNvSpPr/>
          <p:nvPr/>
        </p:nvSpPr>
        <p:spPr>
          <a:xfrm>
            <a:off x="3432371" y="2475627"/>
            <a:ext cx="100180" cy="2653687"/>
          </a:xfrm>
          <a:prstGeom prst="rect">
            <a:avLst/>
          </a:prstGeom>
          <a:solidFill>
            <a:srgbClr val="008000"/>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rgbClr val="000090"/>
              </a:solidFill>
            </a:endParaRPr>
          </a:p>
        </p:txBody>
      </p:sp>
      <p:sp>
        <p:nvSpPr>
          <p:cNvPr id="67" name="Rectangle 66"/>
          <p:cNvSpPr/>
          <p:nvPr/>
        </p:nvSpPr>
        <p:spPr>
          <a:xfrm>
            <a:off x="3648596" y="2278298"/>
            <a:ext cx="97508" cy="2851018"/>
          </a:xfrm>
          <a:prstGeom prst="rect">
            <a:avLst/>
          </a:prstGeom>
          <a:solidFill>
            <a:srgbClr val="000090"/>
          </a:solidFill>
          <a:ln>
            <a:solidFill>
              <a:srgbClr val="00009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rgbClr val="000090"/>
              </a:solidFill>
            </a:endParaRPr>
          </a:p>
        </p:txBody>
      </p:sp>
      <p:sp>
        <p:nvSpPr>
          <p:cNvPr id="74" name="Rectangle 73"/>
          <p:cNvSpPr/>
          <p:nvPr/>
        </p:nvSpPr>
        <p:spPr>
          <a:xfrm>
            <a:off x="3541483" y="2586408"/>
            <a:ext cx="105522" cy="2542907"/>
          </a:xfrm>
          <a:prstGeom prst="rect">
            <a:avLst/>
          </a:prstGeom>
          <a:solidFill>
            <a:srgbClr val="8000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rgbClr val="000090"/>
              </a:solidFill>
            </a:endParaRPr>
          </a:p>
        </p:txBody>
      </p:sp>
      <p:sp>
        <p:nvSpPr>
          <p:cNvPr id="91" name="Rectangle 90"/>
          <p:cNvSpPr/>
          <p:nvPr/>
        </p:nvSpPr>
        <p:spPr>
          <a:xfrm>
            <a:off x="4173123" y="2154095"/>
            <a:ext cx="100180" cy="2975220"/>
          </a:xfrm>
          <a:prstGeom prst="rect">
            <a:avLst/>
          </a:prstGeom>
          <a:solidFill>
            <a:srgbClr val="008000"/>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rgbClr val="000090"/>
              </a:solidFill>
            </a:endParaRPr>
          </a:p>
        </p:txBody>
      </p:sp>
      <p:sp>
        <p:nvSpPr>
          <p:cNvPr id="92" name="Rectangle 91"/>
          <p:cNvSpPr/>
          <p:nvPr/>
        </p:nvSpPr>
        <p:spPr>
          <a:xfrm>
            <a:off x="4395373" y="1932856"/>
            <a:ext cx="97508" cy="3196460"/>
          </a:xfrm>
          <a:prstGeom prst="rect">
            <a:avLst/>
          </a:prstGeom>
          <a:solidFill>
            <a:srgbClr val="000090"/>
          </a:solidFill>
          <a:ln>
            <a:solidFill>
              <a:srgbClr val="00009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rgbClr val="000090"/>
              </a:solidFill>
            </a:endParaRPr>
          </a:p>
        </p:txBody>
      </p:sp>
      <p:sp>
        <p:nvSpPr>
          <p:cNvPr id="93" name="Rectangle 92"/>
          <p:cNvSpPr/>
          <p:nvPr/>
        </p:nvSpPr>
        <p:spPr>
          <a:xfrm>
            <a:off x="4284248" y="2278298"/>
            <a:ext cx="105522" cy="2851017"/>
          </a:xfrm>
          <a:prstGeom prst="rect">
            <a:avLst/>
          </a:prstGeom>
          <a:solidFill>
            <a:srgbClr val="8000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rgbClr val="000090"/>
              </a:solidFill>
            </a:endParaRPr>
          </a:p>
        </p:txBody>
      </p:sp>
      <p:sp>
        <p:nvSpPr>
          <p:cNvPr id="94" name="Rectangle 93"/>
          <p:cNvSpPr/>
          <p:nvPr/>
        </p:nvSpPr>
        <p:spPr>
          <a:xfrm>
            <a:off x="4958946" y="3003287"/>
            <a:ext cx="100180" cy="2126027"/>
          </a:xfrm>
          <a:prstGeom prst="rect">
            <a:avLst/>
          </a:prstGeom>
          <a:solidFill>
            <a:srgbClr val="008000"/>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rgbClr val="000090"/>
              </a:solidFill>
            </a:endParaRPr>
          </a:p>
        </p:txBody>
      </p:sp>
      <p:sp>
        <p:nvSpPr>
          <p:cNvPr id="95" name="Rectangle 94"/>
          <p:cNvSpPr/>
          <p:nvPr/>
        </p:nvSpPr>
        <p:spPr>
          <a:xfrm>
            <a:off x="5194688" y="2845196"/>
            <a:ext cx="97508" cy="2284120"/>
          </a:xfrm>
          <a:prstGeom prst="rect">
            <a:avLst/>
          </a:prstGeom>
          <a:solidFill>
            <a:srgbClr val="000090"/>
          </a:solidFill>
          <a:ln>
            <a:solidFill>
              <a:srgbClr val="00009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rgbClr val="000090"/>
              </a:solidFill>
            </a:endParaRPr>
          </a:p>
        </p:txBody>
      </p:sp>
      <p:sp>
        <p:nvSpPr>
          <p:cNvPr id="96" name="Rectangle 95"/>
          <p:cNvSpPr/>
          <p:nvPr/>
        </p:nvSpPr>
        <p:spPr>
          <a:xfrm>
            <a:off x="5070070" y="3092041"/>
            <a:ext cx="124617" cy="2037274"/>
          </a:xfrm>
          <a:prstGeom prst="rect">
            <a:avLst/>
          </a:prstGeom>
          <a:solidFill>
            <a:srgbClr val="8000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rgbClr val="000090"/>
              </a:solidFill>
            </a:endParaRPr>
          </a:p>
        </p:txBody>
      </p:sp>
      <p:sp>
        <p:nvSpPr>
          <p:cNvPr id="97" name="Rectangle 96"/>
          <p:cNvSpPr/>
          <p:nvPr/>
        </p:nvSpPr>
        <p:spPr>
          <a:xfrm>
            <a:off x="5736828" y="1964670"/>
            <a:ext cx="100180" cy="3148621"/>
          </a:xfrm>
          <a:prstGeom prst="rect">
            <a:avLst/>
          </a:prstGeom>
          <a:solidFill>
            <a:srgbClr val="008000"/>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rgbClr val="000090"/>
              </a:solidFill>
            </a:endParaRPr>
          </a:p>
        </p:txBody>
      </p:sp>
      <p:sp>
        <p:nvSpPr>
          <p:cNvPr id="98" name="Rectangle 97"/>
          <p:cNvSpPr/>
          <p:nvPr/>
        </p:nvSpPr>
        <p:spPr>
          <a:xfrm>
            <a:off x="5959078" y="1730537"/>
            <a:ext cx="97508" cy="3382755"/>
          </a:xfrm>
          <a:prstGeom prst="rect">
            <a:avLst/>
          </a:prstGeom>
          <a:solidFill>
            <a:srgbClr val="000090"/>
          </a:solidFill>
          <a:ln>
            <a:solidFill>
              <a:srgbClr val="00009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rgbClr val="000090"/>
              </a:solidFill>
            </a:endParaRPr>
          </a:p>
        </p:txBody>
      </p:sp>
      <p:sp>
        <p:nvSpPr>
          <p:cNvPr id="99" name="Rectangle 98"/>
          <p:cNvSpPr/>
          <p:nvPr/>
        </p:nvSpPr>
        <p:spPr>
          <a:xfrm>
            <a:off x="5841354" y="2096112"/>
            <a:ext cx="105522" cy="3017179"/>
          </a:xfrm>
          <a:prstGeom prst="rect">
            <a:avLst/>
          </a:prstGeom>
          <a:solidFill>
            <a:srgbClr val="8000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rgbClr val="000090"/>
              </a:solidFill>
            </a:endParaRPr>
          </a:p>
        </p:txBody>
      </p:sp>
      <p:sp>
        <p:nvSpPr>
          <p:cNvPr id="100" name="Rectangle 99"/>
          <p:cNvSpPr/>
          <p:nvPr/>
        </p:nvSpPr>
        <p:spPr>
          <a:xfrm>
            <a:off x="6584119" y="2946796"/>
            <a:ext cx="100180" cy="2183827"/>
          </a:xfrm>
          <a:prstGeom prst="rect">
            <a:avLst/>
          </a:prstGeom>
          <a:solidFill>
            <a:srgbClr val="008000"/>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rgbClr val="000090"/>
              </a:solidFill>
            </a:endParaRPr>
          </a:p>
        </p:txBody>
      </p:sp>
      <p:sp>
        <p:nvSpPr>
          <p:cNvPr id="39" name="TextBox 38"/>
          <p:cNvSpPr txBox="1"/>
          <p:nvPr/>
        </p:nvSpPr>
        <p:spPr>
          <a:xfrm>
            <a:off x="-14997" y="6486694"/>
            <a:ext cx="1919065" cy="369332"/>
          </a:xfrm>
          <a:prstGeom prst="rect">
            <a:avLst/>
          </a:prstGeom>
          <a:noFill/>
        </p:spPr>
        <p:txBody>
          <a:bodyPr wrap="none" rtlCol="0">
            <a:spAutoFit/>
          </a:bodyPr>
          <a:lstStyle/>
          <a:p>
            <a:r>
              <a:rPr lang="en-US" dirty="0" smtClean="0"/>
              <a:t>Using 128 workers </a:t>
            </a:r>
            <a:endParaRPr lang="en-US" dirty="0"/>
          </a:p>
        </p:txBody>
      </p:sp>
      <p:cxnSp>
        <p:nvCxnSpPr>
          <p:cNvPr id="103" name="Straight Connector 102"/>
          <p:cNvCxnSpPr/>
          <p:nvPr/>
        </p:nvCxnSpPr>
        <p:spPr>
          <a:xfrm>
            <a:off x="7236296" y="5082368"/>
            <a:ext cx="0" cy="90592"/>
          </a:xfrm>
          <a:prstGeom prst="line">
            <a:avLst/>
          </a:prstGeom>
          <a:ln>
            <a:solidFill>
              <a:srgbClr val="A6A6A6"/>
            </a:solidFill>
          </a:ln>
          <a:effectLst/>
        </p:spPr>
        <p:style>
          <a:lnRef idx="2">
            <a:schemeClr val="accent1"/>
          </a:lnRef>
          <a:fillRef idx="0">
            <a:schemeClr val="accent1"/>
          </a:fillRef>
          <a:effectRef idx="1">
            <a:schemeClr val="accent1"/>
          </a:effectRef>
          <a:fontRef idx="minor">
            <a:schemeClr val="tx1"/>
          </a:fontRef>
        </p:style>
      </p:cxnSp>
      <p:cxnSp>
        <p:nvCxnSpPr>
          <p:cNvPr id="104" name="Straight Connector 103"/>
          <p:cNvCxnSpPr/>
          <p:nvPr/>
        </p:nvCxnSpPr>
        <p:spPr>
          <a:xfrm>
            <a:off x="8100392" y="5100426"/>
            <a:ext cx="0" cy="90592"/>
          </a:xfrm>
          <a:prstGeom prst="line">
            <a:avLst/>
          </a:prstGeom>
          <a:ln>
            <a:solidFill>
              <a:srgbClr val="A6A6A6"/>
            </a:solidFill>
          </a:ln>
          <a:effectLst/>
        </p:spPr>
        <p:style>
          <a:lnRef idx="2">
            <a:schemeClr val="accent1"/>
          </a:lnRef>
          <a:fillRef idx="0">
            <a:schemeClr val="accent1"/>
          </a:fillRef>
          <a:effectRef idx="1">
            <a:schemeClr val="accent1"/>
          </a:effectRef>
          <a:fontRef idx="minor">
            <a:schemeClr val="tx1"/>
          </a:fontRef>
        </p:style>
      </p:cxnSp>
      <p:sp>
        <p:nvSpPr>
          <p:cNvPr id="105" name="TextBox 104"/>
          <p:cNvSpPr txBox="1"/>
          <p:nvPr/>
        </p:nvSpPr>
        <p:spPr>
          <a:xfrm rot="16200000">
            <a:off x="7318756" y="5312035"/>
            <a:ext cx="679017" cy="369332"/>
          </a:xfrm>
          <a:prstGeom prst="rect">
            <a:avLst/>
          </a:prstGeom>
          <a:noFill/>
        </p:spPr>
        <p:txBody>
          <a:bodyPr wrap="none" rtlCol="0">
            <a:spAutoFit/>
          </a:bodyPr>
          <a:lstStyle/>
          <a:p>
            <a:pPr algn="r"/>
            <a:r>
              <a:rPr lang="en-US" b="1" dirty="0" smtClean="0"/>
              <a:t>DMG</a:t>
            </a:r>
            <a:endParaRPr lang="en-US" b="1" dirty="0"/>
          </a:p>
        </p:txBody>
      </p:sp>
      <p:sp>
        <p:nvSpPr>
          <p:cNvPr id="106" name="TextBox 105"/>
          <p:cNvSpPr txBox="1"/>
          <p:nvPr/>
        </p:nvSpPr>
        <p:spPr>
          <a:xfrm rot="16200000">
            <a:off x="8170140" y="5303469"/>
            <a:ext cx="661885" cy="369332"/>
          </a:xfrm>
          <a:prstGeom prst="rect">
            <a:avLst/>
          </a:prstGeom>
          <a:noFill/>
        </p:spPr>
        <p:txBody>
          <a:bodyPr wrap="none" rtlCol="0">
            <a:spAutoFit/>
          </a:bodyPr>
          <a:lstStyle/>
          <a:p>
            <a:pPr algn="r"/>
            <a:r>
              <a:rPr lang="en-US" b="1" dirty="0" smtClean="0"/>
              <a:t>DMR</a:t>
            </a:r>
            <a:endParaRPr lang="en-US" b="1" dirty="0"/>
          </a:p>
        </p:txBody>
      </p:sp>
      <p:sp>
        <p:nvSpPr>
          <p:cNvPr id="107" name="Rectangle 106"/>
          <p:cNvSpPr/>
          <p:nvPr/>
        </p:nvSpPr>
        <p:spPr>
          <a:xfrm>
            <a:off x="7528861" y="3842899"/>
            <a:ext cx="113557" cy="1287724"/>
          </a:xfrm>
          <a:prstGeom prst="rect">
            <a:avLst/>
          </a:prstGeom>
          <a:solidFill>
            <a:srgbClr val="008000"/>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rgbClr val="000090"/>
              </a:solidFill>
            </a:endParaRPr>
          </a:p>
        </p:txBody>
      </p:sp>
      <p:sp>
        <p:nvSpPr>
          <p:cNvPr id="108" name="Rectangle 107"/>
          <p:cNvSpPr/>
          <p:nvPr/>
        </p:nvSpPr>
        <p:spPr>
          <a:xfrm>
            <a:off x="7751112" y="3747144"/>
            <a:ext cx="110528" cy="1383480"/>
          </a:xfrm>
          <a:prstGeom prst="rect">
            <a:avLst/>
          </a:prstGeom>
          <a:solidFill>
            <a:srgbClr val="000090"/>
          </a:solidFill>
          <a:ln>
            <a:solidFill>
              <a:srgbClr val="00009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rgbClr val="000090"/>
              </a:solidFill>
            </a:endParaRPr>
          </a:p>
        </p:txBody>
      </p:sp>
      <p:sp>
        <p:nvSpPr>
          <p:cNvPr id="109" name="Rectangle 108"/>
          <p:cNvSpPr/>
          <p:nvPr/>
        </p:nvSpPr>
        <p:spPr>
          <a:xfrm>
            <a:off x="7639987" y="3896656"/>
            <a:ext cx="119612" cy="1233967"/>
          </a:xfrm>
          <a:prstGeom prst="rect">
            <a:avLst/>
          </a:prstGeom>
          <a:solidFill>
            <a:srgbClr val="8000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rgbClr val="000090"/>
              </a:solidFill>
            </a:endParaRPr>
          </a:p>
        </p:txBody>
      </p:sp>
      <p:sp>
        <p:nvSpPr>
          <p:cNvPr id="110" name="Rectangle 109"/>
          <p:cNvSpPr/>
          <p:nvPr/>
        </p:nvSpPr>
        <p:spPr>
          <a:xfrm>
            <a:off x="8382198" y="3546977"/>
            <a:ext cx="100180" cy="1574133"/>
          </a:xfrm>
          <a:prstGeom prst="rect">
            <a:avLst/>
          </a:prstGeom>
          <a:solidFill>
            <a:srgbClr val="008000"/>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rgbClr val="000090"/>
              </a:solidFill>
            </a:endParaRPr>
          </a:p>
        </p:txBody>
      </p:sp>
      <p:sp>
        <p:nvSpPr>
          <p:cNvPr id="111" name="Rectangle 110"/>
          <p:cNvSpPr/>
          <p:nvPr/>
        </p:nvSpPr>
        <p:spPr>
          <a:xfrm>
            <a:off x="8604448" y="3429924"/>
            <a:ext cx="97508" cy="1691187"/>
          </a:xfrm>
          <a:prstGeom prst="rect">
            <a:avLst/>
          </a:prstGeom>
          <a:solidFill>
            <a:srgbClr val="000090"/>
          </a:solidFill>
          <a:ln>
            <a:solidFill>
              <a:srgbClr val="00009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rgbClr val="000090"/>
              </a:solidFill>
            </a:endParaRPr>
          </a:p>
        </p:txBody>
      </p:sp>
      <p:sp>
        <p:nvSpPr>
          <p:cNvPr id="112" name="Rectangle 111"/>
          <p:cNvSpPr/>
          <p:nvPr/>
        </p:nvSpPr>
        <p:spPr>
          <a:xfrm>
            <a:off x="8493323" y="3612691"/>
            <a:ext cx="105522" cy="1508420"/>
          </a:xfrm>
          <a:prstGeom prst="rect">
            <a:avLst/>
          </a:prstGeom>
          <a:solidFill>
            <a:srgbClr val="8000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rgbClr val="000090"/>
              </a:solidFill>
            </a:endParaRPr>
          </a:p>
        </p:txBody>
      </p:sp>
      <p:sp>
        <p:nvSpPr>
          <p:cNvPr id="113" name="Rectangle 112"/>
          <p:cNvSpPr/>
          <p:nvPr/>
        </p:nvSpPr>
        <p:spPr>
          <a:xfrm>
            <a:off x="1987649" y="1628800"/>
            <a:ext cx="97508" cy="3500516"/>
          </a:xfrm>
          <a:prstGeom prst="rect">
            <a:avLst/>
          </a:prstGeom>
          <a:solidFill>
            <a:srgbClr val="000090"/>
          </a:solidFill>
          <a:ln>
            <a:solidFill>
              <a:srgbClr val="00009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rgbClr val="000090"/>
              </a:solidFill>
            </a:endParaRPr>
          </a:p>
        </p:txBody>
      </p:sp>
      <p:sp>
        <p:nvSpPr>
          <p:cNvPr id="114" name="Rectangle 113"/>
          <p:cNvSpPr/>
          <p:nvPr/>
        </p:nvSpPr>
        <p:spPr>
          <a:xfrm>
            <a:off x="2821580" y="2155384"/>
            <a:ext cx="112202" cy="2957907"/>
          </a:xfrm>
          <a:prstGeom prst="rect">
            <a:avLst/>
          </a:prstGeom>
          <a:solidFill>
            <a:srgbClr val="000090"/>
          </a:solidFill>
          <a:ln>
            <a:solidFill>
              <a:srgbClr val="00009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rgbClr val="000090"/>
              </a:solidFill>
            </a:endParaRPr>
          </a:p>
        </p:txBody>
      </p:sp>
      <p:sp>
        <p:nvSpPr>
          <p:cNvPr id="115" name="Rectangle 114"/>
          <p:cNvSpPr/>
          <p:nvPr/>
        </p:nvSpPr>
        <p:spPr>
          <a:xfrm>
            <a:off x="6806369" y="2436435"/>
            <a:ext cx="97508" cy="2694190"/>
          </a:xfrm>
          <a:prstGeom prst="rect">
            <a:avLst/>
          </a:prstGeom>
          <a:solidFill>
            <a:srgbClr val="000090"/>
          </a:solidFill>
          <a:ln>
            <a:solidFill>
              <a:srgbClr val="00009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rgbClr val="000090"/>
              </a:solidFill>
            </a:endParaRPr>
          </a:p>
        </p:txBody>
      </p:sp>
      <p:sp>
        <p:nvSpPr>
          <p:cNvPr id="116" name="Rectangle 115"/>
          <p:cNvSpPr/>
          <p:nvPr/>
        </p:nvSpPr>
        <p:spPr>
          <a:xfrm>
            <a:off x="1869427" y="1895146"/>
            <a:ext cx="105522" cy="3234169"/>
          </a:xfrm>
          <a:prstGeom prst="rect">
            <a:avLst/>
          </a:prstGeom>
          <a:solidFill>
            <a:srgbClr val="8000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rgbClr val="000090"/>
              </a:solidFill>
            </a:endParaRPr>
          </a:p>
        </p:txBody>
      </p:sp>
      <p:sp>
        <p:nvSpPr>
          <p:cNvPr id="117" name="Rectangle 116"/>
          <p:cNvSpPr/>
          <p:nvPr/>
        </p:nvSpPr>
        <p:spPr>
          <a:xfrm>
            <a:off x="2690264" y="2436435"/>
            <a:ext cx="131316" cy="2676855"/>
          </a:xfrm>
          <a:prstGeom prst="rect">
            <a:avLst/>
          </a:prstGeom>
          <a:solidFill>
            <a:srgbClr val="8000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rgbClr val="000090"/>
              </a:solidFill>
            </a:endParaRPr>
          </a:p>
        </p:txBody>
      </p:sp>
      <p:sp>
        <p:nvSpPr>
          <p:cNvPr id="118" name="Rectangle 117"/>
          <p:cNvSpPr/>
          <p:nvPr/>
        </p:nvSpPr>
        <p:spPr>
          <a:xfrm>
            <a:off x="6695243" y="2622825"/>
            <a:ext cx="111126" cy="2507800"/>
          </a:xfrm>
          <a:prstGeom prst="rect">
            <a:avLst/>
          </a:prstGeom>
          <a:solidFill>
            <a:srgbClr val="8000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rgbClr val="000090"/>
              </a:solidFill>
            </a:endParaRPr>
          </a:p>
        </p:txBody>
      </p:sp>
      <p:sp>
        <p:nvSpPr>
          <p:cNvPr id="119" name="Rectangle 118"/>
          <p:cNvSpPr/>
          <p:nvPr/>
        </p:nvSpPr>
        <p:spPr>
          <a:xfrm>
            <a:off x="1246932" y="3747144"/>
            <a:ext cx="94000" cy="1382173"/>
          </a:xfrm>
          <a:prstGeom prst="rect">
            <a:avLst/>
          </a:prstGeom>
          <a:solidFill>
            <a:srgbClr val="000090"/>
          </a:solidFill>
          <a:ln>
            <a:solidFill>
              <a:srgbClr val="00009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rgbClr val="000090"/>
              </a:solidFill>
            </a:endParaRPr>
          </a:p>
        </p:txBody>
      </p:sp>
      <p:sp>
        <p:nvSpPr>
          <p:cNvPr id="120" name="Rectangle 119"/>
          <p:cNvSpPr/>
          <p:nvPr/>
        </p:nvSpPr>
        <p:spPr>
          <a:xfrm>
            <a:off x="1141016" y="3956074"/>
            <a:ext cx="100313" cy="1173241"/>
          </a:xfrm>
          <a:prstGeom prst="rect">
            <a:avLst/>
          </a:prstGeom>
          <a:solidFill>
            <a:srgbClr val="8000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rgbClr val="000090"/>
              </a:solidFill>
            </a:endParaRPr>
          </a:p>
        </p:txBody>
      </p:sp>
    </p:spTree>
    <p:extLst>
      <p:ext uri="{BB962C8B-B14F-4D97-AF65-F5344CB8AC3E}">
        <p14:creationId xmlns:p14="http://schemas.microsoft.com/office/powerpoint/2010/main" val="2685681223"/>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119"/>
                                        </p:tgtEl>
                                        <p:attrNameLst>
                                          <p:attrName>style.visibility</p:attrName>
                                        </p:attrNameLst>
                                      </p:cBhvr>
                                      <p:to>
                                        <p:strVal val="visible"/>
                                      </p:to>
                                    </p:set>
                                    <p:animEffect transition="in" filter="wipe(down)">
                                      <p:cBhvr>
                                        <p:cTn id="7" dur="500"/>
                                        <p:tgtEl>
                                          <p:spTgt spid="119"/>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120"/>
                                        </p:tgtEl>
                                        <p:attrNameLst>
                                          <p:attrName>style.visibility</p:attrName>
                                        </p:attrNameLst>
                                      </p:cBhvr>
                                      <p:to>
                                        <p:strVal val="visible"/>
                                      </p:to>
                                    </p:set>
                                    <p:animEffect transition="in" filter="wipe(down)">
                                      <p:cBhvr>
                                        <p:cTn id="12" dur="500"/>
                                        <p:tgtEl>
                                          <p:spTgt spid="1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9" grpId="0" animBg="1"/>
      <p:bldP spid="120" grpId="0" animBg="1"/>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rot="16200000">
            <a:off x="444078" y="5658146"/>
            <a:ext cx="1424376" cy="369332"/>
          </a:xfrm>
          <a:prstGeom prst="rect">
            <a:avLst/>
          </a:prstGeom>
          <a:noFill/>
        </p:spPr>
        <p:txBody>
          <a:bodyPr wrap="none" rtlCol="0">
            <a:spAutoFit/>
          </a:bodyPr>
          <a:lstStyle/>
          <a:p>
            <a:r>
              <a:rPr lang="en-US" b="1" dirty="0" err="1" smtClean="0"/>
              <a:t>FSSimpleDist</a:t>
            </a:r>
            <a:endParaRPr lang="en-US" b="1" dirty="0"/>
          </a:p>
        </p:txBody>
      </p:sp>
      <p:sp>
        <p:nvSpPr>
          <p:cNvPr id="7" name="TextBox 6"/>
          <p:cNvSpPr txBox="1"/>
          <p:nvPr/>
        </p:nvSpPr>
        <p:spPr>
          <a:xfrm rot="16200000">
            <a:off x="1360823" y="5488052"/>
            <a:ext cx="1031051" cy="369332"/>
          </a:xfrm>
          <a:prstGeom prst="rect">
            <a:avLst/>
          </a:prstGeom>
          <a:noFill/>
        </p:spPr>
        <p:txBody>
          <a:bodyPr wrap="none" rtlCol="0">
            <a:spAutoFit/>
          </a:bodyPr>
          <a:lstStyle/>
          <a:p>
            <a:r>
              <a:rPr lang="en-US" b="1" dirty="0" smtClean="0"/>
              <a:t>K-Means</a:t>
            </a:r>
            <a:endParaRPr lang="en-US" b="1" dirty="0"/>
          </a:p>
        </p:txBody>
      </p:sp>
      <p:sp>
        <p:nvSpPr>
          <p:cNvPr id="8" name="TextBox 7"/>
          <p:cNvSpPr txBox="1"/>
          <p:nvPr/>
        </p:nvSpPr>
        <p:spPr>
          <a:xfrm rot="16200000">
            <a:off x="1976196" y="5638197"/>
            <a:ext cx="1384476" cy="369332"/>
          </a:xfrm>
          <a:prstGeom prst="rect">
            <a:avLst/>
          </a:prstGeom>
          <a:noFill/>
        </p:spPr>
        <p:txBody>
          <a:bodyPr wrap="none" rtlCol="0">
            <a:spAutoFit/>
          </a:bodyPr>
          <a:lstStyle/>
          <a:p>
            <a:r>
              <a:rPr lang="en-US" b="1" dirty="0" err="1" smtClean="0"/>
              <a:t>MontePiDist</a:t>
            </a:r>
            <a:endParaRPr lang="en-US" b="1" dirty="0"/>
          </a:p>
        </p:txBody>
      </p:sp>
      <p:sp>
        <p:nvSpPr>
          <p:cNvPr id="9" name="TextBox 8"/>
          <p:cNvSpPr txBox="1"/>
          <p:nvPr/>
        </p:nvSpPr>
        <p:spPr>
          <a:xfrm rot="16200000">
            <a:off x="3081125" y="5397364"/>
            <a:ext cx="902811" cy="369332"/>
          </a:xfrm>
          <a:prstGeom prst="rect">
            <a:avLst/>
          </a:prstGeom>
          <a:noFill/>
        </p:spPr>
        <p:txBody>
          <a:bodyPr wrap="none" rtlCol="0">
            <a:spAutoFit/>
          </a:bodyPr>
          <a:lstStyle/>
          <a:p>
            <a:r>
              <a:rPr lang="en-US" b="1" dirty="0" smtClean="0"/>
              <a:t>N-Body</a:t>
            </a:r>
            <a:endParaRPr lang="en-US" b="1" dirty="0"/>
          </a:p>
        </p:txBody>
      </p:sp>
      <p:sp>
        <p:nvSpPr>
          <p:cNvPr id="10" name="TextBox 9"/>
          <p:cNvSpPr txBox="1"/>
          <p:nvPr/>
        </p:nvSpPr>
        <p:spPr>
          <a:xfrm rot="16200000">
            <a:off x="3936475" y="5334102"/>
            <a:ext cx="776287" cy="369332"/>
          </a:xfrm>
          <a:prstGeom prst="rect">
            <a:avLst/>
          </a:prstGeom>
          <a:noFill/>
        </p:spPr>
        <p:txBody>
          <a:bodyPr wrap="none" rtlCol="0">
            <a:spAutoFit/>
          </a:bodyPr>
          <a:lstStyle/>
          <a:p>
            <a:r>
              <a:rPr lang="en-US" b="1" dirty="0" smtClean="0"/>
              <a:t>Jacobi</a:t>
            </a:r>
            <a:endParaRPr lang="en-US" b="1" dirty="0"/>
          </a:p>
        </p:txBody>
      </p:sp>
      <p:sp>
        <p:nvSpPr>
          <p:cNvPr id="11" name="TextBox 10"/>
          <p:cNvSpPr txBox="1"/>
          <p:nvPr/>
        </p:nvSpPr>
        <p:spPr>
          <a:xfrm rot="16200000">
            <a:off x="4473174" y="5517483"/>
            <a:ext cx="1143049" cy="369332"/>
          </a:xfrm>
          <a:prstGeom prst="rect">
            <a:avLst/>
          </a:prstGeom>
          <a:noFill/>
        </p:spPr>
        <p:txBody>
          <a:bodyPr wrap="none" rtlCol="0">
            <a:spAutoFit/>
          </a:bodyPr>
          <a:lstStyle/>
          <a:p>
            <a:r>
              <a:rPr lang="en-US" b="1" dirty="0" err="1" smtClean="0"/>
              <a:t>RayTracer</a:t>
            </a:r>
            <a:endParaRPr lang="en-US" b="1" dirty="0"/>
          </a:p>
        </p:txBody>
      </p:sp>
      <p:sp>
        <p:nvSpPr>
          <p:cNvPr id="13" name="TextBox 12"/>
          <p:cNvSpPr txBox="1"/>
          <p:nvPr/>
        </p:nvSpPr>
        <p:spPr>
          <a:xfrm rot="16200000">
            <a:off x="5629417" y="5225336"/>
            <a:ext cx="558754" cy="369332"/>
          </a:xfrm>
          <a:prstGeom prst="rect">
            <a:avLst/>
          </a:prstGeom>
          <a:noFill/>
        </p:spPr>
        <p:txBody>
          <a:bodyPr wrap="none" rtlCol="0">
            <a:spAutoFit/>
          </a:bodyPr>
          <a:lstStyle/>
          <a:p>
            <a:r>
              <a:rPr lang="en-US" b="1" dirty="0" smtClean="0"/>
              <a:t>UTS</a:t>
            </a:r>
            <a:endParaRPr lang="en-US" b="1" dirty="0"/>
          </a:p>
        </p:txBody>
      </p:sp>
      <p:sp>
        <p:nvSpPr>
          <p:cNvPr id="14" name="TextBox 13"/>
          <p:cNvSpPr txBox="1"/>
          <p:nvPr/>
        </p:nvSpPr>
        <p:spPr>
          <a:xfrm rot="16200000">
            <a:off x="6081687" y="5421138"/>
            <a:ext cx="1227357" cy="646331"/>
          </a:xfrm>
          <a:prstGeom prst="rect">
            <a:avLst/>
          </a:prstGeom>
          <a:noFill/>
        </p:spPr>
        <p:txBody>
          <a:bodyPr wrap="none" rtlCol="0">
            <a:spAutoFit/>
          </a:bodyPr>
          <a:lstStyle/>
          <a:p>
            <a:pPr algn="r"/>
            <a:r>
              <a:rPr lang="en-US" b="1" dirty="0" smtClean="0"/>
              <a:t>Linear</a:t>
            </a:r>
          </a:p>
          <a:p>
            <a:r>
              <a:rPr lang="en-US" b="1" dirty="0" smtClean="0"/>
              <a:t>Regression</a:t>
            </a:r>
            <a:endParaRPr lang="en-US" b="1" dirty="0"/>
          </a:p>
        </p:txBody>
      </p:sp>
      <p:cxnSp>
        <p:nvCxnSpPr>
          <p:cNvPr id="17" name="Straight Connector 16"/>
          <p:cNvCxnSpPr/>
          <p:nvPr/>
        </p:nvCxnSpPr>
        <p:spPr>
          <a:xfrm>
            <a:off x="787924" y="5129315"/>
            <a:ext cx="8251644" cy="0"/>
          </a:xfrm>
          <a:prstGeom prst="line">
            <a:avLst/>
          </a:prstGeom>
          <a:ln>
            <a:solidFill>
              <a:schemeClr val="bg1">
                <a:lumMod val="65000"/>
              </a:schemeClr>
            </a:solidFill>
          </a:ln>
          <a:effectLst/>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787924" y="4279619"/>
            <a:ext cx="8251644" cy="0"/>
          </a:xfrm>
          <a:prstGeom prst="line">
            <a:avLst/>
          </a:prstGeom>
          <a:ln>
            <a:solidFill>
              <a:schemeClr val="bg1">
                <a:lumMod val="65000"/>
              </a:schemeClr>
            </a:solidFill>
          </a:ln>
          <a:effectLst/>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a:off x="787924" y="3854772"/>
            <a:ext cx="8251644" cy="0"/>
          </a:xfrm>
          <a:prstGeom prst="line">
            <a:avLst/>
          </a:prstGeom>
          <a:ln>
            <a:solidFill>
              <a:schemeClr val="bg1">
                <a:lumMod val="65000"/>
              </a:schemeClr>
            </a:solidFill>
          </a:ln>
          <a:effectLst/>
        </p:spPr>
        <p:style>
          <a:lnRef idx="2">
            <a:schemeClr val="accent1"/>
          </a:lnRef>
          <a:fillRef idx="0">
            <a:schemeClr val="accent1"/>
          </a:fillRef>
          <a:effectRef idx="1">
            <a:schemeClr val="accent1"/>
          </a:effectRef>
          <a:fontRef idx="minor">
            <a:schemeClr val="tx1"/>
          </a:fontRef>
        </p:style>
      </p:cxnSp>
      <p:cxnSp>
        <p:nvCxnSpPr>
          <p:cNvPr id="22" name="Straight Connector 21"/>
          <p:cNvCxnSpPr/>
          <p:nvPr/>
        </p:nvCxnSpPr>
        <p:spPr>
          <a:xfrm>
            <a:off x="787924" y="4704466"/>
            <a:ext cx="8251644" cy="0"/>
          </a:xfrm>
          <a:prstGeom prst="line">
            <a:avLst/>
          </a:prstGeom>
          <a:ln>
            <a:solidFill>
              <a:schemeClr val="bg1">
                <a:lumMod val="65000"/>
              </a:schemeClr>
            </a:solidFill>
          </a:ln>
          <a:effectLst/>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a:off x="787924" y="3429925"/>
            <a:ext cx="8251644" cy="0"/>
          </a:xfrm>
          <a:prstGeom prst="line">
            <a:avLst/>
          </a:prstGeom>
          <a:ln>
            <a:solidFill>
              <a:schemeClr val="bg1">
                <a:lumMod val="65000"/>
              </a:schemeClr>
            </a:solidFill>
          </a:ln>
          <a:effectLst/>
        </p:spPr>
        <p:style>
          <a:lnRef idx="2">
            <a:schemeClr val="accent1"/>
          </a:lnRef>
          <a:fillRef idx="0">
            <a:schemeClr val="accent1"/>
          </a:fillRef>
          <a:effectRef idx="1">
            <a:schemeClr val="accent1"/>
          </a:effectRef>
          <a:fontRef idx="minor">
            <a:schemeClr val="tx1"/>
          </a:fontRef>
        </p:style>
      </p:cxnSp>
      <p:cxnSp>
        <p:nvCxnSpPr>
          <p:cNvPr id="24" name="Straight Connector 23"/>
          <p:cNvCxnSpPr/>
          <p:nvPr/>
        </p:nvCxnSpPr>
        <p:spPr>
          <a:xfrm>
            <a:off x="787924" y="2580231"/>
            <a:ext cx="8251644" cy="0"/>
          </a:xfrm>
          <a:prstGeom prst="line">
            <a:avLst/>
          </a:prstGeom>
          <a:ln>
            <a:solidFill>
              <a:schemeClr val="bg1">
                <a:lumMod val="65000"/>
              </a:schemeClr>
            </a:solidFill>
          </a:ln>
          <a:effectLst/>
        </p:spPr>
        <p:style>
          <a:lnRef idx="2">
            <a:schemeClr val="accent1"/>
          </a:lnRef>
          <a:fillRef idx="0">
            <a:schemeClr val="accent1"/>
          </a:fillRef>
          <a:effectRef idx="1">
            <a:schemeClr val="accent1"/>
          </a:effectRef>
          <a:fontRef idx="minor">
            <a:schemeClr val="tx1"/>
          </a:fontRef>
        </p:style>
      </p:cxnSp>
      <p:cxnSp>
        <p:nvCxnSpPr>
          <p:cNvPr id="25" name="Straight Connector 24"/>
          <p:cNvCxnSpPr/>
          <p:nvPr/>
        </p:nvCxnSpPr>
        <p:spPr>
          <a:xfrm>
            <a:off x="787924" y="3005078"/>
            <a:ext cx="8251644" cy="0"/>
          </a:xfrm>
          <a:prstGeom prst="line">
            <a:avLst/>
          </a:prstGeom>
          <a:ln>
            <a:solidFill>
              <a:schemeClr val="bg1">
                <a:lumMod val="65000"/>
              </a:schemeClr>
            </a:solidFill>
          </a:ln>
          <a:effectLst/>
        </p:spPr>
        <p:style>
          <a:lnRef idx="2">
            <a:schemeClr val="accent1"/>
          </a:lnRef>
          <a:fillRef idx="0">
            <a:schemeClr val="accent1"/>
          </a:fillRef>
          <a:effectRef idx="1">
            <a:schemeClr val="accent1"/>
          </a:effectRef>
          <a:fontRef idx="minor">
            <a:schemeClr val="tx1"/>
          </a:fontRef>
        </p:style>
      </p:cxnSp>
      <p:cxnSp>
        <p:nvCxnSpPr>
          <p:cNvPr id="26" name="Straight Connector 25"/>
          <p:cNvCxnSpPr/>
          <p:nvPr/>
        </p:nvCxnSpPr>
        <p:spPr>
          <a:xfrm>
            <a:off x="787924" y="1730537"/>
            <a:ext cx="8251644" cy="0"/>
          </a:xfrm>
          <a:prstGeom prst="line">
            <a:avLst/>
          </a:prstGeom>
          <a:ln>
            <a:solidFill>
              <a:schemeClr val="bg1">
                <a:lumMod val="65000"/>
              </a:schemeClr>
            </a:solidFill>
          </a:ln>
          <a:effectLst/>
        </p:spPr>
        <p:style>
          <a:lnRef idx="2">
            <a:schemeClr val="accent1"/>
          </a:lnRef>
          <a:fillRef idx="0">
            <a:schemeClr val="accent1"/>
          </a:fillRef>
          <a:effectRef idx="1">
            <a:schemeClr val="accent1"/>
          </a:effectRef>
          <a:fontRef idx="minor">
            <a:schemeClr val="tx1"/>
          </a:fontRef>
        </p:style>
      </p:cxnSp>
      <p:cxnSp>
        <p:nvCxnSpPr>
          <p:cNvPr id="27" name="Straight Connector 26"/>
          <p:cNvCxnSpPr/>
          <p:nvPr/>
        </p:nvCxnSpPr>
        <p:spPr>
          <a:xfrm>
            <a:off x="787924" y="2155384"/>
            <a:ext cx="8251644" cy="0"/>
          </a:xfrm>
          <a:prstGeom prst="line">
            <a:avLst/>
          </a:prstGeom>
          <a:ln>
            <a:solidFill>
              <a:schemeClr val="bg1">
                <a:lumMod val="65000"/>
              </a:schemeClr>
            </a:solidFill>
          </a:ln>
          <a:effectLst/>
        </p:spPr>
        <p:style>
          <a:lnRef idx="2">
            <a:schemeClr val="accent1"/>
          </a:lnRef>
          <a:fillRef idx="0">
            <a:schemeClr val="accent1"/>
          </a:fillRef>
          <a:effectRef idx="1">
            <a:schemeClr val="accent1"/>
          </a:effectRef>
          <a:fontRef idx="minor">
            <a:schemeClr val="tx1"/>
          </a:fontRef>
        </p:style>
      </p:cxnSp>
      <p:sp>
        <p:nvSpPr>
          <p:cNvPr id="47" name="TextBox 46"/>
          <p:cNvSpPr txBox="1"/>
          <p:nvPr/>
        </p:nvSpPr>
        <p:spPr>
          <a:xfrm>
            <a:off x="400559" y="4913291"/>
            <a:ext cx="301660" cy="369332"/>
          </a:xfrm>
          <a:prstGeom prst="rect">
            <a:avLst/>
          </a:prstGeom>
          <a:noFill/>
        </p:spPr>
        <p:txBody>
          <a:bodyPr wrap="none" rtlCol="0">
            <a:spAutoFit/>
          </a:bodyPr>
          <a:lstStyle/>
          <a:p>
            <a:r>
              <a:rPr lang="en-US" dirty="0" smtClean="0"/>
              <a:t>0</a:t>
            </a:r>
            <a:endParaRPr lang="en-US" dirty="0"/>
          </a:p>
        </p:txBody>
      </p:sp>
      <p:sp>
        <p:nvSpPr>
          <p:cNvPr id="48" name="TextBox 47"/>
          <p:cNvSpPr txBox="1"/>
          <p:nvPr/>
        </p:nvSpPr>
        <p:spPr>
          <a:xfrm>
            <a:off x="400559" y="4487511"/>
            <a:ext cx="418654" cy="369332"/>
          </a:xfrm>
          <a:prstGeom prst="rect">
            <a:avLst/>
          </a:prstGeom>
          <a:noFill/>
        </p:spPr>
        <p:txBody>
          <a:bodyPr wrap="none" rtlCol="0">
            <a:spAutoFit/>
          </a:bodyPr>
          <a:lstStyle/>
          <a:p>
            <a:r>
              <a:rPr lang="en-US" dirty="0" smtClean="0"/>
              <a:t>10</a:t>
            </a:r>
            <a:endParaRPr lang="en-US" dirty="0"/>
          </a:p>
        </p:txBody>
      </p:sp>
      <p:sp>
        <p:nvSpPr>
          <p:cNvPr id="49" name="TextBox 48"/>
          <p:cNvSpPr txBox="1"/>
          <p:nvPr/>
        </p:nvSpPr>
        <p:spPr>
          <a:xfrm>
            <a:off x="400559" y="4061735"/>
            <a:ext cx="418654" cy="369332"/>
          </a:xfrm>
          <a:prstGeom prst="rect">
            <a:avLst/>
          </a:prstGeom>
          <a:noFill/>
        </p:spPr>
        <p:txBody>
          <a:bodyPr wrap="none" rtlCol="0">
            <a:spAutoFit/>
          </a:bodyPr>
          <a:lstStyle/>
          <a:p>
            <a:r>
              <a:rPr lang="en-US" dirty="0" smtClean="0"/>
              <a:t>20</a:t>
            </a:r>
            <a:endParaRPr lang="en-US" dirty="0"/>
          </a:p>
        </p:txBody>
      </p:sp>
      <p:sp>
        <p:nvSpPr>
          <p:cNvPr id="50" name="TextBox 49"/>
          <p:cNvSpPr txBox="1"/>
          <p:nvPr/>
        </p:nvSpPr>
        <p:spPr>
          <a:xfrm>
            <a:off x="400559" y="3635959"/>
            <a:ext cx="418654" cy="369332"/>
          </a:xfrm>
          <a:prstGeom prst="rect">
            <a:avLst/>
          </a:prstGeom>
          <a:noFill/>
        </p:spPr>
        <p:txBody>
          <a:bodyPr wrap="none" rtlCol="0">
            <a:spAutoFit/>
          </a:bodyPr>
          <a:lstStyle/>
          <a:p>
            <a:r>
              <a:rPr lang="en-US" dirty="0" smtClean="0"/>
              <a:t>30</a:t>
            </a:r>
            <a:endParaRPr lang="en-US" dirty="0"/>
          </a:p>
        </p:txBody>
      </p:sp>
      <p:sp>
        <p:nvSpPr>
          <p:cNvPr id="51" name="TextBox 50"/>
          <p:cNvSpPr txBox="1"/>
          <p:nvPr/>
        </p:nvSpPr>
        <p:spPr>
          <a:xfrm>
            <a:off x="400559" y="3210183"/>
            <a:ext cx="418654" cy="369332"/>
          </a:xfrm>
          <a:prstGeom prst="rect">
            <a:avLst/>
          </a:prstGeom>
          <a:noFill/>
        </p:spPr>
        <p:txBody>
          <a:bodyPr wrap="none" rtlCol="0">
            <a:spAutoFit/>
          </a:bodyPr>
          <a:lstStyle/>
          <a:p>
            <a:r>
              <a:rPr lang="en-US" dirty="0" smtClean="0"/>
              <a:t>40</a:t>
            </a:r>
            <a:endParaRPr lang="en-US" dirty="0"/>
          </a:p>
        </p:txBody>
      </p:sp>
      <p:sp>
        <p:nvSpPr>
          <p:cNvPr id="52" name="TextBox 51"/>
          <p:cNvSpPr txBox="1"/>
          <p:nvPr/>
        </p:nvSpPr>
        <p:spPr>
          <a:xfrm>
            <a:off x="400559" y="2784407"/>
            <a:ext cx="418654" cy="369332"/>
          </a:xfrm>
          <a:prstGeom prst="rect">
            <a:avLst/>
          </a:prstGeom>
          <a:noFill/>
        </p:spPr>
        <p:txBody>
          <a:bodyPr wrap="none" rtlCol="0">
            <a:spAutoFit/>
          </a:bodyPr>
          <a:lstStyle/>
          <a:p>
            <a:r>
              <a:rPr lang="en-US" dirty="0" smtClean="0"/>
              <a:t>50</a:t>
            </a:r>
            <a:endParaRPr lang="en-US" dirty="0"/>
          </a:p>
        </p:txBody>
      </p:sp>
      <p:sp>
        <p:nvSpPr>
          <p:cNvPr id="53" name="TextBox 52"/>
          <p:cNvSpPr txBox="1"/>
          <p:nvPr/>
        </p:nvSpPr>
        <p:spPr>
          <a:xfrm>
            <a:off x="400559" y="2358631"/>
            <a:ext cx="418654" cy="369332"/>
          </a:xfrm>
          <a:prstGeom prst="rect">
            <a:avLst/>
          </a:prstGeom>
          <a:noFill/>
        </p:spPr>
        <p:txBody>
          <a:bodyPr wrap="none" rtlCol="0">
            <a:spAutoFit/>
          </a:bodyPr>
          <a:lstStyle/>
          <a:p>
            <a:r>
              <a:rPr lang="en-US" dirty="0" smtClean="0"/>
              <a:t>60</a:t>
            </a:r>
            <a:endParaRPr lang="en-US" dirty="0"/>
          </a:p>
        </p:txBody>
      </p:sp>
      <p:sp>
        <p:nvSpPr>
          <p:cNvPr id="54" name="TextBox 53"/>
          <p:cNvSpPr txBox="1"/>
          <p:nvPr/>
        </p:nvSpPr>
        <p:spPr>
          <a:xfrm>
            <a:off x="400559" y="1932855"/>
            <a:ext cx="418654" cy="369332"/>
          </a:xfrm>
          <a:prstGeom prst="rect">
            <a:avLst/>
          </a:prstGeom>
          <a:noFill/>
        </p:spPr>
        <p:txBody>
          <a:bodyPr wrap="none" rtlCol="0">
            <a:spAutoFit/>
          </a:bodyPr>
          <a:lstStyle/>
          <a:p>
            <a:r>
              <a:rPr lang="en-US" dirty="0" smtClean="0"/>
              <a:t>70</a:t>
            </a:r>
            <a:endParaRPr lang="en-US" dirty="0"/>
          </a:p>
        </p:txBody>
      </p:sp>
      <p:sp>
        <p:nvSpPr>
          <p:cNvPr id="55" name="TextBox 54"/>
          <p:cNvSpPr txBox="1"/>
          <p:nvPr/>
        </p:nvSpPr>
        <p:spPr>
          <a:xfrm>
            <a:off x="400559" y="1507079"/>
            <a:ext cx="418654" cy="369332"/>
          </a:xfrm>
          <a:prstGeom prst="rect">
            <a:avLst/>
          </a:prstGeom>
          <a:noFill/>
        </p:spPr>
        <p:txBody>
          <a:bodyPr wrap="none" rtlCol="0">
            <a:spAutoFit/>
          </a:bodyPr>
          <a:lstStyle/>
          <a:p>
            <a:r>
              <a:rPr lang="en-US" dirty="0" smtClean="0"/>
              <a:t>80</a:t>
            </a:r>
            <a:endParaRPr lang="en-US" dirty="0"/>
          </a:p>
        </p:txBody>
      </p:sp>
      <p:cxnSp>
        <p:nvCxnSpPr>
          <p:cNvPr id="56" name="Straight Connector 55"/>
          <p:cNvCxnSpPr/>
          <p:nvPr/>
        </p:nvCxnSpPr>
        <p:spPr>
          <a:xfrm>
            <a:off x="761093" y="1305690"/>
            <a:ext cx="8251644" cy="0"/>
          </a:xfrm>
          <a:prstGeom prst="line">
            <a:avLst/>
          </a:prstGeom>
          <a:ln>
            <a:solidFill>
              <a:schemeClr val="bg1">
                <a:lumMod val="65000"/>
              </a:schemeClr>
            </a:solidFill>
          </a:ln>
          <a:effectLst/>
        </p:spPr>
        <p:style>
          <a:lnRef idx="2">
            <a:schemeClr val="accent1"/>
          </a:lnRef>
          <a:fillRef idx="0">
            <a:schemeClr val="accent1"/>
          </a:fillRef>
          <a:effectRef idx="1">
            <a:schemeClr val="accent1"/>
          </a:effectRef>
          <a:fontRef idx="minor">
            <a:schemeClr val="tx1"/>
          </a:fontRef>
        </p:style>
      </p:cxnSp>
      <p:sp>
        <p:nvSpPr>
          <p:cNvPr id="58" name="TextBox 57"/>
          <p:cNvSpPr txBox="1"/>
          <p:nvPr/>
        </p:nvSpPr>
        <p:spPr>
          <a:xfrm>
            <a:off x="400559" y="1081303"/>
            <a:ext cx="418654" cy="369332"/>
          </a:xfrm>
          <a:prstGeom prst="rect">
            <a:avLst/>
          </a:prstGeom>
          <a:noFill/>
        </p:spPr>
        <p:txBody>
          <a:bodyPr wrap="none" rtlCol="0">
            <a:spAutoFit/>
          </a:bodyPr>
          <a:lstStyle/>
          <a:p>
            <a:r>
              <a:rPr lang="en-US" dirty="0" smtClean="0"/>
              <a:t>90</a:t>
            </a:r>
            <a:endParaRPr lang="en-US" dirty="0"/>
          </a:p>
        </p:txBody>
      </p:sp>
      <p:cxnSp>
        <p:nvCxnSpPr>
          <p:cNvPr id="60" name="Straight Connector 59"/>
          <p:cNvCxnSpPr/>
          <p:nvPr/>
        </p:nvCxnSpPr>
        <p:spPr>
          <a:xfrm>
            <a:off x="859932" y="1081303"/>
            <a:ext cx="26831" cy="4201320"/>
          </a:xfrm>
          <a:prstGeom prst="line">
            <a:avLst/>
          </a:prstGeom>
          <a:ln>
            <a:solidFill>
              <a:schemeClr val="bg1">
                <a:lumMod val="65000"/>
              </a:schemeClr>
            </a:solidFill>
          </a:ln>
          <a:effectLst/>
        </p:spPr>
        <p:style>
          <a:lnRef idx="2">
            <a:schemeClr val="accent1"/>
          </a:lnRef>
          <a:fillRef idx="0">
            <a:schemeClr val="accent1"/>
          </a:fillRef>
          <a:effectRef idx="1">
            <a:schemeClr val="accent1"/>
          </a:effectRef>
          <a:fontRef idx="minor">
            <a:schemeClr val="tx1"/>
          </a:fontRef>
        </p:style>
      </p:cxnSp>
      <p:cxnSp>
        <p:nvCxnSpPr>
          <p:cNvPr id="64" name="Straight Connector 63"/>
          <p:cNvCxnSpPr/>
          <p:nvPr/>
        </p:nvCxnSpPr>
        <p:spPr>
          <a:xfrm>
            <a:off x="1475656" y="5100426"/>
            <a:ext cx="0" cy="90592"/>
          </a:xfrm>
          <a:prstGeom prst="line">
            <a:avLst/>
          </a:prstGeom>
          <a:ln>
            <a:solidFill>
              <a:schemeClr val="bg1">
                <a:lumMod val="65000"/>
              </a:schemeClr>
            </a:solidFill>
          </a:ln>
          <a:effectLst/>
        </p:spPr>
        <p:style>
          <a:lnRef idx="2">
            <a:schemeClr val="accent1"/>
          </a:lnRef>
          <a:fillRef idx="0">
            <a:schemeClr val="accent1"/>
          </a:fillRef>
          <a:effectRef idx="1">
            <a:schemeClr val="accent1"/>
          </a:effectRef>
          <a:fontRef idx="minor">
            <a:schemeClr val="tx1"/>
          </a:fontRef>
        </p:style>
      </p:cxnSp>
      <p:cxnSp>
        <p:nvCxnSpPr>
          <p:cNvPr id="66" name="Straight Connector 65"/>
          <p:cNvCxnSpPr/>
          <p:nvPr/>
        </p:nvCxnSpPr>
        <p:spPr>
          <a:xfrm>
            <a:off x="2305548" y="5100426"/>
            <a:ext cx="0" cy="90592"/>
          </a:xfrm>
          <a:prstGeom prst="line">
            <a:avLst/>
          </a:prstGeom>
          <a:ln>
            <a:solidFill>
              <a:schemeClr val="bg1">
                <a:lumMod val="65000"/>
              </a:schemeClr>
            </a:solidFill>
          </a:ln>
          <a:effectLst/>
        </p:spPr>
        <p:style>
          <a:lnRef idx="2">
            <a:schemeClr val="accent1"/>
          </a:lnRef>
          <a:fillRef idx="0">
            <a:schemeClr val="accent1"/>
          </a:fillRef>
          <a:effectRef idx="1">
            <a:schemeClr val="accent1"/>
          </a:effectRef>
          <a:fontRef idx="minor">
            <a:schemeClr val="tx1"/>
          </a:fontRef>
        </p:style>
      </p:cxnSp>
      <p:cxnSp>
        <p:nvCxnSpPr>
          <p:cNvPr id="68" name="Straight Connector 67"/>
          <p:cNvCxnSpPr/>
          <p:nvPr/>
        </p:nvCxnSpPr>
        <p:spPr>
          <a:xfrm>
            <a:off x="3135438" y="5100426"/>
            <a:ext cx="0" cy="90592"/>
          </a:xfrm>
          <a:prstGeom prst="line">
            <a:avLst/>
          </a:prstGeom>
          <a:ln>
            <a:solidFill>
              <a:schemeClr val="bg1">
                <a:lumMod val="65000"/>
              </a:schemeClr>
            </a:solidFill>
          </a:ln>
          <a:effectLst/>
        </p:spPr>
        <p:style>
          <a:lnRef idx="2">
            <a:schemeClr val="accent1"/>
          </a:lnRef>
          <a:fillRef idx="0">
            <a:schemeClr val="accent1"/>
          </a:fillRef>
          <a:effectRef idx="1">
            <a:schemeClr val="accent1"/>
          </a:effectRef>
          <a:fontRef idx="minor">
            <a:schemeClr val="tx1"/>
          </a:fontRef>
        </p:style>
      </p:cxnSp>
      <p:cxnSp>
        <p:nvCxnSpPr>
          <p:cNvPr id="69" name="Straight Connector 68"/>
          <p:cNvCxnSpPr/>
          <p:nvPr/>
        </p:nvCxnSpPr>
        <p:spPr>
          <a:xfrm>
            <a:off x="3893322" y="5100426"/>
            <a:ext cx="0" cy="90592"/>
          </a:xfrm>
          <a:prstGeom prst="line">
            <a:avLst/>
          </a:prstGeom>
          <a:ln>
            <a:solidFill>
              <a:schemeClr val="bg1">
                <a:lumMod val="65000"/>
              </a:schemeClr>
            </a:solidFill>
          </a:ln>
          <a:effectLst/>
        </p:spPr>
        <p:style>
          <a:lnRef idx="2">
            <a:schemeClr val="accent1"/>
          </a:lnRef>
          <a:fillRef idx="0">
            <a:schemeClr val="accent1"/>
          </a:fillRef>
          <a:effectRef idx="1">
            <a:schemeClr val="accent1"/>
          </a:effectRef>
          <a:fontRef idx="minor">
            <a:schemeClr val="tx1"/>
          </a:fontRef>
        </p:style>
      </p:cxnSp>
      <p:cxnSp>
        <p:nvCxnSpPr>
          <p:cNvPr id="70" name="Straight Connector 69"/>
          <p:cNvCxnSpPr/>
          <p:nvPr/>
        </p:nvCxnSpPr>
        <p:spPr>
          <a:xfrm>
            <a:off x="4716016" y="5100426"/>
            <a:ext cx="0" cy="90592"/>
          </a:xfrm>
          <a:prstGeom prst="line">
            <a:avLst/>
          </a:prstGeom>
          <a:ln>
            <a:solidFill>
              <a:schemeClr val="bg1">
                <a:lumMod val="65000"/>
              </a:schemeClr>
            </a:solidFill>
          </a:ln>
          <a:effectLst/>
        </p:spPr>
        <p:style>
          <a:lnRef idx="2">
            <a:schemeClr val="accent1"/>
          </a:lnRef>
          <a:fillRef idx="0">
            <a:schemeClr val="accent1"/>
          </a:fillRef>
          <a:effectRef idx="1">
            <a:schemeClr val="accent1"/>
          </a:effectRef>
          <a:fontRef idx="minor">
            <a:schemeClr val="tx1"/>
          </a:fontRef>
        </p:style>
      </p:cxnSp>
      <p:cxnSp>
        <p:nvCxnSpPr>
          <p:cNvPr id="71" name="Straight Connector 70"/>
          <p:cNvCxnSpPr/>
          <p:nvPr/>
        </p:nvCxnSpPr>
        <p:spPr>
          <a:xfrm>
            <a:off x="5441531" y="5100426"/>
            <a:ext cx="0" cy="90592"/>
          </a:xfrm>
          <a:prstGeom prst="line">
            <a:avLst/>
          </a:prstGeom>
          <a:ln>
            <a:solidFill>
              <a:schemeClr val="bg1">
                <a:lumMod val="65000"/>
              </a:schemeClr>
            </a:solidFill>
          </a:ln>
          <a:effectLst/>
        </p:spPr>
        <p:style>
          <a:lnRef idx="2">
            <a:schemeClr val="accent1"/>
          </a:lnRef>
          <a:fillRef idx="0">
            <a:schemeClr val="accent1"/>
          </a:fillRef>
          <a:effectRef idx="1">
            <a:schemeClr val="accent1"/>
          </a:effectRef>
          <a:fontRef idx="minor">
            <a:schemeClr val="tx1"/>
          </a:fontRef>
        </p:style>
      </p:cxnSp>
      <p:cxnSp>
        <p:nvCxnSpPr>
          <p:cNvPr id="72" name="Straight Connector 71"/>
          <p:cNvCxnSpPr/>
          <p:nvPr/>
        </p:nvCxnSpPr>
        <p:spPr>
          <a:xfrm>
            <a:off x="6228184" y="5082368"/>
            <a:ext cx="0" cy="90592"/>
          </a:xfrm>
          <a:prstGeom prst="line">
            <a:avLst/>
          </a:prstGeom>
          <a:ln>
            <a:solidFill>
              <a:srgbClr val="A6A6A6"/>
            </a:solidFill>
          </a:ln>
          <a:effectLst/>
        </p:spPr>
        <p:style>
          <a:lnRef idx="2">
            <a:schemeClr val="accent1"/>
          </a:lnRef>
          <a:fillRef idx="0">
            <a:schemeClr val="accent1"/>
          </a:fillRef>
          <a:effectRef idx="1">
            <a:schemeClr val="accent1"/>
          </a:effectRef>
          <a:fontRef idx="minor">
            <a:schemeClr val="tx1"/>
          </a:fontRef>
        </p:style>
      </p:cxnSp>
      <p:sp>
        <p:nvSpPr>
          <p:cNvPr id="75" name="Rectangle 74"/>
          <p:cNvSpPr/>
          <p:nvPr/>
        </p:nvSpPr>
        <p:spPr>
          <a:xfrm>
            <a:off x="1767989" y="2278297"/>
            <a:ext cx="101437" cy="2851017"/>
          </a:xfrm>
          <a:prstGeom prst="rect">
            <a:avLst/>
          </a:prstGeom>
          <a:solidFill>
            <a:srgbClr val="008000"/>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rgbClr val="000090"/>
              </a:solidFill>
            </a:endParaRPr>
          </a:p>
        </p:txBody>
      </p:sp>
      <p:sp>
        <p:nvSpPr>
          <p:cNvPr id="78" name="Rectangle 77"/>
          <p:cNvSpPr/>
          <p:nvPr/>
        </p:nvSpPr>
        <p:spPr>
          <a:xfrm>
            <a:off x="1043608" y="4109572"/>
            <a:ext cx="95235" cy="1019743"/>
          </a:xfrm>
          <a:prstGeom prst="rect">
            <a:avLst/>
          </a:prstGeom>
          <a:solidFill>
            <a:srgbClr val="008000"/>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rgbClr val="000090"/>
              </a:solidFill>
            </a:endParaRPr>
          </a:p>
        </p:txBody>
      </p:sp>
      <p:grpSp>
        <p:nvGrpSpPr>
          <p:cNvPr id="81" name="Group 80"/>
          <p:cNvGrpSpPr/>
          <p:nvPr/>
        </p:nvGrpSpPr>
        <p:grpSpPr>
          <a:xfrm>
            <a:off x="3956918" y="430240"/>
            <a:ext cx="1616143" cy="461665"/>
            <a:chOff x="3210629" y="2307052"/>
            <a:chExt cx="1616143" cy="461665"/>
          </a:xfrm>
        </p:grpSpPr>
        <p:sp>
          <p:nvSpPr>
            <p:cNvPr id="82" name="TextBox 81"/>
            <p:cNvSpPr txBox="1"/>
            <p:nvPr/>
          </p:nvSpPr>
          <p:spPr>
            <a:xfrm>
              <a:off x="3414005" y="2307052"/>
              <a:ext cx="1412767" cy="461665"/>
            </a:xfrm>
            <a:prstGeom prst="rect">
              <a:avLst/>
            </a:prstGeom>
            <a:noFill/>
          </p:spPr>
          <p:txBody>
            <a:bodyPr wrap="none" rtlCol="0">
              <a:spAutoFit/>
            </a:bodyPr>
            <a:lstStyle/>
            <a:p>
              <a:r>
                <a:rPr lang="en-US" sz="2400" dirty="0" smtClean="0">
                  <a:solidFill>
                    <a:srgbClr val="000090"/>
                  </a:solidFill>
                </a:rPr>
                <a:t>X10-Mem</a:t>
              </a:r>
              <a:endParaRPr lang="en-US" sz="2400" dirty="0">
                <a:solidFill>
                  <a:srgbClr val="000090"/>
                </a:solidFill>
              </a:endParaRPr>
            </a:p>
          </p:txBody>
        </p:sp>
        <p:sp>
          <p:nvSpPr>
            <p:cNvPr id="83" name="Rectangle 82"/>
            <p:cNvSpPr/>
            <p:nvPr/>
          </p:nvSpPr>
          <p:spPr>
            <a:xfrm>
              <a:off x="3210629" y="2460685"/>
              <a:ext cx="203376" cy="196497"/>
            </a:xfrm>
            <a:prstGeom prst="rect">
              <a:avLst/>
            </a:prstGeom>
            <a:solidFill>
              <a:srgbClr val="008000"/>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rgbClr val="000090"/>
                </a:solidFill>
              </a:endParaRPr>
            </a:p>
          </p:txBody>
        </p:sp>
      </p:grpSp>
      <p:grpSp>
        <p:nvGrpSpPr>
          <p:cNvPr id="84" name="Group 83"/>
          <p:cNvGrpSpPr/>
          <p:nvPr/>
        </p:nvGrpSpPr>
        <p:grpSpPr>
          <a:xfrm>
            <a:off x="7658264" y="417126"/>
            <a:ext cx="1306224" cy="461665"/>
            <a:chOff x="6911975" y="2293938"/>
            <a:chExt cx="1306224" cy="461665"/>
          </a:xfrm>
        </p:grpSpPr>
        <p:sp>
          <p:nvSpPr>
            <p:cNvPr id="85" name="TextBox 84"/>
            <p:cNvSpPr txBox="1"/>
            <p:nvPr/>
          </p:nvSpPr>
          <p:spPr>
            <a:xfrm>
              <a:off x="7081500" y="2293938"/>
              <a:ext cx="1136699" cy="461665"/>
            </a:xfrm>
            <a:prstGeom prst="rect">
              <a:avLst/>
            </a:prstGeom>
            <a:noFill/>
          </p:spPr>
          <p:txBody>
            <a:bodyPr wrap="none" rtlCol="0">
              <a:spAutoFit/>
            </a:bodyPr>
            <a:lstStyle/>
            <a:p>
              <a:r>
                <a:rPr lang="en-US" sz="2400" dirty="0" smtClean="0">
                  <a:solidFill>
                    <a:srgbClr val="000090"/>
                  </a:solidFill>
                </a:rPr>
                <a:t>Manual</a:t>
              </a:r>
              <a:endParaRPr lang="en-US" sz="2400" dirty="0">
                <a:solidFill>
                  <a:srgbClr val="000090"/>
                </a:solidFill>
              </a:endParaRPr>
            </a:p>
          </p:txBody>
        </p:sp>
        <p:sp>
          <p:nvSpPr>
            <p:cNvPr id="86" name="Rectangle 85"/>
            <p:cNvSpPr/>
            <p:nvPr/>
          </p:nvSpPr>
          <p:spPr>
            <a:xfrm>
              <a:off x="6911975" y="2460685"/>
              <a:ext cx="203376" cy="196498"/>
            </a:xfrm>
            <a:prstGeom prst="rect">
              <a:avLst/>
            </a:prstGeom>
            <a:solidFill>
              <a:srgbClr val="000090"/>
            </a:solidFill>
            <a:ln>
              <a:solidFill>
                <a:srgbClr val="00009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rgbClr val="000090"/>
                </a:solidFill>
              </a:endParaRPr>
            </a:p>
          </p:txBody>
        </p:sp>
      </p:grpSp>
      <p:grpSp>
        <p:nvGrpSpPr>
          <p:cNvPr id="87" name="Group 86"/>
          <p:cNvGrpSpPr/>
          <p:nvPr/>
        </p:nvGrpSpPr>
        <p:grpSpPr>
          <a:xfrm>
            <a:off x="5871116" y="447055"/>
            <a:ext cx="1615379" cy="830997"/>
            <a:chOff x="4867477" y="2323867"/>
            <a:chExt cx="1615379" cy="830997"/>
          </a:xfrm>
        </p:grpSpPr>
        <p:sp>
          <p:nvSpPr>
            <p:cNvPr id="88" name="Rectangle 87"/>
            <p:cNvSpPr/>
            <p:nvPr/>
          </p:nvSpPr>
          <p:spPr>
            <a:xfrm>
              <a:off x="4867477" y="2460686"/>
              <a:ext cx="203376" cy="196497"/>
            </a:xfrm>
            <a:prstGeom prst="rect">
              <a:avLst/>
            </a:prstGeom>
            <a:solidFill>
              <a:srgbClr val="8000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rgbClr val="000090"/>
                </a:solidFill>
              </a:endParaRPr>
            </a:p>
          </p:txBody>
        </p:sp>
        <p:sp>
          <p:nvSpPr>
            <p:cNvPr id="89" name="TextBox 88"/>
            <p:cNvSpPr txBox="1"/>
            <p:nvPr/>
          </p:nvSpPr>
          <p:spPr>
            <a:xfrm>
              <a:off x="5054260" y="2323867"/>
              <a:ext cx="1428596" cy="830997"/>
            </a:xfrm>
            <a:prstGeom prst="rect">
              <a:avLst/>
            </a:prstGeom>
            <a:noFill/>
          </p:spPr>
          <p:txBody>
            <a:bodyPr wrap="none" rtlCol="0">
              <a:spAutoFit/>
            </a:bodyPr>
            <a:lstStyle/>
            <a:p>
              <a:r>
                <a:rPr lang="en-US" sz="2400" dirty="0" smtClean="0">
                  <a:solidFill>
                    <a:srgbClr val="000090"/>
                  </a:solidFill>
                </a:rPr>
                <a:t>GR-</a:t>
              </a:r>
              <a:r>
                <a:rPr lang="en-US" sz="2400" dirty="0" err="1" smtClean="0">
                  <a:solidFill>
                    <a:srgbClr val="000090"/>
                  </a:solidFill>
                </a:rPr>
                <a:t>Mem</a:t>
              </a:r>
              <a:r>
                <a:rPr lang="en-US" sz="2400" dirty="0" smtClean="0">
                  <a:solidFill>
                    <a:srgbClr val="000090"/>
                  </a:solidFill>
                </a:rPr>
                <a:t>/</a:t>
              </a:r>
            </a:p>
            <a:p>
              <a:r>
                <a:rPr lang="en-US" sz="2400" dirty="0" smtClean="0">
                  <a:solidFill>
                    <a:srgbClr val="000090"/>
                  </a:solidFill>
                </a:rPr>
                <a:t>X10-Mem</a:t>
              </a:r>
              <a:endParaRPr lang="en-US" sz="2400" dirty="0">
                <a:solidFill>
                  <a:srgbClr val="000090"/>
                </a:solidFill>
              </a:endParaRPr>
            </a:p>
          </p:txBody>
        </p:sp>
      </p:grpSp>
      <p:sp>
        <p:nvSpPr>
          <p:cNvPr id="90" name="TextBox 89"/>
          <p:cNvSpPr txBox="1"/>
          <p:nvPr/>
        </p:nvSpPr>
        <p:spPr>
          <a:xfrm rot="16200000">
            <a:off x="-1101996" y="3025805"/>
            <a:ext cx="2608519" cy="369332"/>
          </a:xfrm>
          <a:prstGeom prst="rect">
            <a:avLst/>
          </a:prstGeom>
          <a:noFill/>
        </p:spPr>
        <p:txBody>
          <a:bodyPr wrap="none" rtlCol="0">
            <a:spAutoFit/>
          </a:bodyPr>
          <a:lstStyle/>
          <a:p>
            <a:r>
              <a:rPr lang="en-US" b="1" dirty="0" smtClean="0"/>
              <a:t>Speedup Over Sequential</a:t>
            </a:r>
            <a:endParaRPr lang="en-US" b="1" dirty="0"/>
          </a:p>
        </p:txBody>
      </p:sp>
      <p:sp>
        <p:nvSpPr>
          <p:cNvPr id="61" name="Rectangle 60"/>
          <p:cNvSpPr/>
          <p:nvPr/>
        </p:nvSpPr>
        <p:spPr>
          <a:xfrm>
            <a:off x="2571003" y="2746387"/>
            <a:ext cx="115277" cy="2366903"/>
          </a:xfrm>
          <a:prstGeom prst="rect">
            <a:avLst/>
          </a:prstGeom>
          <a:solidFill>
            <a:srgbClr val="008000"/>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rgbClr val="000090"/>
              </a:solidFill>
            </a:endParaRPr>
          </a:p>
        </p:txBody>
      </p:sp>
      <p:sp>
        <p:nvSpPr>
          <p:cNvPr id="65" name="Rectangle 64"/>
          <p:cNvSpPr/>
          <p:nvPr/>
        </p:nvSpPr>
        <p:spPr>
          <a:xfrm>
            <a:off x="3432371" y="2475627"/>
            <a:ext cx="100180" cy="2653687"/>
          </a:xfrm>
          <a:prstGeom prst="rect">
            <a:avLst/>
          </a:prstGeom>
          <a:solidFill>
            <a:srgbClr val="008000"/>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rgbClr val="000090"/>
              </a:solidFill>
            </a:endParaRPr>
          </a:p>
        </p:txBody>
      </p:sp>
      <p:sp>
        <p:nvSpPr>
          <p:cNvPr id="67" name="Rectangle 66"/>
          <p:cNvSpPr/>
          <p:nvPr/>
        </p:nvSpPr>
        <p:spPr>
          <a:xfrm>
            <a:off x="3648596" y="2278298"/>
            <a:ext cx="97508" cy="2851018"/>
          </a:xfrm>
          <a:prstGeom prst="rect">
            <a:avLst/>
          </a:prstGeom>
          <a:solidFill>
            <a:srgbClr val="000090"/>
          </a:solidFill>
          <a:ln>
            <a:solidFill>
              <a:srgbClr val="00009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rgbClr val="000090"/>
              </a:solidFill>
            </a:endParaRPr>
          </a:p>
        </p:txBody>
      </p:sp>
      <p:sp>
        <p:nvSpPr>
          <p:cNvPr id="74" name="Rectangle 73"/>
          <p:cNvSpPr/>
          <p:nvPr/>
        </p:nvSpPr>
        <p:spPr>
          <a:xfrm>
            <a:off x="3541483" y="2492896"/>
            <a:ext cx="105522" cy="2636419"/>
          </a:xfrm>
          <a:prstGeom prst="rect">
            <a:avLst/>
          </a:prstGeom>
          <a:solidFill>
            <a:srgbClr val="8000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rgbClr val="000090"/>
              </a:solidFill>
            </a:endParaRPr>
          </a:p>
        </p:txBody>
      </p:sp>
      <p:sp>
        <p:nvSpPr>
          <p:cNvPr id="91" name="Rectangle 90"/>
          <p:cNvSpPr/>
          <p:nvPr/>
        </p:nvSpPr>
        <p:spPr>
          <a:xfrm>
            <a:off x="4173123" y="2154095"/>
            <a:ext cx="100180" cy="2975220"/>
          </a:xfrm>
          <a:prstGeom prst="rect">
            <a:avLst/>
          </a:prstGeom>
          <a:solidFill>
            <a:srgbClr val="008000"/>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rgbClr val="000090"/>
              </a:solidFill>
            </a:endParaRPr>
          </a:p>
        </p:txBody>
      </p:sp>
      <p:sp>
        <p:nvSpPr>
          <p:cNvPr id="92" name="Rectangle 91"/>
          <p:cNvSpPr/>
          <p:nvPr/>
        </p:nvSpPr>
        <p:spPr>
          <a:xfrm>
            <a:off x="4395373" y="1932856"/>
            <a:ext cx="97508" cy="3196460"/>
          </a:xfrm>
          <a:prstGeom prst="rect">
            <a:avLst/>
          </a:prstGeom>
          <a:solidFill>
            <a:srgbClr val="000090"/>
          </a:solidFill>
          <a:ln>
            <a:solidFill>
              <a:srgbClr val="00009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rgbClr val="000090"/>
              </a:solidFill>
            </a:endParaRPr>
          </a:p>
        </p:txBody>
      </p:sp>
      <p:sp>
        <p:nvSpPr>
          <p:cNvPr id="93" name="Rectangle 92"/>
          <p:cNvSpPr/>
          <p:nvPr/>
        </p:nvSpPr>
        <p:spPr>
          <a:xfrm>
            <a:off x="4284248" y="2204864"/>
            <a:ext cx="105522" cy="2924451"/>
          </a:xfrm>
          <a:prstGeom prst="rect">
            <a:avLst/>
          </a:prstGeom>
          <a:solidFill>
            <a:srgbClr val="8000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rgbClr val="000090"/>
              </a:solidFill>
            </a:endParaRPr>
          </a:p>
        </p:txBody>
      </p:sp>
      <p:sp>
        <p:nvSpPr>
          <p:cNvPr id="94" name="Rectangle 93"/>
          <p:cNvSpPr/>
          <p:nvPr/>
        </p:nvSpPr>
        <p:spPr>
          <a:xfrm>
            <a:off x="4958946" y="3003287"/>
            <a:ext cx="100180" cy="2126027"/>
          </a:xfrm>
          <a:prstGeom prst="rect">
            <a:avLst/>
          </a:prstGeom>
          <a:solidFill>
            <a:srgbClr val="008000"/>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rgbClr val="000090"/>
              </a:solidFill>
            </a:endParaRPr>
          </a:p>
        </p:txBody>
      </p:sp>
      <p:sp>
        <p:nvSpPr>
          <p:cNvPr id="95" name="Rectangle 94"/>
          <p:cNvSpPr/>
          <p:nvPr/>
        </p:nvSpPr>
        <p:spPr>
          <a:xfrm>
            <a:off x="5194688" y="2845196"/>
            <a:ext cx="97508" cy="2284120"/>
          </a:xfrm>
          <a:prstGeom prst="rect">
            <a:avLst/>
          </a:prstGeom>
          <a:solidFill>
            <a:srgbClr val="000090"/>
          </a:solidFill>
          <a:ln>
            <a:solidFill>
              <a:srgbClr val="00009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rgbClr val="000090"/>
              </a:solidFill>
            </a:endParaRPr>
          </a:p>
        </p:txBody>
      </p:sp>
      <p:sp>
        <p:nvSpPr>
          <p:cNvPr id="96" name="Rectangle 95"/>
          <p:cNvSpPr/>
          <p:nvPr/>
        </p:nvSpPr>
        <p:spPr>
          <a:xfrm>
            <a:off x="5070070" y="3005078"/>
            <a:ext cx="124617" cy="2124237"/>
          </a:xfrm>
          <a:prstGeom prst="rect">
            <a:avLst/>
          </a:prstGeom>
          <a:solidFill>
            <a:srgbClr val="8000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rgbClr val="000090"/>
              </a:solidFill>
            </a:endParaRPr>
          </a:p>
        </p:txBody>
      </p:sp>
      <p:sp>
        <p:nvSpPr>
          <p:cNvPr id="97" name="Rectangle 96"/>
          <p:cNvSpPr/>
          <p:nvPr/>
        </p:nvSpPr>
        <p:spPr>
          <a:xfrm>
            <a:off x="5736828" y="1964670"/>
            <a:ext cx="100180" cy="3148621"/>
          </a:xfrm>
          <a:prstGeom prst="rect">
            <a:avLst/>
          </a:prstGeom>
          <a:solidFill>
            <a:srgbClr val="008000"/>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rgbClr val="000090"/>
              </a:solidFill>
            </a:endParaRPr>
          </a:p>
        </p:txBody>
      </p:sp>
      <p:sp>
        <p:nvSpPr>
          <p:cNvPr id="98" name="Rectangle 97"/>
          <p:cNvSpPr/>
          <p:nvPr/>
        </p:nvSpPr>
        <p:spPr>
          <a:xfrm>
            <a:off x="5959078" y="1730537"/>
            <a:ext cx="97508" cy="3382755"/>
          </a:xfrm>
          <a:prstGeom prst="rect">
            <a:avLst/>
          </a:prstGeom>
          <a:solidFill>
            <a:srgbClr val="000090"/>
          </a:solidFill>
          <a:ln>
            <a:solidFill>
              <a:srgbClr val="00009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rgbClr val="000090"/>
              </a:solidFill>
            </a:endParaRPr>
          </a:p>
        </p:txBody>
      </p:sp>
      <p:sp>
        <p:nvSpPr>
          <p:cNvPr id="99" name="Rectangle 98"/>
          <p:cNvSpPr/>
          <p:nvPr/>
        </p:nvSpPr>
        <p:spPr>
          <a:xfrm>
            <a:off x="5841354" y="1988840"/>
            <a:ext cx="105522" cy="3124451"/>
          </a:xfrm>
          <a:prstGeom prst="rect">
            <a:avLst/>
          </a:prstGeom>
          <a:solidFill>
            <a:srgbClr val="8000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rgbClr val="000090"/>
              </a:solidFill>
            </a:endParaRPr>
          </a:p>
        </p:txBody>
      </p:sp>
      <p:sp>
        <p:nvSpPr>
          <p:cNvPr id="100" name="Rectangle 99"/>
          <p:cNvSpPr/>
          <p:nvPr/>
        </p:nvSpPr>
        <p:spPr>
          <a:xfrm>
            <a:off x="6584119" y="2946796"/>
            <a:ext cx="100180" cy="2183827"/>
          </a:xfrm>
          <a:prstGeom prst="rect">
            <a:avLst/>
          </a:prstGeom>
          <a:solidFill>
            <a:srgbClr val="008000"/>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rgbClr val="000090"/>
              </a:solidFill>
            </a:endParaRPr>
          </a:p>
        </p:txBody>
      </p:sp>
      <p:sp>
        <p:nvSpPr>
          <p:cNvPr id="39" name="TextBox 38"/>
          <p:cNvSpPr txBox="1"/>
          <p:nvPr/>
        </p:nvSpPr>
        <p:spPr>
          <a:xfrm>
            <a:off x="-14997" y="6486694"/>
            <a:ext cx="1919065" cy="369332"/>
          </a:xfrm>
          <a:prstGeom prst="rect">
            <a:avLst/>
          </a:prstGeom>
          <a:noFill/>
        </p:spPr>
        <p:txBody>
          <a:bodyPr wrap="none" rtlCol="0">
            <a:spAutoFit/>
          </a:bodyPr>
          <a:lstStyle/>
          <a:p>
            <a:r>
              <a:rPr lang="en-US" dirty="0" smtClean="0"/>
              <a:t>Using 128 workers </a:t>
            </a:r>
            <a:endParaRPr lang="en-US" dirty="0"/>
          </a:p>
        </p:txBody>
      </p:sp>
      <p:cxnSp>
        <p:nvCxnSpPr>
          <p:cNvPr id="103" name="Straight Connector 102"/>
          <p:cNvCxnSpPr/>
          <p:nvPr/>
        </p:nvCxnSpPr>
        <p:spPr>
          <a:xfrm>
            <a:off x="7236296" y="5082368"/>
            <a:ext cx="0" cy="90592"/>
          </a:xfrm>
          <a:prstGeom prst="line">
            <a:avLst/>
          </a:prstGeom>
          <a:ln>
            <a:solidFill>
              <a:srgbClr val="A6A6A6"/>
            </a:solidFill>
          </a:ln>
          <a:effectLst/>
        </p:spPr>
        <p:style>
          <a:lnRef idx="2">
            <a:schemeClr val="accent1"/>
          </a:lnRef>
          <a:fillRef idx="0">
            <a:schemeClr val="accent1"/>
          </a:fillRef>
          <a:effectRef idx="1">
            <a:schemeClr val="accent1"/>
          </a:effectRef>
          <a:fontRef idx="minor">
            <a:schemeClr val="tx1"/>
          </a:fontRef>
        </p:style>
      </p:cxnSp>
      <p:cxnSp>
        <p:nvCxnSpPr>
          <p:cNvPr id="104" name="Straight Connector 103"/>
          <p:cNvCxnSpPr/>
          <p:nvPr/>
        </p:nvCxnSpPr>
        <p:spPr>
          <a:xfrm>
            <a:off x="8100392" y="5100426"/>
            <a:ext cx="0" cy="90592"/>
          </a:xfrm>
          <a:prstGeom prst="line">
            <a:avLst/>
          </a:prstGeom>
          <a:ln>
            <a:solidFill>
              <a:srgbClr val="A6A6A6"/>
            </a:solidFill>
          </a:ln>
          <a:effectLst/>
        </p:spPr>
        <p:style>
          <a:lnRef idx="2">
            <a:schemeClr val="accent1"/>
          </a:lnRef>
          <a:fillRef idx="0">
            <a:schemeClr val="accent1"/>
          </a:fillRef>
          <a:effectRef idx="1">
            <a:schemeClr val="accent1"/>
          </a:effectRef>
          <a:fontRef idx="minor">
            <a:schemeClr val="tx1"/>
          </a:fontRef>
        </p:style>
      </p:cxnSp>
      <p:sp>
        <p:nvSpPr>
          <p:cNvPr id="105" name="TextBox 104"/>
          <p:cNvSpPr txBox="1"/>
          <p:nvPr/>
        </p:nvSpPr>
        <p:spPr>
          <a:xfrm rot="16200000">
            <a:off x="7318756" y="5312035"/>
            <a:ext cx="679017" cy="369332"/>
          </a:xfrm>
          <a:prstGeom prst="rect">
            <a:avLst/>
          </a:prstGeom>
          <a:noFill/>
        </p:spPr>
        <p:txBody>
          <a:bodyPr wrap="none" rtlCol="0">
            <a:spAutoFit/>
          </a:bodyPr>
          <a:lstStyle/>
          <a:p>
            <a:pPr algn="r"/>
            <a:r>
              <a:rPr lang="en-US" b="1" dirty="0" smtClean="0"/>
              <a:t>DMG</a:t>
            </a:r>
            <a:endParaRPr lang="en-US" b="1" dirty="0"/>
          </a:p>
        </p:txBody>
      </p:sp>
      <p:sp>
        <p:nvSpPr>
          <p:cNvPr id="106" name="TextBox 105"/>
          <p:cNvSpPr txBox="1"/>
          <p:nvPr/>
        </p:nvSpPr>
        <p:spPr>
          <a:xfrm rot="16200000">
            <a:off x="8170140" y="5303469"/>
            <a:ext cx="661885" cy="369332"/>
          </a:xfrm>
          <a:prstGeom prst="rect">
            <a:avLst/>
          </a:prstGeom>
          <a:noFill/>
        </p:spPr>
        <p:txBody>
          <a:bodyPr wrap="none" rtlCol="0">
            <a:spAutoFit/>
          </a:bodyPr>
          <a:lstStyle/>
          <a:p>
            <a:pPr algn="r"/>
            <a:r>
              <a:rPr lang="en-US" b="1" dirty="0" smtClean="0"/>
              <a:t>DMR</a:t>
            </a:r>
            <a:endParaRPr lang="en-US" b="1" dirty="0"/>
          </a:p>
        </p:txBody>
      </p:sp>
      <p:sp>
        <p:nvSpPr>
          <p:cNvPr id="107" name="Rectangle 106"/>
          <p:cNvSpPr/>
          <p:nvPr/>
        </p:nvSpPr>
        <p:spPr>
          <a:xfrm>
            <a:off x="7528861" y="3842899"/>
            <a:ext cx="113557" cy="1287724"/>
          </a:xfrm>
          <a:prstGeom prst="rect">
            <a:avLst/>
          </a:prstGeom>
          <a:solidFill>
            <a:srgbClr val="008000"/>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rgbClr val="000090"/>
              </a:solidFill>
            </a:endParaRPr>
          </a:p>
        </p:txBody>
      </p:sp>
      <p:sp>
        <p:nvSpPr>
          <p:cNvPr id="108" name="Rectangle 107"/>
          <p:cNvSpPr/>
          <p:nvPr/>
        </p:nvSpPr>
        <p:spPr>
          <a:xfrm>
            <a:off x="7751112" y="3747144"/>
            <a:ext cx="110528" cy="1383480"/>
          </a:xfrm>
          <a:prstGeom prst="rect">
            <a:avLst/>
          </a:prstGeom>
          <a:solidFill>
            <a:srgbClr val="000090"/>
          </a:solidFill>
          <a:ln>
            <a:solidFill>
              <a:srgbClr val="00009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rgbClr val="000090"/>
              </a:solidFill>
            </a:endParaRPr>
          </a:p>
        </p:txBody>
      </p:sp>
      <p:sp>
        <p:nvSpPr>
          <p:cNvPr id="109" name="Rectangle 108"/>
          <p:cNvSpPr/>
          <p:nvPr/>
        </p:nvSpPr>
        <p:spPr>
          <a:xfrm>
            <a:off x="7639987" y="3854772"/>
            <a:ext cx="119612" cy="1275851"/>
          </a:xfrm>
          <a:prstGeom prst="rect">
            <a:avLst/>
          </a:prstGeom>
          <a:solidFill>
            <a:srgbClr val="8000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rgbClr val="000090"/>
              </a:solidFill>
            </a:endParaRPr>
          </a:p>
        </p:txBody>
      </p:sp>
      <p:sp>
        <p:nvSpPr>
          <p:cNvPr id="110" name="Rectangle 109"/>
          <p:cNvSpPr/>
          <p:nvPr/>
        </p:nvSpPr>
        <p:spPr>
          <a:xfrm>
            <a:off x="8382198" y="3546977"/>
            <a:ext cx="100180" cy="1574133"/>
          </a:xfrm>
          <a:prstGeom prst="rect">
            <a:avLst/>
          </a:prstGeom>
          <a:solidFill>
            <a:srgbClr val="008000"/>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rgbClr val="000090"/>
              </a:solidFill>
            </a:endParaRPr>
          </a:p>
        </p:txBody>
      </p:sp>
      <p:sp>
        <p:nvSpPr>
          <p:cNvPr id="111" name="Rectangle 110"/>
          <p:cNvSpPr/>
          <p:nvPr/>
        </p:nvSpPr>
        <p:spPr>
          <a:xfrm>
            <a:off x="8604448" y="3429924"/>
            <a:ext cx="97508" cy="1691187"/>
          </a:xfrm>
          <a:prstGeom prst="rect">
            <a:avLst/>
          </a:prstGeom>
          <a:solidFill>
            <a:srgbClr val="000090"/>
          </a:solidFill>
          <a:ln>
            <a:solidFill>
              <a:srgbClr val="00009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rgbClr val="000090"/>
              </a:solidFill>
            </a:endParaRPr>
          </a:p>
        </p:txBody>
      </p:sp>
      <p:sp>
        <p:nvSpPr>
          <p:cNvPr id="112" name="Rectangle 111"/>
          <p:cNvSpPr/>
          <p:nvPr/>
        </p:nvSpPr>
        <p:spPr>
          <a:xfrm>
            <a:off x="8493322" y="3579515"/>
            <a:ext cx="111125" cy="1541596"/>
          </a:xfrm>
          <a:prstGeom prst="rect">
            <a:avLst/>
          </a:prstGeom>
          <a:solidFill>
            <a:srgbClr val="8000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rgbClr val="000090"/>
              </a:solidFill>
            </a:endParaRPr>
          </a:p>
        </p:txBody>
      </p:sp>
      <p:sp>
        <p:nvSpPr>
          <p:cNvPr id="113" name="Rectangle 112"/>
          <p:cNvSpPr/>
          <p:nvPr/>
        </p:nvSpPr>
        <p:spPr>
          <a:xfrm>
            <a:off x="1987649" y="1628800"/>
            <a:ext cx="97508" cy="3500516"/>
          </a:xfrm>
          <a:prstGeom prst="rect">
            <a:avLst/>
          </a:prstGeom>
          <a:solidFill>
            <a:srgbClr val="000090"/>
          </a:solidFill>
          <a:ln>
            <a:solidFill>
              <a:srgbClr val="00009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rgbClr val="000090"/>
              </a:solidFill>
            </a:endParaRPr>
          </a:p>
        </p:txBody>
      </p:sp>
      <p:sp>
        <p:nvSpPr>
          <p:cNvPr id="114" name="Rectangle 113"/>
          <p:cNvSpPr/>
          <p:nvPr/>
        </p:nvSpPr>
        <p:spPr>
          <a:xfrm>
            <a:off x="2821580" y="2155384"/>
            <a:ext cx="112202" cy="2957907"/>
          </a:xfrm>
          <a:prstGeom prst="rect">
            <a:avLst/>
          </a:prstGeom>
          <a:solidFill>
            <a:srgbClr val="000090"/>
          </a:solidFill>
          <a:ln>
            <a:solidFill>
              <a:srgbClr val="00009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rgbClr val="000090"/>
              </a:solidFill>
            </a:endParaRPr>
          </a:p>
        </p:txBody>
      </p:sp>
      <p:sp>
        <p:nvSpPr>
          <p:cNvPr id="115" name="Rectangle 114"/>
          <p:cNvSpPr/>
          <p:nvPr/>
        </p:nvSpPr>
        <p:spPr>
          <a:xfrm>
            <a:off x="6819069" y="2436435"/>
            <a:ext cx="97508" cy="2694190"/>
          </a:xfrm>
          <a:prstGeom prst="rect">
            <a:avLst/>
          </a:prstGeom>
          <a:solidFill>
            <a:srgbClr val="000090"/>
          </a:solidFill>
          <a:ln>
            <a:solidFill>
              <a:srgbClr val="00009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rgbClr val="000090"/>
              </a:solidFill>
            </a:endParaRPr>
          </a:p>
        </p:txBody>
      </p:sp>
      <p:sp>
        <p:nvSpPr>
          <p:cNvPr id="116" name="Rectangle 115"/>
          <p:cNvSpPr/>
          <p:nvPr/>
        </p:nvSpPr>
        <p:spPr>
          <a:xfrm>
            <a:off x="1869427" y="1988840"/>
            <a:ext cx="105522" cy="3140475"/>
          </a:xfrm>
          <a:prstGeom prst="rect">
            <a:avLst/>
          </a:prstGeom>
          <a:solidFill>
            <a:srgbClr val="8000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rgbClr val="000090"/>
              </a:solidFill>
            </a:endParaRPr>
          </a:p>
        </p:txBody>
      </p:sp>
      <p:sp>
        <p:nvSpPr>
          <p:cNvPr id="117" name="Rectangle 116"/>
          <p:cNvSpPr/>
          <p:nvPr/>
        </p:nvSpPr>
        <p:spPr>
          <a:xfrm>
            <a:off x="2690263" y="2492896"/>
            <a:ext cx="131317" cy="2620394"/>
          </a:xfrm>
          <a:prstGeom prst="rect">
            <a:avLst/>
          </a:prstGeom>
          <a:solidFill>
            <a:srgbClr val="8000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rgbClr val="000090"/>
              </a:solidFill>
            </a:endParaRPr>
          </a:p>
        </p:txBody>
      </p:sp>
      <p:sp>
        <p:nvSpPr>
          <p:cNvPr id="118" name="Rectangle 117"/>
          <p:cNvSpPr/>
          <p:nvPr/>
        </p:nvSpPr>
        <p:spPr>
          <a:xfrm>
            <a:off x="6695243" y="2622825"/>
            <a:ext cx="111126" cy="2507800"/>
          </a:xfrm>
          <a:prstGeom prst="rect">
            <a:avLst/>
          </a:prstGeom>
          <a:solidFill>
            <a:srgbClr val="8000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rgbClr val="000090"/>
              </a:solidFill>
            </a:endParaRPr>
          </a:p>
        </p:txBody>
      </p:sp>
      <p:sp>
        <p:nvSpPr>
          <p:cNvPr id="119" name="Rectangle 118"/>
          <p:cNvSpPr/>
          <p:nvPr/>
        </p:nvSpPr>
        <p:spPr>
          <a:xfrm>
            <a:off x="1246932" y="3747144"/>
            <a:ext cx="94000" cy="1382173"/>
          </a:xfrm>
          <a:prstGeom prst="rect">
            <a:avLst/>
          </a:prstGeom>
          <a:solidFill>
            <a:srgbClr val="000090"/>
          </a:solidFill>
          <a:ln>
            <a:solidFill>
              <a:srgbClr val="00009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rgbClr val="000090"/>
              </a:solidFill>
            </a:endParaRPr>
          </a:p>
        </p:txBody>
      </p:sp>
      <p:sp>
        <p:nvSpPr>
          <p:cNvPr id="121" name="Rectangle 120"/>
          <p:cNvSpPr/>
          <p:nvPr/>
        </p:nvSpPr>
        <p:spPr>
          <a:xfrm>
            <a:off x="1246932" y="3747144"/>
            <a:ext cx="94000" cy="1382173"/>
          </a:xfrm>
          <a:prstGeom prst="rect">
            <a:avLst/>
          </a:prstGeom>
          <a:solidFill>
            <a:srgbClr val="000090"/>
          </a:solidFill>
          <a:ln>
            <a:solidFill>
              <a:srgbClr val="00009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rgbClr val="000090"/>
              </a:solidFill>
            </a:endParaRPr>
          </a:p>
        </p:txBody>
      </p:sp>
      <p:sp>
        <p:nvSpPr>
          <p:cNvPr id="122" name="Rectangle 121"/>
          <p:cNvSpPr/>
          <p:nvPr/>
        </p:nvSpPr>
        <p:spPr>
          <a:xfrm>
            <a:off x="1141016" y="4005291"/>
            <a:ext cx="105916" cy="1124024"/>
          </a:xfrm>
          <a:prstGeom prst="rect">
            <a:avLst/>
          </a:prstGeom>
          <a:solidFill>
            <a:srgbClr val="8000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rgbClr val="000090"/>
              </a:solidFill>
            </a:endParaRPr>
          </a:p>
        </p:txBody>
      </p:sp>
    </p:spTree>
    <p:extLst>
      <p:ext uri="{BB962C8B-B14F-4D97-AF65-F5344CB8AC3E}">
        <p14:creationId xmlns:p14="http://schemas.microsoft.com/office/powerpoint/2010/main" val="3983809082"/>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119"/>
                                        </p:tgtEl>
                                        <p:attrNameLst>
                                          <p:attrName>style.visibility</p:attrName>
                                        </p:attrNameLst>
                                      </p:cBhvr>
                                      <p:to>
                                        <p:strVal val="visible"/>
                                      </p:to>
                                    </p:set>
                                    <p:animEffect transition="in" filter="wipe(down)">
                                      <p:cBhvr>
                                        <p:cTn id="7" dur="500"/>
                                        <p:tgtEl>
                                          <p:spTgt spid="119"/>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121"/>
                                        </p:tgtEl>
                                        <p:attrNameLst>
                                          <p:attrName>style.visibility</p:attrName>
                                        </p:attrNameLst>
                                      </p:cBhvr>
                                      <p:to>
                                        <p:strVal val="visible"/>
                                      </p:to>
                                    </p:set>
                                    <p:animEffect transition="in" filter="wipe(down)">
                                      <p:cBhvr>
                                        <p:cTn id="12" dur="500"/>
                                        <p:tgtEl>
                                          <p:spTgt spid="121"/>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122"/>
                                        </p:tgtEl>
                                        <p:attrNameLst>
                                          <p:attrName>style.visibility</p:attrName>
                                        </p:attrNameLst>
                                      </p:cBhvr>
                                      <p:to>
                                        <p:strVal val="visible"/>
                                      </p:to>
                                    </p:set>
                                    <p:animEffect transition="in" filter="wipe(down)">
                                      <p:cBhvr>
                                        <p:cTn id="17" dur="500"/>
                                        <p:tgtEl>
                                          <p:spTgt spid="1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9" grpId="0" animBg="1"/>
      <p:bldP spid="121" grpId="0" animBg="1"/>
      <p:bldP spid="122"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89768"/>
            <a:ext cx="9144000" cy="1143000"/>
          </a:xfrm>
        </p:spPr>
        <p:txBody>
          <a:bodyPr>
            <a:noAutofit/>
          </a:bodyPr>
          <a:lstStyle/>
          <a:p>
            <a:r>
              <a:rPr lang="en-US" sz="3600" dirty="0" smtClean="0">
                <a:solidFill>
                  <a:srgbClr val="000090"/>
                </a:solidFill>
              </a:rPr>
              <a:t>Challenge: Minimize Communication Latency</a:t>
            </a:r>
            <a:endParaRPr lang="en-US" sz="3600" dirty="0">
              <a:solidFill>
                <a:srgbClr val="000090"/>
              </a:solidFill>
            </a:endParaRPr>
          </a:p>
        </p:txBody>
      </p:sp>
      <p:sp>
        <p:nvSpPr>
          <p:cNvPr id="3" name="Slide Number Placeholder 2"/>
          <p:cNvSpPr>
            <a:spLocks noGrp="1"/>
          </p:cNvSpPr>
          <p:nvPr>
            <p:ph type="sldNum" sz="quarter" idx="12"/>
          </p:nvPr>
        </p:nvSpPr>
        <p:spPr/>
        <p:txBody>
          <a:bodyPr/>
          <a:lstStyle/>
          <a:p>
            <a:fld id="{B9F9B84B-B900-714B-8536-1797C39898F6}" type="slidenum">
              <a:rPr lang="en-US" smtClean="0"/>
              <a:t>4</a:t>
            </a:fld>
            <a:endParaRPr lang="en-US"/>
          </a:p>
        </p:txBody>
      </p:sp>
    </p:spTree>
    <p:extLst>
      <p:ext uri="{BB962C8B-B14F-4D97-AF65-F5344CB8AC3E}">
        <p14:creationId xmlns:p14="http://schemas.microsoft.com/office/powerpoint/2010/main" val="2053841538"/>
      </p:ext>
    </p:extLst>
  </p:cSld>
  <p:clrMapOvr>
    <a:masterClrMapping/>
  </p:clrMapOvr>
  <p:timing>
    <p:tnLst>
      <p:par>
        <p:cTn xmlns:p14="http://schemas.microsoft.com/office/powerpoint/2010/mai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p:cNvGrpSpPr/>
          <p:nvPr/>
        </p:nvGrpSpPr>
        <p:grpSpPr>
          <a:xfrm>
            <a:off x="0" y="-27384"/>
            <a:ext cx="3983594" cy="2580561"/>
            <a:chOff x="136296" y="3256822"/>
            <a:chExt cx="4398322" cy="3085176"/>
          </a:xfrm>
        </p:grpSpPr>
        <p:sp>
          <p:nvSpPr>
            <p:cNvPr id="6" name="TextBox 5"/>
            <p:cNvSpPr txBox="1"/>
            <p:nvPr/>
          </p:nvSpPr>
          <p:spPr>
            <a:xfrm>
              <a:off x="1115505" y="4169029"/>
              <a:ext cx="290915" cy="276999"/>
            </a:xfrm>
            <a:prstGeom prst="rect">
              <a:avLst/>
            </a:prstGeom>
            <a:noFill/>
          </p:spPr>
          <p:txBody>
            <a:bodyPr wrap="none" rtlCol="0">
              <a:spAutoFit/>
            </a:bodyPr>
            <a:lstStyle/>
            <a:p>
              <a:r>
                <a:rPr lang="en-US" sz="1200" dirty="0" smtClean="0"/>
                <a:t>…</a:t>
              </a:r>
              <a:endParaRPr lang="en-US" sz="1200" dirty="0"/>
            </a:p>
          </p:txBody>
        </p:sp>
        <p:sp>
          <p:nvSpPr>
            <p:cNvPr id="7" name="Oval 6"/>
            <p:cNvSpPr/>
            <p:nvPr/>
          </p:nvSpPr>
          <p:spPr>
            <a:xfrm>
              <a:off x="337579" y="3623267"/>
              <a:ext cx="254731" cy="269622"/>
            </a:xfrm>
            <a:prstGeom prst="ellipse">
              <a:avLst/>
            </a:prstGeom>
            <a:solidFill>
              <a:schemeClr val="tx1"/>
            </a:solid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200"/>
            </a:p>
          </p:txBody>
        </p:sp>
        <p:cxnSp>
          <p:nvCxnSpPr>
            <p:cNvPr id="9" name="Straight Arrow Connector 8"/>
            <p:cNvCxnSpPr>
              <a:stCxn id="7" idx="5"/>
            </p:cNvCxnSpPr>
            <p:nvPr/>
          </p:nvCxnSpPr>
          <p:spPr>
            <a:xfrm>
              <a:off x="555006" y="3853404"/>
              <a:ext cx="451598" cy="469186"/>
            </a:xfrm>
            <a:prstGeom prst="straightConnector1">
              <a:avLst/>
            </a:prstGeom>
            <a:ln w="3175" cmpd="sng">
              <a:solidFill>
                <a:srgbClr val="000000"/>
              </a:solidFill>
              <a:prstDash val="lgDash"/>
              <a:headEnd type="none"/>
              <a:tailEnd type="triangle"/>
            </a:ln>
            <a:effectLst/>
          </p:spPr>
          <p:style>
            <a:lnRef idx="2">
              <a:schemeClr val="accent1"/>
            </a:lnRef>
            <a:fillRef idx="0">
              <a:schemeClr val="accent1"/>
            </a:fillRef>
            <a:effectRef idx="1">
              <a:schemeClr val="accent1"/>
            </a:effectRef>
            <a:fontRef idx="minor">
              <a:schemeClr val="tx1"/>
            </a:fontRef>
          </p:style>
        </p:cxnSp>
        <p:cxnSp>
          <p:nvCxnSpPr>
            <p:cNvPr id="11" name="Straight Arrow Connector 10"/>
            <p:cNvCxnSpPr/>
            <p:nvPr/>
          </p:nvCxnSpPr>
          <p:spPr>
            <a:xfrm>
              <a:off x="358343" y="3819801"/>
              <a:ext cx="0" cy="460390"/>
            </a:xfrm>
            <a:prstGeom prst="straightConnector1">
              <a:avLst/>
            </a:prstGeom>
            <a:ln w="3175" cmpd="sng">
              <a:solidFill>
                <a:srgbClr val="000000"/>
              </a:solidFill>
              <a:prstDash val="lgDash"/>
              <a:headEnd type="none"/>
              <a:tailEnd type="triangle"/>
            </a:ln>
            <a:effectLst/>
          </p:spPr>
          <p:style>
            <a:lnRef idx="2">
              <a:schemeClr val="accent1"/>
            </a:lnRef>
            <a:fillRef idx="0">
              <a:schemeClr val="accent1"/>
            </a:fillRef>
            <a:effectRef idx="1">
              <a:schemeClr val="accent1"/>
            </a:effectRef>
            <a:fontRef idx="minor">
              <a:schemeClr val="tx1"/>
            </a:fontRef>
          </p:style>
        </p:cxnSp>
        <p:cxnSp>
          <p:nvCxnSpPr>
            <p:cNvPr id="12" name="Straight Arrow Connector 11"/>
            <p:cNvCxnSpPr>
              <a:stCxn id="7" idx="6"/>
            </p:cNvCxnSpPr>
            <p:nvPr/>
          </p:nvCxnSpPr>
          <p:spPr>
            <a:xfrm>
              <a:off x="592310" y="3758078"/>
              <a:ext cx="733164" cy="584311"/>
            </a:xfrm>
            <a:prstGeom prst="straightConnector1">
              <a:avLst/>
            </a:prstGeom>
            <a:ln w="3175" cmpd="sng">
              <a:solidFill>
                <a:srgbClr val="000000"/>
              </a:solidFill>
              <a:prstDash val="lgDash"/>
              <a:headEnd type="none"/>
              <a:tailEnd type="triangle"/>
            </a:ln>
            <a:effectLst/>
          </p:spPr>
          <p:style>
            <a:lnRef idx="2">
              <a:schemeClr val="accent1"/>
            </a:lnRef>
            <a:fillRef idx="0">
              <a:schemeClr val="accent1"/>
            </a:fillRef>
            <a:effectRef idx="1">
              <a:schemeClr val="accent1"/>
            </a:effectRef>
            <a:fontRef idx="minor">
              <a:schemeClr val="tx1"/>
            </a:fontRef>
          </p:style>
        </p:cxnSp>
        <p:cxnSp>
          <p:nvCxnSpPr>
            <p:cNvPr id="13" name="Straight Arrow Connector 12"/>
            <p:cNvCxnSpPr/>
            <p:nvPr/>
          </p:nvCxnSpPr>
          <p:spPr>
            <a:xfrm flipV="1">
              <a:off x="412154" y="3885513"/>
              <a:ext cx="0" cy="381157"/>
            </a:xfrm>
            <a:prstGeom prst="straightConnector1">
              <a:avLst/>
            </a:prstGeom>
            <a:ln w="3175" cmpd="sng">
              <a:solidFill>
                <a:srgbClr val="000000"/>
              </a:solidFill>
              <a:headEnd type="none"/>
              <a:tailEnd type="triangle"/>
            </a:ln>
            <a:effectLst/>
          </p:spPr>
          <p:style>
            <a:lnRef idx="2">
              <a:schemeClr val="accent1"/>
            </a:lnRef>
            <a:fillRef idx="0">
              <a:schemeClr val="accent1"/>
            </a:fillRef>
            <a:effectRef idx="1">
              <a:schemeClr val="accent1"/>
            </a:effectRef>
            <a:fontRef idx="minor">
              <a:schemeClr val="tx1"/>
            </a:fontRef>
          </p:style>
        </p:cxnSp>
        <p:cxnSp>
          <p:nvCxnSpPr>
            <p:cNvPr id="15" name="Straight Arrow Connector 14"/>
            <p:cNvCxnSpPr>
              <a:stCxn id="7" idx="4"/>
            </p:cNvCxnSpPr>
            <p:nvPr/>
          </p:nvCxnSpPr>
          <p:spPr>
            <a:xfrm>
              <a:off x="464944" y="3892889"/>
              <a:ext cx="179394" cy="467167"/>
            </a:xfrm>
            <a:prstGeom prst="straightConnector1">
              <a:avLst/>
            </a:prstGeom>
            <a:ln w="3175" cmpd="sng">
              <a:solidFill>
                <a:srgbClr val="000000"/>
              </a:solidFill>
              <a:prstDash val="lgDash"/>
              <a:headEnd type="none"/>
              <a:tailEnd type="triangle"/>
            </a:ln>
            <a:effectLst/>
          </p:spPr>
          <p:style>
            <a:lnRef idx="2">
              <a:schemeClr val="accent1"/>
            </a:lnRef>
            <a:fillRef idx="0">
              <a:schemeClr val="accent1"/>
            </a:fillRef>
            <a:effectRef idx="1">
              <a:schemeClr val="accent1"/>
            </a:effectRef>
            <a:fontRef idx="minor">
              <a:schemeClr val="tx1"/>
            </a:fontRef>
          </p:style>
        </p:cxnSp>
        <p:grpSp>
          <p:nvGrpSpPr>
            <p:cNvPr id="16" name="Group 15"/>
            <p:cNvGrpSpPr/>
            <p:nvPr/>
          </p:nvGrpSpPr>
          <p:grpSpPr>
            <a:xfrm>
              <a:off x="337881" y="4284898"/>
              <a:ext cx="100980" cy="118504"/>
              <a:chOff x="1150899" y="3253384"/>
              <a:chExt cx="215900" cy="254000"/>
            </a:xfrm>
          </p:grpSpPr>
          <p:cxnSp>
            <p:nvCxnSpPr>
              <p:cNvPr id="17" name="Straight Connector 16"/>
              <p:cNvCxnSpPr/>
              <p:nvPr/>
            </p:nvCxnSpPr>
            <p:spPr>
              <a:xfrm>
                <a:off x="1150899" y="3253384"/>
                <a:ext cx="0" cy="254000"/>
              </a:xfrm>
              <a:prstGeom prst="line">
                <a:avLst/>
              </a:prstGeom>
              <a:ln w="3175" cmpd="sng">
                <a:solidFill>
                  <a:srgbClr val="000000"/>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1366799" y="3253384"/>
                <a:ext cx="0" cy="254000"/>
              </a:xfrm>
              <a:prstGeom prst="line">
                <a:avLst/>
              </a:prstGeom>
              <a:ln w="3175" cmpd="sng">
                <a:solidFill>
                  <a:srgbClr val="000000"/>
                </a:solidFill>
              </a:ln>
            </p:spPr>
            <p:style>
              <a:lnRef idx="2">
                <a:schemeClr val="accent1"/>
              </a:lnRef>
              <a:fillRef idx="0">
                <a:schemeClr val="accent1"/>
              </a:fillRef>
              <a:effectRef idx="1">
                <a:schemeClr val="accent1"/>
              </a:effectRef>
              <a:fontRef idx="minor">
                <a:schemeClr val="tx1"/>
              </a:fontRef>
            </p:style>
          </p:cxnSp>
          <p:sp>
            <p:nvSpPr>
              <p:cNvPr id="19" name="Oval 18"/>
              <p:cNvSpPr/>
              <p:nvPr/>
            </p:nvSpPr>
            <p:spPr>
              <a:xfrm>
                <a:off x="1201698" y="3329960"/>
                <a:ext cx="108000" cy="108000"/>
              </a:xfrm>
              <a:prstGeom prst="ellipse">
                <a:avLst/>
              </a:prstGeom>
              <a:solidFill>
                <a:srgbClr val="000000"/>
              </a:solidFill>
              <a:ln w="3175" cmpd="sng">
                <a:solidFill>
                  <a:srgbClr val="00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200"/>
              </a:p>
            </p:txBody>
          </p:sp>
          <p:cxnSp>
            <p:nvCxnSpPr>
              <p:cNvPr id="20" name="Straight Connector 19"/>
              <p:cNvCxnSpPr/>
              <p:nvPr/>
            </p:nvCxnSpPr>
            <p:spPr>
              <a:xfrm>
                <a:off x="1150899" y="3253384"/>
                <a:ext cx="215900" cy="0"/>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a:off x="1150899" y="3507384"/>
                <a:ext cx="215900" cy="0"/>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grpSp>
        <p:grpSp>
          <p:nvGrpSpPr>
            <p:cNvPr id="22" name="Group 21"/>
            <p:cNvGrpSpPr/>
            <p:nvPr/>
          </p:nvGrpSpPr>
          <p:grpSpPr>
            <a:xfrm>
              <a:off x="654258" y="4284898"/>
              <a:ext cx="100980" cy="118504"/>
              <a:chOff x="1150899" y="3253384"/>
              <a:chExt cx="215900" cy="254000"/>
            </a:xfrm>
          </p:grpSpPr>
          <p:cxnSp>
            <p:nvCxnSpPr>
              <p:cNvPr id="23" name="Straight Connector 22"/>
              <p:cNvCxnSpPr/>
              <p:nvPr/>
            </p:nvCxnSpPr>
            <p:spPr>
              <a:xfrm>
                <a:off x="1150899" y="3253384"/>
                <a:ext cx="0" cy="254000"/>
              </a:xfrm>
              <a:prstGeom prst="line">
                <a:avLst/>
              </a:prstGeom>
              <a:ln w="3175" cmpd="sng">
                <a:solidFill>
                  <a:srgbClr val="000000"/>
                </a:solidFill>
              </a:ln>
            </p:spPr>
            <p:style>
              <a:lnRef idx="2">
                <a:schemeClr val="accent1"/>
              </a:lnRef>
              <a:fillRef idx="0">
                <a:schemeClr val="accent1"/>
              </a:fillRef>
              <a:effectRef idx="1">
                <a:schemeClr val="accent1"/>
              </a:effectRef>
              <a:fontRef idx="minor">
                <a:schemeClr val="tx1"/>
              </a:fontRef>
            </p:style>
          </p:cxnSp>
          <p:cxnSp>
            <p:nvCxnSpPr>
              <p:cNvPr id="24" name="Straight Connector 23"/>
              <p:cNvCxnSpPr/>
              <p:nvPr/>
            </p:nvCxnSpPr>
            <p:spPr>
              <a:xfrm>
                <a:off x="1366799" y="3253384"/>
                <a:ext cx="0" cy="254000"/>
              </a:xfrm>
              <a:prstGeom prst="line">
                <a:avLst/>
              </a:prstGeom>
              <a:ln w="3175" cmpd="sng">
                <a:solidFill>
                  <a:srgbClr val="000000"/>
                </a:solidFill>
              </a:ln>
            </p:spPr>
            <p:style>
              <a:lnRef idx="2">
                <a:schemeClr val="accent1"/>
              </a:lnRef>
              <a:fillRef idx="0">
                <a:schemeClr val="accent1"/>
              </a:fillRef>
              <a:effectRef idx="1">
                <a:schemeClr val="accent1"/>
              </a:effectRef>
              <a:fontRef idx="minor">
                <a:schemeClr val="tx1"/>
              </a:fontRef>
            </p:style>
          </p:cxnSp>
          <p:sp>
            <p:nvSpPr>
              <p:cNvPr id="25" name="Oval 24"/>
              <p:cNvSpPr/>
              <p:nvPr/>
            </p:nvSpPr>
            <p:spPr>
              <a:xfrm>
                <a:off x="1201698" y="3329960"/>
                <a:ext cx="108000" cy="108000"/>
              </a:xfrm>
              <a:prstGeom prst="ellipse">
                <a:avLst/>
              </a:prstGeom>
              <a:solidFill>
                <a:srgbClr val="000000"/>
              </a:solidFill>
              <a:ln w="3175" cmpd="sng">
                <a:solidFill>
                  <a:srgbClr val="00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200"/>
              </a:p>
            </p:txBody>
          </p:sp>
          <p:cxnSp>
            <p:nvCxnSpPr>
              <p:cNvPr id="26" name="Straight Connector 25"/>
              <p:cNvCxnSpPr/>
              <p:nvPr/>
            </p:nvCxnSpPr>
            <p:spPr>
              <a:xfrm>
                <a:off x="1150899" y="3253384"/>
                <a:ext cx="215900" cy="0"/>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cxnSp>
            <p:nvCxnSpPr>
              <p:cNvPr id="27" name="Straight Connector 26"/>
              <p:cNvCxnSpPr/>
              <p:nvPr/>
            </p:nvCxnSpPr>
            <p:spPr>
              <a:xfrm>
                <a:off x="1150899" y="3507384"/>
                <a:ext cx="215900" cy="0"/>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grpSp>
        <p:grpSp>
          <p:nvGrpSpPr>
            <p:cNvPr id="28" name="Group 27"/>
            <p:cNvGrpSpPr/>
            <p:nvPr/>
          </p:nvGrpSpPr>
          <p:grpSpPr>
            <a:xfrm>
              <a:off x="1014526" y="4280191"/>
              <a:ext cx="100980" cy="118504"/>
              <a:chOff x="1150899" y="3253384"/>
              <a:chExt cx="215900" cy="254000"/>
            </a:xfrm>
          </p:grpSpPr>
          <p:cxnSp>
            <p:nvCxnSpPr>
              <p:cNvPr id="29" name="Straight Connector 28"/>
              <p:cNvCxnSpPr/>
              <p:nvPr/>
            </p:nvCxnSpPr>
            <p:spPr>
              <a:xfrm>
                <a:off x="1150899" y="3253384"/>
                <a:ext cx="0" cy="254000"/>
              </a:xfrm>
              <a:prstGeom prst="line">
                <a:avLst/>
              </a:prstGeom>
              <a:ln w="3175" cmpd="sng">
                <a:solidFill>
                  <a:srgbClr val="000000"/>
                </a:solidFill>
              </a:ln>
            </p:spPr>
            <p:style>
              <a:lnRef idx="2">
                <a:schemeClr val="accent1"/>
              </a:lnRef>
              <a:fillRef idx="0">
                <a:schemeClr val="accent1"/>
              </a:fillRef>
              <a:effectRef idx="1">
                <a:schemeClr val="accent1"/>
              </a:effectRef>
              <a:fontRef idx="minor">
                <a:schemeClr val="tx1"/>
              </a:fontRef>
            </p:style>
          </p:cxnSp>
          <p:cxnSp>
            <p:nvCxnSpPr>
              <p:cNvPr id="30" name="Straight Connector 29"/>
              <p:cNvCxnSpPr/>
              <p:nvPr/>
            </p:nvCxnSpPr>
            <p:spPr>
              <a:xfrm>
                <a:off x="1366799" y="3253384"/>
                <a:ext cx="0" cy="254000"/>
              </a:xfrm>
              <a:prstGeom prst="line">
                <a:avLst/>
              </a:prstGeom>
              <a:ln w="3175" cmpd="sng">
                <a:solidFill>
                  <a:srgbClr val="000000"/>
                </a:solidFill>
              </a:ln>
            </p:spPr>
            <p:style>
              <a:lnRef idx="2">
                <a:schemeClr val="accent1"/>
              </a:lnRef>
              <a:fillRef idx="0">
                <a:schemeClr val="accent1"/>
              </a:fillRef>
              <a:effectRef idx="1">
                <a:schemeClr val="accent1"/>
              </a:effectRef>
              <a:fontRef idx="minor">
                <a:schemeClr val="tx1"/>
              </a:fontRef>
            </p:style>
          </p:cxnSp>
          <p:sp>
            <p:nvSpPr>
              <p:cNvPr id="31" name="Oval 30"/>
              <p:cNvSpPr/>
              <p:nvPr/>
            </p:nvSpPr>
            <p:spPr>
              <a:xfrm>
                <a:off x="1201698" y="3329960"/>
                <a:ext cx="108000" cy="108000"/>
              </a:xfrm>
              <a:prstGeom prst="ellipse">
                <a:avLst/>
              </a:prstGeom>
              <a:solidFill>
                <a:srgbClr val="000000"/>
              </a:solidFill>
              <a:ln w="3175" cmpd="sng">
                <a:solidFill>
                  <a:srgbClr val="00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200"/>
              </a:p>
            </p:txBody>
          </p:sp>
          <p:cxnSp>
            <p:nvCxnSpPr>
              <p:cNvPr id="32" name="Straight Connector 31"/>
              <p:cNvCxnSpPr/>
              <p:nvPr/>
            </p:nvCxnSpPr>
            <p:spPr>
              <a:xfrm>
                <a:off x="1150899" y="3253384"/>
                <a:ext cx="215900" cy="0"/>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cxnSp>
            <p:nvCxnSpPr>
              <p:cNvPr id="33" name="Straight Connector 32"/>
              <p:cNvCxnSpPr/>
              <p:nvPr/>
            </p:nvCxnSpPr>
            <p:spPr>
              <a:xfrm>
                <a:off x="1150899" y="3507384"/>
                <a:ext cx="215900" cy="0"/>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grpSp>
        <p:grpSp>
          <p:nvGrpSpPr>
            <p:cNvPr id="34" name="Group 33"/>
            <p:cNvGrpSpPr/>
            <p:nvPr/>
          </p:nvGrpSpPr>
          <p:grpSpPr>
            <a:xfrm>
              <a:off x="1323389" y="4276129"/>
              <a:ext cx="100980" cy="118504"/>
              <a:chOff x="1150899" y="3253384"/>
              <a:chExt cx="215900" cy="254000"/>
            </a:xfrm>
          </p:grpSpPr>
          <p:cxnSp>
            <p:nvCxnSpPr>
              <p:cNvPr id="35" name="Straight Connector 34"/>
              <p:cNvCxnSpPr/>
              <p:nvPr/>
            </p:nvCxnSpPr>
            <p:spPr>
              <a:xfrm>
                <a:off x="1150899" y="3253384"/>
                <a:ext cx="0" cy="254000"/>
              </a:xfrm>
              <a:prstGeom prst="line">
                <a:avLst/>
              </a:prstGeom>
              <a:ln w="3175" cmpd="sng">
                <a:solidFill>
                  <a:srgbClr val="000000"/>
                </a:solidFill>
              </a:ln>
            </p:spPr>
            <p:style>
              <a:lnRef idx="2">
                <a:schemeClr val="accent1"/>
              </a:lnRef>
              <a:fillRef idx="0">
                <a:schemeClr val="accent1"/>
              </a:fillRef>
              <a:effectRef idx="1">
                <a:schemeClr val="accent1"/>
              </a:effectRef>
              <a:fontRef idx="minor">
                <a:schemeClr val="tx1"/>
              </a:fontRef>
            </p:style>
          </p:cxnSp>
          <p:cxnSp>
            <p:nvCxnSpPr>
              <p:cNvPr id="36" name="Straight Connector 35"/>
              <p:cNvCxnSpPr/>
              <p:nvPr/>
            </p:nvCxnSpPr>
            <p:spPr>
              <a:xfrm>
                <a:off x="1366799" y="3253384"/>
                <a:ext cx="0" cy="254000"/>
              </a:xfrm>
              <a:prstGeom prst="line">
                <a:avLst/>
              </a:prstGeom>
              <a:ln w="3175" cmpd="sng">
                <a:solidFill>
                  <a:srgbClr val="000000"/>
                </a:solidFill>
              </a:ln>
            </p:spPr>
            <p:style>
              <a:lnRef idx="2">
                <a:schemeClr val="accent1"/>
              </a:lnRef>
              <a:fillRef idx="0">
                <a:schemeClr val="accent1"/>
              </a:fillRef>
              <a:effectRef idx="1">
                <a:schemeClr val="accent1"/>
              </a:effectRef>
              <a:fontRef idx="minor">
                <a:schemeClr val="tx1"/>
              </a:fontRef>
            </p:style>
          </p:cxnSp>
          <p:sp>
            <p:nvSpPr>
              <p:cNvPr id="37" name="Oval 36"/>
              <p:cNvSpPr/>
              <p:nvPr/>
            </p:nvSpPr>
            <p:spPr>
              <a:xfrm>
                <a:off x="1201698" y="3329960"/>
                <a:ext cx="108000" cy="108000"/>
              </a:xfrm>
              <a:prstGeom prst="ellipse">
                <a:avLst/>
              </a:prstGeom>
              <a:solidFill>
                <a:srgbClr val="000000"/>
              </a:solidFill>
              <a:ln w="3175" cmpd="sng">
                <a:solidFill>
                  <a:srgbClr val="00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200"/>
              </a:p>
            </p:txBody>
          </p:sp>
          <p:cxnSp>
            <p:nvCxnSpPr>
              <p:cNvPr id="38" name="Straight Connector 37"/>
              <p:cNvCxnSpPr/>
              <p:nvPr/>
            </p:nvCxnSpPr>
            <p:spPr>
              <a:xfrm>
                <a:off x="1150899" y="3253384"/>
                <a:ext cx="215900" cy="0"/>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cxnSp>
            <p:nvCxnSpPr>
              <p:cNvPr id="39" name="Straight Connector 38"/>
              <p:cNvCxnSpPr/>
              <p:nvPr/>
            </p:nvCxnSpPr>
            <p:spPr>
              <a:xfrm>
                <a:off x="1150899" y="3507384"/>
                <a:ext cx="215900" cy="0"/>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grpSp>
        <p:sp>
          <p:nvSpPr>
            <p:cNvPr id="40" name="TextBox 39"/>
            <p:cNvSpPr txBox="1"/>
            <p:nvPr/>
          </p:nvSpPr>
          <p:spPr>
            <a:xfrm>
              <a:off x="136296" y="4408962"/>
              <a:ext cx="635360" cy="276999"/>
            </a:xfrm>
            <a:prstGeom prst="rect">
              <a:avLst/>
            </a:prstGeom>
            <a:noFill/>
          </p:spPr>
          <p:txBody>
            <a:bodyPr wrap="none" rtlCol="0">
              <a:spAutoFit/>
            </a:bodyPr>
            <a:lstStyle/>
            <a:p>
              <a:r>
                <a:rPr lang="en-US" sz="1200" dirty="0" smtClean="0"/>
                <a:t>Node 1</a:t>
              </a:r>
              <a:endParaRPr lang="en-US" sz="1200" dirty="0"/>
            </a:p>
          </p:txBody>
        </p:sp>
        <p:sp>
          <p:nvSpPr>
            <p:cNvPr id="41" name="TextBox 40"/>
            <p:cNvSpPr txBox="1"/>
            <p:nvPr/>
          </p:nvSpPr>
          <p:spPr>
            <a:xfrm>
              <a:off x="1181702" y="4452416"/>
              <a:ext cx="684790" cy="276999"/>
            </a:xfrm>
            <a:prstGeom prst="rect">
              <a:avLst/>
            </a:prstGeom>
            <a:noFill/>
          </p:spPr>
          <p:txBody>
            <a:bodyPr wrap="none" rtlCol="0">
              <a:spAutoFit/>
            </a:bodyPr>
            <a:lstStyle/>
            <a:p>
              <a:r>
                <a:rPr lang="en-US" sz="1200" dirty="0" smtClean="0"/>
                <a:t>Node </a:t>
              </a:r>
              <a:r>
                <a:rPr lang="en-US" sz="1200" i="1" dirty="0" smtClean="0"/>
                <a:t>N</a:t>
              </a:r>
              <a:endParaRPr lang="en-US" sz="1200" i="1" dirty="0"/>
            </a:p>
          </p:txBody>
        </p:sp>
        <p:sp>
          <p:nvSpPr>
            <p:cNvPr id="42" name="TextBox 41"/>
            <p:cNvSpPr txBox="1"/>
            <p:nvPr/>
          </p:nvSpPr>
          <p:spPr>
            <a:xfrm>
              <a:off x="254992" y="3256822"/>
              <a:ext cx="1838965" cy="276999"/>
            </a:xfrm>
            <a:prstGeom prst="rect">
              <a:avLst/>
            </a:prstGeom>
            <a:noFill/>
          </p:spPr>
          <p:txBody>
            <a:bodyPr wrap="none" rtlCol="0">
              <a:spAutoFit/>
            </a:bodyPr>
            <a:lstStyle/>
            <a:p>
              <a:r>
                <a:rPr lang="en-US" sz="1200" dirty="0" smtClean="0"/>
                <a:t>Write-Once / Read-Mostly</a:t>
              </a:r>
              <a:endParaRPr lang="en-US" sz="1200" dirty="0"/>
            </a:p>
          </p:txBody>
        </p:sp>
        <p:grpSp>
          <p:nvGrpSpPr>
            <p:cNvPr id="2" name="Group 1"/>
            <p:cNvGrpSpPr/>
            <p:nvPr/>
          </p:nvGrpSpPr>
          <p:grpSpPr>
            <a:xfrm>
              <a:off x="2043335" y="3324178"/>
              <a:ext cx="2151716" cy="1393400"/>
              <a:chOff x="4213654" y="-6650"/>
              <a:chExt cx="4600491" cy="2986589"/>
            </a:xfrm>
          </p:grpSpPr>
          <p:cxnSp>
            <p:nvCxnSpPr>
              <p:cNvPr id="46" name="Straight Arrow Connector 45"/>
              <p:cNvCxnSpPr/>
              <p:nvPr/>
            </p:nvCxnSpPr>
            <p:spPr>
              <a:xfrm>
                <a:off x="4688402" y="1123427"/>
                <a:ext cx="0" cy="986792"/>
              </a:xfrm>
              <a:prstGeom prst="straightConnector1">
                <a:avLst/>
              </a:prstGeom>
              <a:ln w="3175" cmpd="sng">
                <a:solidFill>
                  <a:srgbClr val="000000"/>
                </a:solidFill>
                <a:prstDash val="lgDash"/>
                <a:headEnd type="none"/>
                <a:tailEnd type="triangle"/>
              </a:ln>
              <a:effectLst/>
            </p:spPr>
            <p:style>
              <a:lnRef idx="2">
                <a:schemeClr val="accent1"/>
              </a:lnRef>
              <a:fillRef idx="0">
                <a:schemeClr val="accent1"/>
              </a:fillRef>
              <a:effectRef idx="1">
                <a:schemeClr val="accent1"/>
              </a:effectRef>
              <a:fontRef idx="minor">
                <a:schemeClr val="tx1"/>
              </a:fontRef>
            </p:style>
          </p:cxnSp>
          <p:cxnSp>
            <p:nvCxnSpPr>
              <p:cNvPr id="48" name="Straight Arrow Connector 47"/>
              <p:cNvCxnSpPr/>
              <p:nvPr/>
            </p:nvCxnSpPr>
            <p:spPr>
              <a:xfrm flipV="1">
                <a:off x="4803454" y="1264274"/>
                <a:ext cx="1" cy="816966"/>
              </a:xfrm>
              <a:prstGeom prst="straightConnector1">
                <a:avLst/>
              </a:prstGeom>
              <a:ln w="3175" cmpd="sng">
                <a:solidFill>
                  <a:srgbClr val="000000"/>
                </a:solidFill>
                <a:headEnd type="none"/>
                <a:tailEnd type="triangle"/>
              </a:ln>
              <a:effectLst/>
            </p:spPr>
            <p:style>
              <a:lnRef idx="2">
                <a:schemeClr val="accent1"/>
              </a:lnRef>
              <a:fillRef idx="0">
                <a:schemeClr val="accent1"/>
              </a:fillRef>
              <a:effectRef idx="1">
                <a:schemeClr val="accent1"/>
              </a:effectRef>
              <a:fontRef idx="minor">
                <a:schemeClr val="tx1"/>
              </a:fontRef>
            </p:style>
          </p:cxnSp>
          <p:grpSp>
            <p:nvGrpSpPr>
              <p:cNvPr id="50" name="Group 49"/>
              <p:cNvGrpSpPr/>
              <p:nvPr/>
            </p:nvGrpSpPr>
            <p:grpSpPr>
              <a:xfrm>
                <a:off x="4644655" y="2120309"/>
                <a:ext cx="215900" cy="254000"/>
                <a:chOff x="1150899" y="3253384"/>
                <a:chExt cx="215900" cy="254000"/>
              </a:xfrm>
            </p:grpSpPr>
            <p:cxnSp>
              <p:nvCxnSpPr>
                <p:cNvPr id="51" name="Straight Connector 50"/>
                <p:cNvCxnSpPr/>
                <p:nvPr/>
              </p:nvCxnSpPr>
              <p:spPr>
                <a:xfrm>
                  <a:off x="1150899" y="3253384"/>
                  <a:ext cx="0" cy="254000"/>
                </a:xfrm>
                <a:prstGeom prst="line">
                  <a:avLst/>
                </a:prstGeom>
                <a:ln w="3175" cmpd="sng">
                  <a:solidFill>
                    <a:srgbClr val="000000"/>
                  </a:solidFill>
                </a:ln>
              </p:spPr>
              <p:style>
                <a:lnRef idx="2">
                  <a:schemeClr val="accent1"/>
                </a:lnRef>
                <a:fillRef idx="0">
                  <a:schemeClr val="accent1"/>
                </a:fillRef>
                <a:effectRef idx="1">
                  <a:schemeClr val="accent1"/>
                </a:effectRef>
                <a:fontRef idx="minor">
                  <a:schemeClr val="tx1"/>
                </a:fontRef>
              </p:style>
            </p:cxnSp>
            <p:cxnSp>
              <p:nvCxnSpPr>
                <p:cNvPr id="52" name="Straight Connector 51"/>
                <p:cNvCxnSpPr/>
                <p:nvPr/>
              </p:nvCxnSpPr>
              <p:spPr>
                <a:xfrm>
                  <a:off x="1366799" y="3253384"/>
                  <a:ext cx="0" cy="254000"/>
                </a:xfrm>
                <a:prstGeom prst="line">
                  <a:avLst/>
                </a:prstGeom>
                <a:ln w="3175" cmpd="sng">
                  <a:solidFill>
                    <a:srgbClr val="000000"/>
                  </a:solidFill>
                </a:ln>
              </p:spPr>
              <p:style>
                <a:lnRef idx="2">
                  <a:schemeClr val="accent1"/>
                </a:lnRef>
                <a:fillRef idx="0">
                  <a:schemeClr val="accent1"/>
                </a:fillRef>
                <a:effectRef idx="1">
                  <a:schemeClr val="accent1"/>
                </a:effectRef>
                <a:fontRef idx="minor">
                  <a:schemeClr val="tx1"/>
                </a:fontRef>
              </p:style>
            </p:cxnSp>
            <p:sp>
              <p:nvSpPr>
                <p:cNvPr id="53" name="Oval 52"/>
                <p:cNvSpPr/>
                <p:nvPr/>
              </p:nvSpPr>
              <p:spPr>
                <a:xfrm>
                  <a:off x="1201698" y="3329960"/>
                  <a:ext cx="108000" cy="108000"/>
                </a:xfrm>
                <a:prstGeom prst="ellipse">
                  <a:avLst/>
                </a:prstGeom>
                <a:solidFill>
                  <a:srgbClr val="000000"/>
                </a:solidFill>
                <a:ln w="3175" cmpd="sng">
                  <a:solidFill>
                    <a:srgbClr val="00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200"/>
                </a:p>
              </p:txBody>
            </p:sp>
            <p:cxnSp>
              <p:nvCxnSpPr>
                <p:cNvPr id="54" name="Straight Connector 53"/>
                <p:cNvCxnSpPr/>
                <p:nvPr/>
              </p:nvCxnSpPr>
              <p:spPr>
                <a:xfrm>
                  <a:off x="1150899" y="3253384"/>
                  <a:ext cx="215900" cy="0"/>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cxnSp>
              <p:nvCxnSpPr>
                <p:cNvPr id="55" name="Straight Connector 54"/>
                <p:cNvCxnSpPr/>
                <p:nvPr/>
              </p:nvCxnSpPr>
              <p:spPr>
                <a:xfrm>
                  <a:off x="1150899" y="3507384"/>
                  <a:ext cx="215900" cy="0"/>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grpSp>
          <p:sp>
            <p:nvSpPr>
              <p:cNvPr id="74" name="TextBox 73"/>
              <p:cNvSpPr txBox="1"/>
              <p:nvPr/>
            </p:nvSpPr>
            <p:spPr>
              <a:xfrm>
                <a:off x="4213654" y="2386224"/>
                <a:ext cx="1358436" cy="593715"/>
              </a:xfrm>
              <a:prstGeom prst="rect">
                <a:avLst/>
              </a:prstGeom>
              <a:noFill/>
            </p:spPr>
            <p:txBody>
              <a:bodyPr wrap="none" rtlCol="0">
                <a:spAutoFit/>
              </a:bodyPr>
              <a:lstStyle/>
              <a:p>
                <a:r>
                  <a:rPr lang="en-US" sz="1200" dirty="0" smtClean="0"/>
                  <a:t>Node 1</a:t>
                </a:r>
                <a:endParaRPr lang="en-US" sz="1200" dirty="0"/>
              </a:p>
            </p:txBody>
          </p:sp>
          <p:sp>
            <p:nvSpPr>
              <p:cNvPr id="97" name="Oval 96"/>
              <p:cNvSpPr/>
              <p:nvPr/>
            </p:nvSpPr>
            <p:spPr>
              <a:xfrm>
                <a:off x="4459418" y="686370"/>
                <a:ext cx="544630" cy="577904"/>
              </a:xfrm>
              <a:prstGeom prst="ellipse">
                <a:avLst/>
              </a:prstGeom>
              <a:solidFill>
                <a:schemeClr val="tx1"/>
              </a:solid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200"/>
              </a:p>
            </p:txBody>
          </p:sp>
          <p:cxnSp>
            <p:nvCxnSpPr>
              <p:cNvPr id="98" name="Straight Arrow Connector 97"/>
              <p:cNvCxnSpPr/>
              <p:nvPr/>
            </p:nvCxnSpPr>
            <p:spPr>
              <a:xfrm>
                <a:off x="5766828" y="1138926"/>
                <a:ext cx="0" cy="986792"/>
              </a:xfrm>
              <a:prstGeom prst="straightConnector1">
                <a:avLst/>
              </a:prstGeom>
              <a:ln w="3175" cmpd="sng">
                <a:solidFill>
                  <a:srgbClr val="000000"/>
                </a:solidFill>
                <a:prstDash val="lgDash"/>
                <a:headEnd type="none"/>
                <a:tailEnd type="triangle"/>
              </a:ln>
              <a:effectLst/>
            </p:spPr>
            <p:style>
              <a:lnRef idx="2">
                <a:schemeClr val="accent1"/>
              </a:lnRef>
              <a:fillRef idx="0">
                <a:schemeClr val="accent1"/>
              </a:fillRef>
              <a:effectRef idx="1">
                <a:schemeClr val="accent1"/>
              </a:effectRef>
              <a:fontRef idx="minor">
                <a:schemeClr val="tx1"/>
              </a:fontRef>
            </p:style>
          </p:cxnSp>
          <p:grpSp>
            <p:nvGrpSpPr>
              <p:cNvPr id="100" name="Group 99"/>
              <p:cNvGrpSpPr/>
              <p:nvPr/>
            </p:nvGrpSpPr>
            <p:grpSpPr>
              <a:xfrm>
                <a:off x="5723081" y="2120309"/>
                <a:ext cx="215900" cy="254000"/>
                <a:chOff x="1150899" y="3253384"/>
                <a:chExt cx="215900" cy="254000"/>
              </a:xfrm>
            </p:grpSpPr>
            <p:cxnSp>
              <p:nvCxnSpPr>
                <p:cNvPr id="101" name="Straight Connector 100"/>
                <p:cNvCxnSpPr/>
                <p:nvPr/>
              </p:nvCxnSpPr>
              <p:spPr>
                <a:xfrm>
                  <a:off x="1150899" y="3253384"/>
                  <a:ext cx="0" cy="254000"/>
                </a:xfrm>
                <a:prstGeom prst="line">
                  <a:avLst/>
                </a:prstGeom>
                <a:ln w="3175" cmpd="sng">
                  <a:solidFill>
                    <a:srgbClr val="000000"/>
                  </a:solidFill>
                </a:ln>
              </p:spPr>
              <p:style>
                <a:lnRef idx="2">
                  <a:schemeClr val="accent1"/>
                </a:lnRef>
                <a:fillRef idx="0">
                  <a:schemeClr val="accent1"/>
                </a:fillRef>
                <a:effectRef idx="1">
                  <a:schemeClr val="accent1"/>
                </a:effectRef>
                <a:fontRef idx="minor">
                  <a:schemeClr val="tx1"/>
                </a:fontRef>
              </p:style>
            </p:cxnSp>
            <p:cxnSp>
              <p:nvCxnSpPr>
                <p:cNvPr id="102" name="Straight Connector 101"/>
                <p:cNvCxnSpPr/>
                <p:nvPr/>
              </p:nvCxnSpPr>
              <p:spPr>
                <a:xfrm>
                  <a:off x="1366799" y="3253384"/>
                  <a:ext cx="0" cy="254000"/>
                </a:xfrm>
                <a:prstGeom prst="line">
                  <a:avLst/>
                </a:prstGeom>
                <a:ln w="3175" cmpd="sng">
                  <a:solidFill>
                    <a:srgbClr val="000000"/>
                  </a:solidFill>
                </a:ln>
              </p:spPr>
              <p:style>
                <a:lnRef idx="2">
                  <a:schemeClr val="accent1"/>
                </a:lnRef>
                <a:fillRef idx="0">
                  <a:schemeClr val="accent1"/>
                </a:fillRef>
                <a:effectRef idx="1">
                  <a:schemeClr val="accent1"/>
                </a:effectRef>
                <a:fontRef idx="minor">
                  <a:schemeClr val="tx1"/>
                </a:fontRef>
              </p:style>
            </p:cxnSp>
            <p:sp>
              <p:nvSpPr>
                <p:cNvPr id="103" name="Oval 102"/>
                <p:cNvSpPr/>
                <p:nvPr/>
              </p:nvSpPr>
              <p:spPr>
                <a:xfrm>
                  <a:off x="1201698" y="3329960"/>
                  <a:ext cx="108000" cy="108000"/>
                </a:xfrm>
                <a:prstGeom prst="ellipse">
                  <a:avLst/>
                </a:prstGeom>
                <a:solidFill>
                  <a:srgbClr val="000000"/>
                </a:solidFill>
                <a:ln w="3175" cmpd="sng">
                  <a:solidFill>
                    <a:srgbClr val="00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200"/>
                </a:p>
              </p:txBody>
            </p:sp>
            <p:cxnSp>
              <p:nvCxnSpPr>
                <p:cNvPr id="104" name="Straight Connector 103"/>
                <p:cNvCxnSpPr/>
                <p:nvPr/>
              </p:nvCxnSpPr>
              <p:spPr>
                <a:xfrm>
                  <a:off x="1150899" y="3253384"/>
                  <a:ext cx="215900" cy="0"/>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cxnSp>
              <p:nvCxnSpPr>
                <p:cNvPr id="105" name="Straight Connector 104"/>
                <p:cNvCxnSpPr/>
                <p:nvPr/>
              </p:nvCxnSpPr>
              <p:spPr>
                <a:xfrm>
                  <a:off x="1150899" y="3507384"/>
                  <a:ext cx="215900" cy="0"/>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grpSp>
          <p:sp>
            <p:nvSpPr>
              <p:cNvPr id="106" name="TextBox 105"/>
              <p:cNvSpPr txBox="1"/>
              <p:nvPr/>
            </p:nvSpPr>
            <p:spPr>
              <a:xfrm>
                <a:off x="5292079" y="2386224"/>
                <a:ext cx="1358436" cy="593715"/>
              </a:xfrm>
              <a:prstGeom prst="rect">
                <a:avLst/>
              </a:prstGeom>
              <a:noFill/>
            </p:spPr>
            <p:txBody>
              <a:bodyPr wrap="none" rtlCol="0">
                <a:spAutoFit/>
              </a:bodyPr>
              <a:lstStyle/>
              <a:p>
                <a:r>
                  <a:rPr lang="en-US" sz="1200" dirty="0" smtClean="0"/>
                  <a:t>Node 1</a:t>
                </a:r>
                <a:endParaRPr lang="en-US" sz="1200" dirty="0"/>
              </a:p>
            </p:txBody>
          </p:sp>
          <p:sp>
            <p:nvSpPr>
              <p:cNvPr id="107" name="Oval 106"/>
              <p:cNvSpPr/>
              <p:nvPr/>
            </p:nvSpPr>
            <p:spPr>
              <a:xfrm>
                <a:off x="5537844" y="686370"/>
                <a:ext cx="544630" cy="577904"/>
              </a:xfrm>
              <a:prstGeom prst="ellipse">
                <a:avLst/>
              </a:prstGeom>
              <a:solidFill>
                <a:schemeClr val="tx1"/>
              </a:solid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200"/>
              </a:p>
            </p:txBody>
          </p:sp>
          <p:cxnSp>
            <p:nvCxnSpPr>
              <p:cNvPr id="118" name="Straight Arrow Connector 117"/>
              <p:cNvCxnSpPr/>
              <p:nvPr/>
            </p:nvCxnSpPr>
            <p:spPr>
              <a:xfrm>
                <a:off x="6795753" y="1154127"/>
                <a:ext cx="0" cy="986792"/>
              </a:xfrm>
              <a:prstGeom prst="straightConnector1">
                <a:avLst/>
              </a:prstGeom>
              <a:ln w="3175" cmpd="sng">
                <a:solidFill>
                  <a:srgbClr val="000000"/>
                </a:solidFill>
                <a:prstDash val="lgDash"/>
                <a:headEnd type="none"/>
                <a:tailEnd type="triangle"/>
              </a:ln>
              <a:effectLst/>
            </p:spPr>
            <p:style>
              <a:lnRef idx="2">
                <a:schemeClr val="accent1"/>
              </a:lnRef>
              <a:fillRef idx="0">
                <a:schemeClr val="accent1"/>
              </a:fillRef>
              <a:effectRef idx="1">
                <a:schemeClr val="accent1"/>
              </a:effectRef>
              <a:fontRef idx="minor">
                <a:schemeClr val="tx1"/>
              </a:fontRef>
            </p:style>
          </p:cxnSp>
          <p:grpSp>
            <p:nvGrpSpPr>
              <p:cNvPr id="120" name="Group 119"/>
              <p:cNvGrpSpPr/>
              <p:nvPr/>
            </p:nvGrpSpPr>
            <p:grpSpPr>
              <a:xfrm>
                <a:off x="6752006" y="2120309"/>
                <a:ext cx="215900" cy="254000"/>
                <a:chOff x="1150899" y="3253384"/>
                <a:chExt cx="215900" cy="254000"/>
              </a:xfrm>
            </p:grpSpPr>
            <p:cxnSp>
              <p:nvCxnSpPr>
                <p:cNvPr id="121" name="Straight Connector 120"/>
                <p:cNvCxnSpPr/>
                <p:nvPr/>
              </p:nvCxnSpPr>
              <p:spPr>
                <a:xfrm>
                  <a:off x="1150899" y="3253384"/>
                  <a:ext cx="0" cy="254000"/>
                </a:xfrm>
                <a:prstGeom prst="line">
                  <a:avLst/>
                </a:prstGeom>
                <a:ln w="3175" cmpd="sng">
                  <a:solidFill>
                    <a:srgbClr val="000000"/>
                  </a:solidFill>
                </a:ln>
              </p:spPr>
              <p:style>
                <a:lnRef idx="2">
                  <a:schemeClr val="accent1"/>
                </a:lnRef>
                <a:fillRef idx="0">
                  <a:schemeClr val="accent1"/>
                </a:fillRef>
                <a:effectRef idx="1">
                  <a:schemeClr val="accent1"/>
                </a:effectRef>
                <a:fontRef idx="minor">
                  <a:schemeClr val="tx1"/>
                </a:fontRef>
              </p:style>
            </p:cxnSp>
            <p:cxnSp>
              <p:nvCxnSpPr>
                <p:cNvPr id="122" name="Straight Connector 121"/>
                <p:cNvCxnSpPr/>
                <p:nvPr/>
              </p:nvCxnSpPr>
              <p:spPr>
                <a:xfrm>
                  <a:off x="1366799" y="3253384"/>
                  <a:ext cx="0" cy="254000"/>
                </a:xfrm>
                <a:prstGeom prst="line">
                  <a:avLst/>
                </a:prstGeom>
                <a:ln w="3175" cmpd="sng">
                  <a:solidFill>
                    <a:srgbClr val="000000"/>
                  </a:solidFill>
                </a:ln>
              </p:spPr>
              <p:style>
                <a:lnRef idx="2">
                  <a:schemeClr val="accent1"/>
                </a:lnRef>
                <a:fillRef idx="0">
                  <a:schemeClr val="accent1"/>
                </a:fillRef>
                <a:effectRef idx="1">
                  <a:schemeClr val="accent1"/>
                </a:effectRef>
                <a:fontRef idx="minor">
                  <a:schemeClr val="tx1"/>
                </a:fontRef>
              </p:style>
            </p:cxnSp>
            <p:sp>
              <p:nvSpPr>
                <p:cNvPr id="123" name="Oval 122"/>
                <p:cNvSpPr/>
                <p:nvPr/>
              </p:nvSpPr>
              <p:spPr>
                <a:xfrm>
                  <a:off x="1201698" y="3329960"/>
                  <a:ext cx="108000" cy="108000"/>
                </a:xfrm>
                <a:prstGeom prst="ellipse">
                  <a:avLst/>
                </a:prstGeom>
                <a:solidFill>
                  <a:srgbClr val="000000"/>
                </a:solidFill>
                <a:ln w="3175" cmpd="sng">
                  <a:solidFill>
                    <a:srgbClr val="00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200"/>
                </a:p>
              </p:txBody>
            </p:sp>
            <p:cxnSp>
              <p:nvCxnSpPr>
                <p:cNvPr id="124" name="Straight Connector 123"/>
                <p:cNvCxnSpPr/>
                <p:nvPr/>
              </p:nvCxnSpPr>
              <p:spPr>
                <a:xfrm>
                  <a:off x="1150899" y="3253384"/>
                  <a:ext cx="215900" cy="0"/>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cxnSp>
              <p:nvCxnSpPr>
                <p:cNvPr id="125" name="Straight Connector 124"/>
                <p:cNvCxnSpPr/>
                <p:nvPr/>
              </p:nvCxnSpPr>
              <p:spPr>
                <a:xfrm>
                  <a:off x="1150899" y="3507384"/>
                  <a:ext cx="215900" cy="0"/>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grpSp>
          <p:sp>
            <p:nvSpPr>
              <p:cNvPr id="126" name="TextBox 125"/>
              <p:cNvSpPr txBox="1"/>
              <p:nvPr/>
            </p:nvSpPr>
            <p:spPr>
              <a:xfrm>
                <a:off x="6321004" y="2386224"/>
                <a:ext cx="1358436" cy="593715"/>
              </a:xfrm>
              <a:prstGeom prst="rect">
                <a:avLst/>
              </a:prstGeom>
              <a:noFill/>
            </p:spPr>
            <p:txBody>
              <a:bodyPr wrap="none" rtlCol="0">
                <a:spAutoFit/>
              </a:bodyPr>
              <a:lstStyle/>
              <a:p>
                <a:r>
                  <a:rPr lang="en-US" sz="1200" dirty="0" smtClean="0"/>
                  <a:t>Node 1</a:t>
                </a:r>
                <a:endParaRPr lang="en-US" sz="1200" dirty="0"/>
              </a:p>
            </p:txBody>
          </p:sp>
          <p:sp>
            <p:nvSpPr>
              <p:cNvPr id="127" name="Oval 126"/>
              <p:cNvSpPr/>
              <p:nvPr/>
            </p:nvSpPr>
            <p:spPr>
              <a:xfrm>
                <a:off x="6566769" y="686370"/>
                <a:ext cx="544630" cy="577904"/>
              </a:xfrm>
              <a:prstGeom prst="ellipse">
                <a:avLst/>
              </a:prstGeom>
              <a:solidFill>
                <a:schemeClr val="tx1"/>
              </a:solid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200"/>
              </a:p>
            </p:txBody>
          </p:sp>
          <p:cxnSp>
            <p:nvCxnSpPr>
              <p:cNvPr id="128" name="Straight Arrow Connector 127"/>
              <p:cNvCxnSpPr/>
              <p:nvPr/>
            </p:nvCxnSpPr>
            <p:spPr>
              <a:xfrm>
                <a:off x="7930457" y="1107679"/>
                <a:ext cx="0" cy="986792"/>
              </a:xfrm>
              <a:prstGeom prst="straightConnector1">
                <a:avLst/>
              </a:prstGeom>
              <a:ln w="3175" cmpd="sng">
                <a:solidFill>
                  <a:srgbClr val="000000"/>
                </a:solidFill>
                <a:prstDash val="lgDash"/>
                <a:headEnd type="none"/>
                <a:tailEnd type="triangle"/>
              </a:ln>
              <a:effectLst/>
            </p:spPr>
            <p:style>
              <a:lnRef idx="2">
                <a:schemeClr val="accent1"/>
              </a:lnRef>
              <a:fillRef idx="0">
                <a:schemeClr val="accent1"/>
              </a:fillRef>
              <a:effectRef idx="1">
                <a:schemeClr val="accent1"/>
              </a:effectRef>
              <a:fontRef idx="minor">
                <a:schemeClr val="tx1"/>
              </a:fontRef>
            </p:style>
          </p:cxnSp>
          <p:grpSp>
            <p:nvGrpSpPr>
              <p:cNvPr id="130" name="Group 129"/>
              <p:cNvGrpSpPr/>
              <p:nvPr/>
            </p:nvGrpSpPr>
            <p:grpSpPr>
              <a:xfrm>
                <a:off x="7886710" y="2120309"/>
                <a:ext cx="215900" cy="254000"/>
                <a:chOff x="1150899" y="3253384"/>
                <a:chExt cx="215900" cy="254000"/>
              </a:xfrm>
            </p:grpSpPr>
            <p:cxnSp>
              <p:nvCxnSpPr>
                <p:cNvPr id="131" name="Straight Connector 130"/>
                <p:cNvCxnSpPr/>
                <p:nvPr/>
              </p:nvCxnSpPr>
              <p:spPr>
                <a:xfrm>
                  <a:off x="1150899" y="3253384"/>
                  <a:ext cx="0" cy="254000"/>
                </a:xfrm>
                <a:prstGeom prst="line">
                  <a:avLst/>
                </a:prstGeom>
                <a:ln w="3175" cmpd="sng">
                  <a:solidFill>
                    <a:srgbClr val="000000"/>
                  </a:solidFill>
                </a:ln>
              </p:spPr>
              <p:style>
                <a:lnRef idx="2">
                  <a:schemeClr val="accent1"/>
                </a:lnRef>
                <a:fillRef idx="0">
                  <a:schemeClr val="accent1"/>
                </a:fillRef>
                <a:effectRef idx="1">
                  <a:schemeClr val="accent1"/>
                </a:effectRef>
                <a:fontRef idx="minor">
                  <a:schemeClr val="tx1"/>
                </a:fontRef>
              </p:style>
            </p:cxnSp>
            <p:cxnSp>
              <p:nvCxnSpPr>
                <p:cNvPr id="132" name="Straight Connector 131"/>
                <p:cNvCxnSpPr/>
                <p:nvPr/>
              </p:nvCxnSpPr>
              <p:spPr>
                <a:xfrm>
                  <a:off x="1366799" y="3253384"/>
                  <a:ext cx="0" cy="254000"/>
                </a:xfrm>
                <a:prstGeom prst="line">
                  <a:avLst/>
                </a:prstGeom>
                <a:ln w="3175" cmpd="sng">
                  <a:solidFill>
                    <a:srgbClr val="000000"/>
                  </a:solidFill>
                </a:ln>
              </p:spPr>
              <p:style>
                <a:lnRef idx="2">
                  <a:schemeClr val="accent1"/>
                </a:lnRef>
                <a:fillRef idx="0">
                  <a:schemeClr val="accent1"/>
                </a:fillRef>
                <a:effectRef idx="1">
                  <a:schemeClr val="accent1"/>
                </a:effectRef>
                <a:fontRef idx="minor">
                  <a:schemeClr val="tx1"/>
                </a:fontRef>
              </p:style>
            </p:cxnSp>
            <p:sp>
              <p:nvSpPr>
                <p:cNvPr id="133" name="Oval 132"/>
                <p:cNvSpPr/>
                <p:nvPr/>
              </p:nvSpPr>
              <p:spPr>
                <a:xfrm>
                  <a:off x="1201698" y="3329960"/>
                  <a:ext cx="108000" cy="108000"/>
                </a:xfrm>
                <a:prstGeom prst="ellipse">
                  <a:avLst/>
                </a:prstGeom>
                <a:solidFill>
                  <a:srgbClr val="000000"/>
                </a:solidFill>
                <a:ln w="3175" cmpd="sng">
                  <a:solidFill>
                    <a:srgbClr val="00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200"/>
                </a:p>
              </p:txBody>
            </p:sp>
            <p:cxnSp>
              <p:nvCxnSpPr>
                <p:cNvPr id="134" name="Straight Connector 133"/>
                <p:cNvCxnSpPr/>
                <p:nvPr/>
              </p:nvCxnSpPr>
              <p:spPr>
                <a:xfrm>
                  <a:off x="1150899" y="3253384"/>
                  <a:ext cx="215900" cy="0"/>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cxnSp>
              <p:nvCxnSpPr>
                <p:cNvPr id="135" name="Straight Connector 134"/>
                <p:cNvCxnSpPr/>
                <p:nvPr/>
              </p:nvCxnSpPr>
              <p:spPr>
                <a:xfrm>
                  <a:off x="1150899" y="3507384"/>
                  <a:ext cx="215900" cy="0"/>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grpSp>
          <p:sp>
            <p:nvSpPr>
              <p:cNvPr id="136" name="TextBox 135"/>
              <p:cNvSpPr txBox="1"/>
              <p:nvPr/>
            </p:nvSpPr>
            <p:spPr>
              <a:xfrm>
                <a:off x="7455709" y="2386224"/>
                <a:ext cx="1358436" cy="593715"/>
              </a:xfrm>
              <a:prstGeom prst="rect">
                <a:avLst/>
              </a:prstGeom>
              <a:noFill/>
            </p:spPr>
            <p:txBody>
              <a:bodyPr wrap="none" rtlCol="0">
                <a:spAutoFit/>
              </a:bodyPr>
              <a:lstStyle/>
              <a:p>
                <a:r>
                  <a:rPr lang="en-US" sz="1200" dirty="0" smtClean="0"/>
                  <a:t>Node 1</a:t>
                </a:r>
                <a:endParaRPr lang="en-US" sz="1200" dirty="0"/>
              </a:p>
            </p:txBody>
          </p:sp>
          <p:sp>
            <p:nvSpPr>
              <p:cNvPr id="137" name="Oval 136"/>
              <p:cNvSpPr/>
              <p:nvPr/>
            </p:nvSpPr>
            <p:spPr>
              <a:xfrm>
                <a:off x="7701473" y="686370"/>
                <a:ext cx="544630" cy="577904"/>
              </a:xfrm>
              <a:prstGeom prst="ellipse">
                <a:avLst/>
              </a:prstGeom>
              <a:solidFill>
                <a:schemeClr val="tx1"/>
              </a:solid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200"/>
              </a:p>
            </p:txBody>
          </p:sp>
          <p:sp>
            <p:nvSpPr>
              <p:cNvPr id="138" name="TextBox 137"/>
              <p:cNvSpPr txBox="1"/>
              <p:nvPr/>
            </p:nvSpPr>
            <p:spPr>
              <a:xfrm>
                <a:off x="7184764" y="1854003"/>
                <a:ext cx="621993" cy="593715"/>
              </a:xfrm>
              <a:prstGeom prst="rect">
                <a:avLst/>
              </a:prstGeom>
              <a:noFill/>
            </p:spPr>
            <p:txBody>
              <a:bodyPr wrap="none" rtlCol="0">
                <a:spAutoFit/>
              </a:bodyPr>
              <a:lstStyle/>
              <a:p>
                <a:r>
                  <a:rPr lang="en-US" sz="1200" dirty="0" smtClean="0"/>
                  <a:t>…</a:t>
                </a:r>
                <a:endParaRPr lang="en-US" sz="1200" dirty="0"/>
              </a:p>
            </p:txBody>
          </p:sp>
          <p:sp>
            <p:nvSpPr>
              <p:cNvPr id="139" name="TextBox 138"/>
              <p:cNvSpPr txBox="1"/>
              <p:nvPr/>
            </p:nvSpPr>
            <p:spPr>
              <a:xfrm>
                <a:off x="5663469" y="-6650"/>
                <a:ext cx="1887475" cy="593715"/>
              </a:xfrm>
              <a:prstGeom prst="rect">
                <a:avLst/>
              </a:prstGeom>
              <a:noFill/>
            </p:spPr>
            <p:txBody>
              <a:bodyPr wrap="none" rtlCol="0">
                <a:spAutoFit/>
              </a:bodyPr>
              <a:lstStyle/>
              <a:p>
                <a:r>
                  <a:rPr lang="en-US" sz="1200" dirty="0" smtClean="0"/>
                  <a:t>Replication</a:t>
                </a:r>
                <a:endParaRPr lang="en-US" sz="1200" dirty="0"/>
              </a:p>
            </p:txBody>
          </p:sp>
        </p:grpSp>
        <p:sp>
          <p:nvSpPr>
            <p:cNvPr id="140" name="TextBox 139"/>
            <p:cNvSpPr txBox="1"/>
            <p:nvPr/>
          </p:nvSpPr>
          <p:spPr>
            <a:xfrm>
              <a:off x="1236756" y="5767904"/>
              <a:ext cx="290915" cy="276999"/>
            </a:xfrm>
            <a:prstGeom prst="rect">
              <a:avLst/>
            </a:prstGeom>
            <a:noFill/>
          </p:spPr>
          <p:txBody>
            <a:bodyPr wrap="none" rtlCol="0">
              <a:spAutoFit/>
            </a:bodyPr>
            <a:lstStyle/>
            <a:p>
              <a:r>
                <a:rPr lang="en-US" sz="1200" dirty="0" smtClean="0"/>
                <a:t>…</a:t>
              </a:r>
              <a:endParaRPr lang="en-US" sz="1200" dirty="0"/>
            </a:p>
          </p:txBody>
        </p:sp>
        <p:sp>
          <p:nvSpPr>
            <p:cNvPr id="141" name="Oval 140"/>
            <p:cNvSpPr/>
            <p:nvPr/>
          </p:nvSpPr>
          <p:spPr>
            <a:xfrm>
              <a:off x="458829" y="5222142"/>
              <a:ext cx="254731" cy="269622"/>
            </a:xfrm>
            <a:prstGeom prst="ellipse">
              <a:avLst/>
            </a:prstGeom>
            <a:solidFill>
              <a:schemeClr val="tx1"/>
            </a:solid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200"/>
            </a:p>
          </p:txBody>
        </p:sp>
        <p:cxnSp>
          <p:nvCxnSpPr>
            <p:cNvPr id="142" name="Straight Arrow Connector 141"/>
            <p:cNvCxnSpPr>
              <a:stCxn id="141" idx="5"/>
            </p:cNvCxnSpPr>
            <p:nvPr/>
          </p:nvCxnSpPr>
          <p:spPr>
            <a:xfrm>
              <a:off x="676256" y="5452279"/>
              <a:ext cx="451598" cy="469186"/>
            </a:xfrm>
            <a:prstGeom prst="straightConnector1">
              <a:avLst/>
            </a:prstGeom>
            <a:ln w="3175" cmpd="sng">
              <a:solidFill>
                <a:srgbClr val="000000"/>
              </a:solidFill>
              <a:prstDash val="lgDash"/>
              <a:headEnd type="none"/>
              <a:tailEnd type="triangle"/>
            </a:ln>
            <a:effectLst/>
          </p:spPr>
          <p:style>
            <a:lnRef idx="2">
              <a:schemeClr val="accent1"/>
            </a:lnRef>
            <a:fillRef idx="0">
              <a:schemeClr val="accent1"/>
            </a:fillRef>
            <a:effectRef idx="1">
              <a:schemeClr val="accent1"/>
            </a:effectRef>
            <a:fontRef idx="minor">
              <a:schemeClr val="tx1"/>
            </a:fontRef>
          </p:style>
        </p:cxnSp>
        <p:cxnSp>
          <p:nvCxnSpPr>
            <p:cNvPr id="143" name="Straight Arrow Connector 142"/>
            <p:cNvCxnSpPr/>
            <p:nvPr/>
          </p:nvCxnSpPr>
          <p:spPr>
            <a:xfrm>
              <a:off x="479593" y="5418675"/>
              <a:ext cx="0" cy="460390"/>
            </a:xfrm>
            <a:prstGeom prst="straightConnector1">
              <a:avLst/>
            </a:prstGeom>
            <a:ln w="3175" cmpd="sng">
              <a:solidFill>
                <a:srgbClr val="000000"/>
              </a:solidFill>
              <a:prstDash val="lgDash"/>
              <a:headEnd type="none"/>
              <a:tailEnd type="triangle"/>
            </a:ln>
            <a:effectLst/>
          </p:spPr>
          <p:style>
            <a:lnRef idx="2">
              <a:schemeClr val="accent1"/>
            </a:lnRef>
            <a:fillRef idx="0">
              <a:schemeClr val="accent1"/>
            </a:fillRef>
            <a:effectRef idx="1">
              <a:schemeClr val="accent1"/>
            </a:effectRef>
            <a:fontRef idx="minor">
              <a:schemeClr val="tx1"/>
            </a:fontRef>
          </p:style>
        </p:cxnSp>
        <p:cxnSp>
          <p:nvCxnSpPr>
            <p:cNvPr id="144" name="Straight Arrow Connector 143"/>
            <p:cNvCxnSpPr>
              <a:stCxn id="141" idx="6"/>
            </p:cNvCxnSpPr>
            <p:nvPr/>
          </p:nvCxnSpPr>
          <p:spPr>
            <a:xfrm>
              <a:off x="713560" y="5356953"/>
              <a:ext cx="733164" cy="544404"/>
            </a:xfrm>
            <a:prstGeom prst="straightConnector1">
              <a:avLst/>
            </a:prstGeom>
            <a:ln w="3175" cmpd="sng">
              <a:solidFill>
                <a:srgbClr val="000000"/>
              </a:solidFill>
              <a:prstDash val="lgDash"/>
              <a:headEnd type="none"/>
              <a:tailEnd type="triangle"/>
            </a:ln>
            <a:effectLst/>
          </p:spPr>
          <p:style>
            <a:lnRef idx="2">
              <a:schemeClr val="accent1"/>
            </a:lnRef>
            <a:fillRef idx="0">
              <a:schemeClr val="accent1"/>
            </a:fillRef>
            <a:effectRef idx="1">
              <a:schemeClr val="accent1"/>
            </a:effectRef>
            <a:fontRef idx="minor">
              <a:schemeClr val="tx1"/>
            </a:fontRef>
          </p:style>
        </p:cxnSp>
        <p:cxnSp>
          <p:nvCxnSpPr>
            <p:cNvPr id="145" name="Straight Arrow Connector 144"/>
            <p:cNvCxnSpPr/>
            <p:nvPr/>
          </p:nvCxnSpPr>
          <p:spPr>
            <a:xfrm flipV="1">
              <a:off x="533404" y="5484388"/>
              <a:ext cx="0" cy="381157"/>
            </a:xfrm>
            <a:prstGeom prst="straightConnector1">
              <a:avLst/>
            </a:prstGeom>
            <a:ln w="3175" cmpd="sng">
              <a:solidFill>
                <a:srgbClr val="000000"/>
              </a:solidFill>
              <a:headEnd type="none"/>
              <a:tailEnd type="triangle"/>
            </a:ln>
            <a:effectLst/>
          </p:spPr>
          <p:style>
            <a:lnRef idx="2">
              <a:schemeClr val="accent1"/>
            </a:lnRef>
            <a:fillRef idx="0">
              <a:schemeClr val="accent1"/>
            </a:fillRef>
            <a:effectRef idx="1">
              <a:schemeClr val="accent1"/>
            </a:effectRef>
            <a:fontRef idx="minor">
              <a:schemeClr val="tx1"/>
            </a:fontRef>
          </p:style>
        </p:cxnSp>
        <p:cxnSp>
          <p:nvCxnSpPr>
            <p:cNvPr id="146" name="Straight Arrow Connector 145"/>
            <p:cNvCxnSpPr>
              <a:stCxn id="141" idx="4"/>
            </p:cNvCxnSpPr>
            <p:nvPr/>
          </p:nvCxnSpPr>
          <p:spPr>
            <a:xfrm>
              <a:off x="586195" y="5491764"/>
              <a:ext cx="179394" cy="467167"/>
            </a:xfrm>
            <a:prstGeom prst="straightConnector1">
              <a:avLst/>
            </a:prstGeom>
            <a:ln w="3175" cmpd="sng">
              <a:solidFill>
                <a:srgbClr val="000000"/>
              </a:solidFill>
              <a:prstDash val="lgDash"/>
              <a:headEnd type="none"/>
              <a:tailEnd type="triangle"/>
            </a:ln>
            <a:effectLst/>
          </p:spPr>
          <p:style>
            <a:lnRef idx="2">
              <a:schemeClr val="accent1"/>
            </a:lnRef>
            <a:fillRef idx="0">
              <a:schemeClr val="accent1"/>
            </a:fillRef>
            <a:effectRef idx="1">
              <a:schemeClr val="accent1"/>
            </a:effectRef>
            <a:fontRef idx="minor">
              <a:schemeClr val="tx1"/>
            </a:fontRef>
          </p:style>
        </p:cxnSp>
        <p:grpSp>
          <p:nvGrpSpPr>
            <p:cNvPr id="147" name="Group 146"/>
            <p:cNvGrpSpPr/>
            <p:nvPr/>
          </p:nvGrpSpPr>
          <p:grpSpPr>
            <a:xfrm>
              <a:off x="459132" y="5883773"/>
              <a:ext cx="100980" cy="118504"/>
              <a:chOff x="1150899" y="3253384"/>
              <a:chExt cx="215900" cy="254000"/>
            </a:xfrm>
          </p:grpSpPr>
          <p:cxnSp>
            <p:nvCxnSpPr>
              <p:cNvPr id="148" name="Straight Connector 147"/>
              <p:cNvCxnSpPr/>
              <p:nvPr/>
            </p:nvCxnSpPr>
            <p:spPr>
              <a:xfrm>
                <a:off x="1150899" y="3253384"/>
                <a:ext cx="0" cy="254000"/>
              </a:xfrm>
              <a:prstGeom prst="line">
                <a:avLst/>
              </a:prstGeom>
              <a:ln w="3175" cmpd="sng">
                <a:solidFill>
                  <a:srgbClr val="000000"/>
                </a:solidFill>
              </a:ln>
            </p:spPr>
            <p:style>
              <a:lnRef idx="2">
                <a:schemeClr val="accent1"/>
              </a:lnRef>
              <a:fillRef idx="0">
                <a:schemeClr val="accent1"/>
              </a:fillRef>
              <a:effectRef idx="1">
                <a:schemeClr val="accent1"/>
              </a:effectRef>
              <a:fontRef idx="minor">
                <a:schemeClr val="tx1"/>
              </a:fontRef>
            </p:style>
          </p:cxnSp>
          <p:cxnSp>
            <p:nvCxnSpPr>
              <p:cNvPr id="149" name="Straight Connector 148"/>
              <p:cNvCxnSpPr/>
              <p:nvPr/>
            </p:nvCxnSpPr>
            <p:spPr>
              <a:xfrm>
                <a:off x="1366799" y="3253384"/>
                <a:ext cx="0" cy="254000"/>
              </a:xfrm>
              <a:prstGeom prst="line">
                <a:avLst/>
              </a:prstGeom>
              <a:ln w="3175" cmpd="sng">
                <a:solidFill>
                  <a:srgbClr val="000000"/>
                </a:solidFill>
              </a:ln>
            </p:spPr>
            <p:style>
              <a:lnRef idx="2">
                <a:schemeClr val="accent1"/>
              </a:lnRef>
              <a:fillRef idx="0">
                <a:schemeClr val="accent1"/>
              </a:fillRef>
              <a:effectRef idx="1">
                <a:schemeClr val="accent1"/>
              </a:effectRef>
              <a:fontRef idx="minor">
                <a:schemeClr val="tx1"/>
              </a:fontRef>
            </p:style>
          </p:cxnSp>
          <p:sp>
            <p:nvSpPr>
              <p:cNvPr id="150" name="Oval 149"/>
              <p:cNvSpPr/>
              <p:nvPr/>
            </p:nvSpPr>
            <p:spPr>
              <a:xfrm>
                <a:off x="1201698" y="3329960"/>
                <a:ext cx="108000" cy="108000"/>
              </a:xfrm>
              <a:prstGeom prst="ellipse">
                <a:avLst/>
              </a:prstGeom>
              <a:solidFill>
                <a:srgbClr val="000000"/>
              </a:solidFill>
              <a:ln w="3175" cmpd="sng">
                <a:solidFill>
                  <a:srgbClr val="00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200"/>
              </a:p>
            </p:txBody>
          </p:sp>
          <p:cxnSp>
            <p:nvCxnSpPr>
              <p:cNvPr id="151" name="Straight Connector 150"/>
              <p:cNvCxnSpPr/>
              <p:nvPr/>
            </p:nvCxnSpPr>
            <p:spPr>
              <a:xfrm>
                <a:off x="1150899" y="3253384"/>
                <a:ext cx="215900" cy="0"/>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cxnSp>
            <p:nvCxnSpPr>
              <p:cNvPr id="152" name="Straight Connector 151"/>
              <p:cNvCxnSpPr/>
              <p:nvPr/>
            </p:nvCxnSpPr>
            <p:spPr>
              <a:xfrm>
                <a:off x="1150899" y="3507384"/>
                <a:ext cx="215900" cy="0"/>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grpSp>
        <p:grpSp>
          <p:nvGrpSpPr>
            <p:cNvPr id="153" name="Group 152"/>
            <p:cNvGrpSpPr/>
            <p:nvPr/>
          </p:nvGrpSpPr>
          <p:grpSpPr>
            <a:xfrm>
              <a:off x="775509" y="5883773"/>
              <a:ext cx="100980" cy="118504"/>
              <a:chOff x="1150899" y="3253384"/>
              <a:chExt cx="215900" cy="254000"/>
            </a:xfrm>
          </p:grpSpPr>
          <p:cxnSp>
            <p:nvCxnSpPr>
              <p:cNvPr id="154" name="Straight Connector 153"/>
              <p:cNvCxnSpPr/>
              <p:nvPr/>
            </p:nvCxnSpPr>
            <p:spPr>
              <a:xfrm>
                <a:off x="1150899" y="3253384"/>
                <a:ext cx="0" cy="254000"/>
              </a:xfrm>
              <a:prstGeom prst="line">
                <a:avLst/>
              </a:prstGeom>
              <a:ln w="3175" cmpd="sng">
                <a:solidFill>
                  <a:srgbClr val="000000"/>
                </a:solidFill>
              </a:ln>
            </p:spPr>
            <p:style>
              <a:lnRef idx="2">
                <a:schemeClr val="accent1"/>
              </a:lnRef>
              <a:fillRef idx="0">
                <a:schemeClr val="accent1"/>
              </a:fillRef>
              <a:effectRef idx="1">
                <a:schemeClr val="accent1"/>
              </a:effectRef>
              <a:fontRef idx="minor">
                <a:schemeClr val="tx1"/>
              </a:fontRef>
            </p:style>
          </p:cxnSp>
          <p:cxnSp>
            <p:nvCxnSpPr>
              <p:cNvPr id="155" name="Straight Connector 154"/>
              <p:cNvCxnSpPr/>
              <p:nvPr/>
            </p:nvCxnSpPr>
            <p:spPr>
              <a:xfrm>
                <a:off x="1366799" y="3253384"/>
                <a:ext cx="0" cy="254000"/>
              </a:xfrm>
              <a:prstGeom prst="line">
                <a:avLst/>
              </a:prstGeom>
              <a:ln w="3175" cmpd="sng">
                <a:solidFill>
                  <a:srgbClr val="000000"/>
                </a:solidFill>
              </a:ln>
            </p:spPr>
            <p:style>
              <a:lnRef idx="2">
                <a:schemeClr val="accent1"/>
              </a:lnRef>
              <a:fillRef idx="0">
                <a:schemeClr val="accent1"/>
              </a:fillRef>
              <a:effectRef idx="1">
                <a:schemeClr val="accent1"/>
              </a:effectRef>
              <a:fontRef idx="minor">
                <a:schemeClr val="tx1"/>
              </a:fontRef>
            </p:style>
          </p:cxnSp>
          <p:sp>
            <p:nvSpPr>
              <p:cNvPr id="156" name="Oval 155"/>
              <p:cNvSpPr/>
              <p:nvPr/>
            </p:nvSpPr>
            <p:spPr>
              <a:xfrm>
                <a:off x="1201698" y="3329960"/>
                <a:ext cx="108000" cy="108000"/>
              </a:xfrm>
              <a:prstGeom prst="ellipse">
                <a:avLst/>
              </a:prstGeom>
              <a:solidFill>
                <a:srgbClr val="000000"/>
              </a:solidFill>
              <a:ln w="3175" cmpd="sng">
                <a:solidFill>
                  <a:srgbClr val="00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200"/>
              </a:p>
            </p:txBody>
          </p:sp>
          <p:cxnSp>
            <p:nvCxnSpPr>
              <p:cNvPr id="157" name="Straight Connector 156"/>
              <p:cNvCxnSpPr/>
              <p:nvPr/>
            </p:nvCxnSpPr>
            <p:spPr>
              <a:xfrm>
                <a:off x="1150899" y="3253384"/>
                <a:ext cx="215900" cy="0"/>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cxnSp>
            <p:nvCxnSpPr>
              <p:cNvPr id="158" name="Straight Connector 157"/>
              <p:cNvCxnSpPr/>
              <p:nvPr/>
            </p:nvCxnSpPr>
            <p:spPr>
              <a:xfrm>
                <a:off x="1150899" y="3507384"/>
                <a:ext cx="215900" cy="0"/>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grpSp>
        <p:grpSp>
          <p:nvGrpSpPr>
            <p:cNvPr id="159" name="Group 158"/>
            <p:cNvGrpSpPr/>
            <p:nvPr/>
          </p:nvGrpSpPr>
          <p:grpSpPr>
            <a:xfrm>
              <a:off x="1135776" y="5879065"/>
              <a:ext cx="100980" cy="118504"/>
              <a:chOff x="1150899" y="3253384"/>
              <a:chExt cx="215900" cy="254000"/>
            </a:xfrm>
          </p:grpSpPr>
          <p:cxnSp>
            <p:nvCxnSpPr>
              <p:cNvPr id="160" name="Straight Connector 159"/>
              <p:cNvCxnSpPr/>
              <p:nvPr/>
            </p:nvCxnSpPr>
            <p:spPr>
              <a:xfrm>
                <a:off x="1150899" y="3253384"/>
                <a:ext cx="0" cy="254000"/>
              </a:xfrm>
              <a:prstGeom prst="line">
                <a:avLst/>
              </a:prstGeom>
              <a:ln w="3175" cmpd="sng">
                <a:solidFill>
                  <a:srgbClr val="000000"/>
                </a:solidFill>
              </a:ln>
            </p:spPr>
            <p:style>
              <a:lnRef idx="2">
                <a:schemeClr val="accent1"/>
              </a:lnRef>
              <a:fillRef idx="0">
                <a:schemeClr val="accent1"/>
              </a:fillRef>
              <a:effectRef idx="1">
                <a:schemeClr val="accent1"/>
              </a:effectRef>
              <a:fontRef idx="minor">
                <a:schemeClr val="tx1"/>
              </a:fontRef>
            </p:style>
          </p:cxnSp>
          <p:cxnSp>
            <p:nvCxnSpPr>
              <p:cNvPr id="161" name="Straight Connector 160"/>
              <p:cNvCxnSpPr/>
              <p:nvPr/>
            </p:nvCxnSpPr>
            <p:spPr>
              <a:xfrm>
                <a:off x="1366799" y="3253384"/>
                <a:ext cx="0" cy="254000"/>
              </a:xfrm>
              <a:prstGeom prst="line">
                <a:avLst/>
              </a:prstGeom>
              <a:ln w="3175" cmpd="sng">
                <a:solidFill>
                  <a:srgbClr val="000000"/>
                </a:solidFill>
              </a:ln>
            </p:spPr>
            <p:style>
              <a:lnRef idx="2">
                <a:schemeClr val="accent1"/>
              </a:lnRef>
              <a:fillRef idx="0">
                <a:schemeClr val="accent1"/>
              </a:fillRef>
              <a:effectRef idx="1">
                <a:schemeClr val="accent1"/>
              </a:effectRef>
              <a:fontRef idx="minor">
                <a:schemeClr val="tx1"/>
              </a:fontRef>
            </p:style>
          </p:cxnSp>
          <p:sp>
            <p:nvSpPr>
              <p:cNvPr id="162" name="Oval 161"/>
              <p:cNvSpPr/>
              <p:nvPr/>
            </p:nvSpPr>
            <p:spPr>
              <a:xfrm>
                <a:off x="1201698" y="3329960"/>
                <a:ext cx="108000" cy="108000"/>
              </a:xfrm>
              <a:prstGeom prst="ellipse">
                <a:avLst/>
              </a:prstGeom>
              <a:solidFill>
                <a:srgbClr val="000000"/>
              </a:solidFill>
              <a:ln w="3175" cmpd="sng">
                <a:solidFill>
                  <a:srgbClr val="00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200"/>
              </a:p>
            </p:txBody>
          </p:sp>
          <p:cxnSp>
            <p:nvCxnSpPr>
              <p:cNvPr id="163" name="Straight Connector 162"/>
              <p:cNvCxnSpPr/>
              <p:nvPr/>
            </p:nvCxnSpPr>
            <p:spPr>
              <a:xfrm>
                <a:off x="1150899" y="3253384"/>
                <a:ext cx="215900" cy="0"/>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cxnSp>
            <p:nvCxnSpPr>
              <p:cNvPr id="164" name="Straight Connector 163"/>
              <p:cNvCxnSpPr/>
              <p:nvPr/>
            </p:nvCxnSpPr>
            <p:spPr>
              <a:xfrm>
                <a:off x="1150899" y="3507384"/>
                <a:ext cx="215900" cy="0"/>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grpSp>
        <p:grpSp>
          <p:nvGrpSpPr>
            <p:cNvPr id="165" name="Group 164"/>
            <p:cNvGrpSpPr/>
            <p:nvPr/>
          </p:nvGrpSpPr>
          <p:grpSpPr>
            <a:xfrm>
              <a:off x="1444639" y="5875003"/>
              <a:ext cx="100980" cy="118504"/>
              <a:chOff x="1150899" y="3253384"/>
              <a:chExt cx="215900" cy="254000"/>
            </a:xfrm>
          </p:grpSpPr>
          <p:cxnSp>
            <p:nvCxnSpPr>
              <p:cNvPr id="166" name="Straight Connector 165"/>
              <p:cNvCxnSpPr/>
              <p:nvPr/>
            </p:nvCxnSpPr>
            <p:spPr>
              <a:xfrm>
                <a:off x="1150899" y="3253384"/>
                <a:ext cx="0" cy="254000"/>
              </a:xfrm>
              <a:prstGeom prst="line">
                <a:avLst/>
              </a:prstGeom>
              <a:ln w="3175" cmpd="sng">
                <a:solidFill>
                  <a:srgbClr val="000000"/>
                </a:solidFill>
              </a:ln>
            </p:spPr>
            <p:style>
              <a:lnRef idx="2">
                <a:schemeClr val="accent1"/>
              </a:lnRef>
              <a:fillRef idx="0">
                <a:schemeClr val="accent1"/>
              </a:fillRef>
              <a:effectRef idx="1">
                <a:schemeClr val="accent1"/>
              </a:effectRef>
              <a:fontRef idx="minor">
                <a:schemeClr val="tx1"/>
              </a:fontRef>
            </p:style>
          </p:cxnSp>
          <p:cxnSp>
            <p:nvCxnSpPr>
              <p:cNvPr id="167" name="Straight Connector 166"/>
              <p:cNvCxnSpPr/>
              <p:nvPr/>
            </p:nvCxnSpPr>
            <p:spPr>
              <a:xfrm>
                <a:off x="1366799" y="3253384"/>
                <a:ext cx="0" cy="254000"/>
              </a:xfrm>
              <a:prstGeom prst="line">
                <a:avLst/>
              </a:prstGeom>
              <a:ln w="3175" cmpd="sng">
                <a:solidFill>
                  <a:srgbClr val="000000"/>
                </a:solidFill>
              </a:ln>
            </p:spPr>
            <p:style>
              <a:lnRef idx="2">
                <a:schemeClr val="accent1"/>
              </a:lnRef>
              <a:fillRef idx="0">
                <a:schemeClr val="accent1"/>
              </a:fillRef>
              <a:effectRef idx="1">
                <a:schemeClr val="accent1"/>
              </a:effectRef>
              <a:fontRef idx="minor">
                <a:schemeClr val="tx1"/>
              </a:fontRef>
            </p:style>
          </p:cxnSp>
          <p:sp>
            <p:nvSpPr>
              <p:cNvPr id="168" name="Oval 167"/>
              <p:cNvSpPr/>
              <p:nvPr/>
            </p:nvSpPr>
            <p:spPr>
              <a:xfrm>
                <a:off x="1201698" y="3329960"/>
                <a:ext cx="108000" cy="108000"/>
              </a:xfrm>
              <a:prstGeom prst="ellipse">
                <a:avLst/>
              </a:prstGeom>
              <a:solidFill>
                <a:srgbClr val="000000"/>
              </a:solidFill>
              <a:ln w="3175" cmpd="sng">
                <a:solidFill>
                  <a:srgbClr val="00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200"/>
              </a:p>
            </p:txBody>
          </p:sp>
          <p:cxnSp>
            <p:nvCxnSpPr>
              <p:cNvPr id="169" name="Straight Connector 168"/>
              <p:cNvCxnSpPr/>
              <p:nvPr/>
            </p:nvCxnSpPr>
            <p:spPr>
              <a:xfrm>
                <a:off x="1150899" y="3253384"/>
                <a:ext cx="215900" cy="0"/>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cxnSp>
            <p:nvCxnSpPr>
              <p:cNvPr id="170" name="Straight Connector 169"/>
              <p:cNvCxnSpPr/>
              <p:nvPr/>
            </p:nvCxnSpPr>
            <p:spPr>
              <a:xfrm>
                <a:off x="1150899" y="3507384"/>
                <a:ext cx="215900" cy="0"/>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grpSp>
        <p:sp>
          <p:nvSpPr>
            <p:cNvPr id="171" name="TextBox 170"/>
            <p:cNvSpPr txBox="1"/>
            <p:nvPr/>
          </p:nvSpPr>
          <p:spPr>
            <a:xfrm>
              <a:off x="257546" y="6007836"/>
              <a:ext cx="635360" cy="276999"/>
            </a:xfrm>
            <a:prstGeom prst="rect">
              <a:avLst/>
            </a:prstGeom>
            <a:noFill/>
          </p:spPr>
          <p:txBody>
            <a:bodyPr wrap="none" rtlCol="0">
              <a:spAutoFit/>
            </a:bodyPr>
            <a:lstStyle/>
            <a:p>
              <a:r>
                <a:rPr lang="en-US" sz="1200" dirty="0" smtClean="0"/>
                <a:t>Node 1</a:t>
              </a:r>
              <a:endParaRPr lang="en-US" sz="1200" dirty="0"/>
            </a:p>
          </p:txBody>
        </p:sp>
        <p:sp>
          <p:nvSpPr>
            <p:cNvPr id="172" name="TextBox 171"/>
            <p:cNvSpPr txBox="1"/>
            <p:nvPr/>
          </p:nvSpPr>
          <p:spPr>
            <a:xfrm>
              <a:off x="1302952" y="6051291"/>
              <a:ext cx="684790" cy="276999"/>
            </a:xfrm>
            <a:prstGeom prst="rect">
              <a:avLst/>
            </a:prstGeom>
            <a:noFill/>
          </p:spPr>
          <p:txBody>
            <a:bodyPr wrap="none" rtlCol="0">
              <a:spAutoFit/>
            </a:bodyPr>
            <a:lstStyle/>
            <a:p>
              <a:r>
                <a:rPr lang="en-US" sz="1200" dirty="0" smtClean="0"/>
                <a:t>Node </a:t>
              </a:r>
              <a:r>
                <a:rPr lang="en-US" sz="1200" i="1" dirty="0" smtClean="0"/>
                <a:t>N</a:t>
              </a:r>
              <a:endParaRPr lang="en-US" sz="1200" i="1" dirty="0"/>
            </a:p>
          </p:txBody>
        </p:sp>
        <p:sp>
          <p:nvSpPr>
            <p:cNvPr id="173" name="TextBox 172"/>
            <p:cNvSpPr txBox="1"/>
            <p:nvPr/>
          </p:nvSpPr>
          <p:spPr>
            <a:xfrm>
              <a:off x="334497" y="4892509"/>
              <a:ext cx="1020231" cy="276999"/>
            </a:xfrm>
            <a:prstGeom prst="rect">
              <a:avLst/>
            </a:prstGeom>
            <a:noFill/>
          </p:spPr>
          <p:txBody>
            <a:bodyPr wrap="none" rtlCol="0">
              <a:spAutoFit/>
            </a:bodyPr>
            <a:lstStyle/>
            <a:p>
              <a:r>
                <a:rPr lang="en-US" sz="1200" dirty="0" smtClean="0"/>
                <a:t>Result Object</a:t>
              </a:r>
              <a:endParaRPr lang="en-US" sz="1200" dirty="0"/>
            </a:p>
          </p:txBody>
        </p:sp>
        <p:cxnSp>
          <p:nvCxnSpPr>
            <p:cNvPr id="268" name="Straight Arrow Connector 267"/>
            <p:cNvCxnSpPr/>
            <p:nvPr/>
          </p:nvCxnSpPr>
          <p:spPr>
            <a:xfrm flipH="1" flipV="1">
              <a:off x="626210" y="5491764"/>
              <a:ext cx="173059" cy="383240"/>
            </a:xfrm>
            <a:prstGeom prst="straightConnector1">
              <a:avLst/>
            </a:prstGeom>
            <a:ln w="3175" cmpd="sng">
              <a:solidFill>
                <a:srgbClr val="000000"/>
              </a:solidFill>
              <a:headEnd type="none"/>
              <a:tailEnd type="triangle"/>
            </a:ln>
            <a:effectLst/>
          </p:spPr>
          <p:style>
            <a:lnRef idx="2">
              <a:schemeClr val="accent1"/>
            </a:lnRef>
            <a:fillRef idx="0">
              <a:schemeClr val="accent1"/>
            </a:fillRef>
            <a:effectRef idx="1">
              <a:schemeClr val="accent1"/>
            </a:effectRef>
            <a:fontRef idx="minor">
              <a:schemeClr val="tx1"/>
            </a:fontRef>
          </p:style>
        </p:cxnSp>
        <p:cxnSp>
          <p:nvCxnSpPr>
            <p:cNvPr id="272" name="Straight Arrow Connector 271"/>
            <p:cNvCxnSpPr/>
            <p:nvPr/>
          </p:nvCxnSpPr>
          <p:spPr>
            <a:xfrm flipH="1" flipV="1">
              <a:off x="688159" y="5423921"/>
              <a:ext cx="521890" cy="441624"/>
            </a:xfrm>
            <a:prstGeom prst="straightConnector1">
              <a:avLst/>
            </a:prstGeom>
            <a:ln w="3175" cmpd="sng">
              <a:solidFill>
                <a:srgbClr val="000000"/>
              </a:solidFill>
              <a:headEnd type="none"/>
              <a:tailEnd type="triangle"/>
            </a:ln>
            <a:effectLst/>
          </p:spPr>
          <p:style>
            <a:lnRef idx="2">
              <a:schemeClr val="accent1"/>
            </a:lnRef>
            <a:fillRef idx="0">
              <a:schemeClr val="accent1"/>
            </a:fillRef>
            <a:effectRef idx="1">
              <a:schemeClr val="accent1"/>
            </a:effectRef>
            <a:fontRef idx="minor">
              <a:schemeClr val="tx1"/>
            </a:fontRef>
          </p:style>
        </p:cxnSp>
        <p:cxnSp>
          <p:nvCxnSpPr>
            <p:cNvPr id="274" name="Straight Arrow Connector 273"/>
            <p:cNvCxnSpPr>
              <a:endCxn id="141" idx="6"/>
            </p:cNvCxnSpPr>
            <p:nvPr/>
          </p:nvCxnSpPr>
          <p:spPr>
            <a:xfrm flipH="1" flipV="1">
              <a:off x="713560" y="5356953"/>
              <a:ext cx="805352" cy="508592"/>
            </a:xfrm>
            <a:prstGeom prst="straightConnector1">
              <a:avLst/>
            </a:prstGeom>
            <a:ln w="3175" cmpd="sng">
              <a:solidFill>
                <a:srgbClr val="000000"/>
              </a:solidFill>
              <a:headEnd type="none"/>
              <a:tailEnd type="triangle"/>
            </a:ln>
            <a:effectLst/>
          </p:spPr>
          <p:style>
            <a:lnRef idx="2">
              <a:schemeClr val="accent1"/>
            </a:lnRef>
            <a:fillRef idx="0">
              <a:schemeClr val="accent1"/>
            </a:fillRef>
            <a:effectRef idx="1">
              <a:schemeClr val="accent1"/>
            </a:effectRef>
            <a:fontRef idx="minor">
              <a:schemeClr val="tx1"/>
            </a:fontRef>
          </p:style>
        </p:cxnSp>
        <p:sp>
          <p:nvSpPr>
            <p:cNvPr id="281" name="TextBox 280"/>
            <p:cNvSpPr txBox="1"/>
            <p:nvPr/>
          </p:nvSpPr>
          <p:spPr>
            <a:xfrm>
              <a:off x="3368903" y="5781612"/>
              <a:ext cx="290915" cy="276999"/>
            </a:xfrm>
            <a:prstGeom prst="rect">
              <a:avLst/>
            </a:prstGeom>
            <a:noFill/>
          </p:spPr>
          <p:txBody>
            <a:bodyPr wrap="none" rtlCol="0">
              <a:spAutoFit/>
            </a:bodyPr>
            <a:lstStyle/>
            <a:p>
              <a:r>
                <a:rPr lang="en-US" sz="1200" dirty="0" smtClean="0"/>
                <a:t>…</a:t>
              </a:r>
              <a:endParaRPr lang="en-US" sz="1200" dirty="0"/>
            </a:p>
          </p:txBody>
        </p:sp>
        <p:sp>
          <p:nvSpPr>
            <p:cNvPr id="282" name="Oval 281"/>
            <p:cNvSpPr/>
            <p:nvPr/>
          </p:nvSpPr>
          <p:spPr>
            <a:xfrm>
              <a:off x="2587167" y="5116636"/>
              <a:ext cx="254731" cy="269622"/>
            </a:xfrm>
            <a:prstGeom prst="ellipse">
              <a:avLst/>
            </a:prstGeom>
            <a:solidFill>
              <a:schemeClr val="tx1"/>
            </a:solid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200"/>
            </a:p>
          </p:txBody>
        </p:sp>
        <p:cxnSp>
          <p:nvCxnSpPr>
            <p:cNvPr id="283" name="Straight Arrow Connector 282"/>
            <p:cNvCxnSpPr/>
            <p:nvPr/>
          </p:nvCxnSpPr>
          <p:spPr>
            <a:xfrm>
              <a:off x="2841898" y="5739412"/>
              <a:ext cx="418103" cy="195762"/>
            </a:xfrm>
            <a:prstGeom prst="straightConnector1">
              <a:avLst/>
            </a:prstGeom>
            <a:ln w="3175" cmpd="sng">
              <a:solidFill>
                <a:srgbClr val="000000"/>
              </a:solidFill>
              <a:prstDash val="lgDash"/>
              <a:headEnd type="triangle"/>
              <a:tailEnd type="none"/>
            </a:ln>
            <a:effectLst/>
          </p:spPr>
          <p:style>
            <a:lnRef idx="2">
              <a:schemeClr val="accent1"/>
            </a:lnRef>
            <a:fillRef idx="0">
              <a:schemeClr val="accent1"/>
            </a:fillRef>
            <a:effectRef idx="1">
              <a:schemeClr val="accent1"/>
            </a:effectRef>
            <a:fontRef idx="minor">
              <a:schemeClr val="tx1"/>
            </a:fontRef>
          </p:style>
        </p:cxnSp>
        <p:cxnSp>
          <p:nvCxnSpPr>
            <p:cNvPr id="284" name="Straight Arrow Connector 283"/>
            <p:cNvCxnSpPr/>
            <p:nvPr/>
          </p:nvCxnSpPr>
          <p:spPr>
            <a:xfrm>
              <a:off x="2611243" y="5739412"/>
              <a:ext cx="497" cy="153362"/>
            </a:xfrm>
            <a:prstGeom prst="straightConnector1">
              <a:avLst/>
            </a:prstGeom>
            <a:ln w="3175" cmpd="sng">
              <a:solidFill>
                <a:srgbClr val="000000"/>
              </a:solidFill>
              <a:prstDash val="lgDash"/>
              <a:headEnd type="triangle"/>
              <a:tailEnd type="none"/>
            </a:ln>
            <a:effectLst/>
          </p:spPr>
          <p:style>
            <a:lnRef idx="2">
              <a:schemeClr val="accent1"/>
            </a:lnRef>
            <a:fillRef idx="0">
              <a:schemeClr val="accent1"/>
            </a:fillRef>
            <a:effectRef idx="1">
              <a:schemeClr val="accent1"/>
            </a:effectRef>
            <a:fontRef idx="minor">
              <a:schemeClr val="tx1"/>
            </a:fontRef>
          </p:style>
        </p:cxnSp>
        <p:cxnSp>
          <p:nvCxnSpPr>
            <p:cNvPr id="285" name="Straight Arrow Connector 284"/>
            <p:cNvCxnSpPr>
              <a:stCxn id="322" idx="3"/>
            </p:cNvCxnSpPr>
            <p:nvPr/>
          </p:nvCxnSpPr>
          <p:spPr>
            <a:xfrm>
              <a:off x="2893048" y="5685795"/>
              <a:ext cx="685824" cy="229271"/>
            </a:xfrm>
            <a:prstGeom prst="straightConnector1">
              <a:avLst/>
            </a:prstGeom>
            <a:ln w="3175" cmpd="sng">
              <a:solidFill>
                <a:srgbClr val="000000"/>
              </a:solidFill>
              <a:prstDash val="lgDash"/>
              <a:headEnd type="triangle"/>
              <a:tailEnd type="none"/>
            </a:ln>
            <a:effectLst/>
          </p:spPr>
          <p:style>
            <a:lnRef idx="2">
              <a:schemeClr val="accent1"/>
            </a:lnRef>
            <a:fillRef idx="0">
              <a:schemeClr val="accent1"/>
            </a:fillRef>
            <a:effectRef idx="1">
              <a:schemeClr val="accent1"/>
            </a:effectRef>
            <a:fontRef idx="minor">
              <a:schemeClr val="tx1"/>
            </a:fontRef>
          </p:style>
        </p:cxnSp>
        <p:cxnSp>
          <p:nvCxnSpPr>
            <p:cNvPr id="287" name="Straight Arrow Connector 286"/>
            <p:cNvCxnSpPr>
              <a:stCxn id="322" idx="2"/>
            </p:cNvCxnSpPr>
            <p:nvPr/>
          </p:nvCxnSpPr>
          <p:spPr>
            <a:xfrm>
              <a:off x="2718342" y="5739412"/>
              <a:ext cx="179394" cy="233228"/>
            </a:xfrm>
            <a:prstGeom prst="straightConnector1">
              <a:avLst/>
            </a:prstGeom>
            <a:ln w="3175" cmpd="sng">
              <a:solidFill>
                <a:srgbClr val="000000"/>
              </a:solidFill>
              <a:prstDash val="lgDash"/>
              <a:headEnd type="triangle"/>
              <a:tailEnd type="none"/>
            </a:ln>
            <a:effectLst/>
          </p:spPr>
          <p:style>
            <a:lnRef idx="2">
              <a:schemeClr val="accent1"/>
            </a:lnRef>
            <a:fillRef idx="0">
              <a:schemeClr val="accent1"/>
            </a:fillRef>
            <a:effectRef idx="1">
              <a:schemeClr val="accent1"/>
            </a:effectRef>
            <a:fontRef idx="minor">
              <a:schemeClr val="tx1"/>
            </a:fontRef>
          </p:style>
        </p:cxnSp>
        <p:grpSp>
          <p:nvGrpSpPr>
            <p:cNvPr id="288" name="Group 287"/>
            <p:cNvGrpSpPr/>
            <p:nvPr/>
          </p:nvGrpSpPr>
          <p:grpSpPr>
            <a:xfrm>
              <a:off x="2591279" y="5897482"/>
              <a:ext cx="100980" cy="118504"/>
              <a:chOff x="1150899" y="3253384"/>
              <a:chExt cx="215900" cy="254000"/>
            </a:xfrm>
          </p:grpSpPr>
          <p:cxnSp>
            <p:nvCxnSpPr>
              <p:cNvPr id="289" name="Straight Connector 288"/>
              <p:cNvCxnSpPr/>
              <p:nvPr/>
            </p:nvCxnSpPr>
            <p:spPr>
              <a:xfrm>
                <a:off x="1150899" y="3253384"/>
                <a:ext cx="0" cy="254000"/>
              </a:xfrm>
              <a:prstGeom prst="line">
                <a:avLst/>
              </a:prstGeom>
              <a:ln w="3175" cmpd="sng">
                <a:solidFill>
                  <a:srgbClr val="000000"/>
                </a:solidFill>
              </a:ln>
            </p:spPr>
            <p:style>
              <a:lnRef idx="2">
                <a:schemeClr val="accent1"/>
              </a:lnRef>
              <a:fillRef idx="0">
                <a:schemeClr val="accent1"/>
              </a:fillRef>
              <a:effectRef idx="1">
                <a:schemeClr val="accent1"/>
              </a:effectRef>
              <a:fontRef idx="minor">
                <a:schemeClr val="tx1"/>
              </a:fontRef>
            </p:style>
          </p:cxnSp>
          <p:cxnSp>
            <p:nvCxnSpPr>
              <p:cNvPr id="290" name="Straight Connector 289"/>
              <p:cNvCxnSpPr/>
              <p:nvPr/>
            </p:nvCxnSpPr>
            <p:spPr>
              <a:xfrm>
                <a:off x="1366799" y="3253384"/>
                <a:ext cx="0" cy="254000"/>
              </a:xfrm>
              <a:prstGeom prst="line">
                <a:avLst/>
              </a:prstGeom>
              <a:ln w="3175" cmpd="sng">
                <a:solidFill>
                  <a:srgbClr val="000000"/>
                </a:solidFill>
              </a:ln>
            </p:spPr>
            <p:style>
              <a:lnRef idx="2">
                <a:schemeClr val="accent1"/>
              </a:lnRef>
              <a:fillRef idx="0">
                <a:schemeClr val="accent1"/>
              </a:fillRef>
              <a:effectRef idx="1">
                <a:schemeClr val="accent1"/>
              </a:effectRef>
              <a:fontRef idx="minor">
                <a:schemeClr val="tx1"/>
              </a:fontRef>
            </p:style>
          </p:cxnSp>
          <p:sp>
            <p:nvSpPr>
              <p:cNvPr id="291" name="Oval 290"/>
              <p:cNvSpPr/>
              <p:nvPr/>
            </p:nvSpPr>
            <p:spPr>
              <a:xfrm>
                <a:off x="1201698" y="3329960"/>
                <a:ext cx="108000" cy="108000"/>
              </a:xfrm>
              <a:prstGeom prst="ellipse">
                <a:avLst/>
              </a:prstGeom>
              <a:solidFill>
                <a:srgbClr val="000000"/>
              </a:solidFill>
              <a:ln w="3175" cmpd="sng">
                <a:solidFill>
                  <a:srgbClr val="00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200"/>
              </a:p>
            </p:txBody>
          </p:sp>
          <p:cxnSp>
            <p:nvCxnSpPr>
              <p:cNvPr id="292" name="Straight Connector 291"/>
              <p:cNvCxnSpPr/>
              <p:nvPr/>
            </p:nvCxnSpPr>
            <p:spPr>
              <a:xfrm>
                <a:off x="1150899" y="3253384"/>
                <a:ext cx="215900" cy="0"/>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cxnSp>
            <p:nvCxnSpPr>
              <p:cNvPr id="293" name="Straight Connector 292"/>
              <p:cNvCxnSpPr/>
              <p:nvPr/>
            </p:nvCxnSpPr>
            <p:spPr>
              <a:xfrm>
                <a:off x="1150899" y="3507384"/>
                <a:ext cx="215900" cy="0"/>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grpSp>
        <p:grpSp>
          <p:nvGrpSpPr>
            <p:cNvPr id="294" name="Group 293"/>
            <p:cNvGrpSpPr/>
            <p:nvPr/>
          </p:nvGrpSpPr>
          <p:grpSpPr>
            <a:xfrm>
              <a:off x="2907656" y="5897482"/>
              <a:ext cx="100980" cy="118504"/>
              <a:chOff x="1150899" y="3253384"/>
              <a:chExt cx="215900" cy="254000"/>
            </a:xfrm>
          </p:grpSpPr>
          <p:cxnSp>
            <p:nvCxnSpPr>
              <p:cNvPr id="295" name="Straight Connector 294"/>
              <p:cNvCxnSpPr/>
              <p:nvPr/>
            </p:nvCxnSpPr>
            <p:spPr>
              <a:xfrm>
                <a:off x="1150899" y="3253384"/>
                <a:ext cx="0" cy="254000"/>
              </a:xfrm>
              <a:prstGeom prst="line">
                <a:avLst/>
              </a:prstGeom>
              <a:ln w="3175" cmpd="sng">
                <a:solidFill>
                  <a:srgbClr val="000000"/>
                </a:solidFill>
              </a:ln>
            </p:spPr>
            <p:style>
              <a:lnRef idx="2">
                <a:schemeClr val="accent1"/>
              </a:lnRef>
              <a:fillRef idx="0">
                <a:schemeClr val="accent1"/>
              </a:fillRef>
              <a:effectRef idx="1">
                <a:schemeClr val="accent1"/>
              </a:effectRef>
              <a:fontRef idx="minor">
                <a:schemeClr val="tx1"/>
              </a:fontRef>
            </p:style>
          </p:cxnSp>
          <p:cxnSp>
            <p:nvCxnSpPr>
              <p:cNvPr id="296" name="Straight Connector 295"/>
              <p:cNvCxnSpPr/>
              <p:nvPr/>
            </p:nvCxnSpPr>
            <p:spPr>
              <a:xfrm>
                <a:off x="1366799" y="3253384"/>
                <a:ext cx="0" cy="254000"/>
              </a:xfrm>
              <a:prstGeom prst="line">
                <a:avLst/>
              </a:prstGeom>
              <a:ln w="3175" cmpd="sng">
                <a:solidFill>
                  <a:srgbClr val="000000"/>
                </a:solidFill>
              </a:ln>
            </p:spPr>
            <p:style>
              <a:lnRef idx="2">
                <a:schemeClr val="accent1"/>
              </a:lnRef>
              <a:fillRef idx="0">
                <a:schemeClr val="accent1"/>
              </a:fillRef>
              <a:effectRef idx="1">
                <a:schemeClr val="accent1"/>
              </a:effectRef>
              <a:fontRef idx="minor">
                <a:schemeClr val="tx1"/>
              </a:fontRef>
            </p:style>
          </p:cxnSp>
          <p:sp>
            <p:nvSpPr>
              <p:cNvPr id="297" name="Oval 296"/>
              <p:cNvSpPr/>
              <p:nvPr/>
            </p:nvSpPr>
            <p:spPr>
              <a:xfrm>
                <a:off x="1201698" y="3329960"/>
                <a:ext cx="108000" cy="108000"/>
              </a:xfrm>
              <a:prstGeom prst="ellipse">
                <a:avLst/>
              </a:prstGeom>
              <a:solidFill>
                <a:srgbClr val="000000"/>
              </a:solidFill>
              <a:ln w="3175" cmpd="sng">
                <a:solidFill>
                  <a:srgbClr val="00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200"/>
              </a:p>
            </p:txBody>
          </p:sp>
          <p:cxnSp>
            <p:nvCxnSpPr>
              <p:cNvPr id="298" name="Straight Connector 297"/>
              <p:cNvCxnSpPr/>
              <p:nvPr/>
            </p:nvCxnSpPr>
            <p:spPr>
              <a:xfrm>
                <a:off x="1150899" y="3253384"/>
                <a:ext cx="215900" cy="0"/>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cxnSp>
            <p:nvCxnSpPr>
              <p:cNvPr id="299" name="Straight Connector 298"/>
              <p:cNvCxnSpPr/>
              <p:nvPr/>
            </p:nvCxnSpPr>
            <p:spPr>
              <a:xfrm>
                <a:off x="1150899" y="3507384"/>
                <a:ext cx="215900" cy="0"/>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grpSp>
        <p:grpSp>
          <p:nvGrpSpPr>
            <p:cNvPr id="300" name="Group 299"/>
            <p:cNvGrpSpPr/>
            <p:nvPr/>
          </p:nvGrpSpPr>
          <p:grpSpPr>
            <a:xfrm>
              <a:off x="3267923" y="5892774"/>
              <a:ext cx="100980" cy="118504"/>
              <a:chOff x="1150899" y="3253384"/>
              <a:chExt cx="215900" cy="254000"/>
            </a:xfrm>
          </p:grpSpPr>
          <p:cxnSp>
            <p:nvCxnSpPr>
              <p:cNvPr id="301" name="Straight Connector 300"/>
              <p:cNvCxnSpPr/>
              <p:nvPr/>
            </p:nvCxnSpPr>
            <p:spPr>
              <a:xfrm>
                <a:off x="1150899" y="3253384"/>
                <a:ext cx="0" cy="254000"/>
              </a:xfrm>
              <a:prstGeom prst="line">
                <a:avLst/>
              </a:prstGeom>
              <a:ln w="3175" cmpd="sng">
                <a:solidFill>
                  <a:srgbClr val="000000"/>
                </a:solidFill>
              </a:ln>
            </p:spPr>
            <p:style>
              <a:lnRef idx="2">
                <a:schemeClr val="accent1"/>
              </a:lnRef>
              <a:fillRef idx="0">
                <a:schemeClr val="accent1"/>
              </a:fillRef>
              <a:effectRef idx="1">
                <a:schemeClr val="accent1"/>
              </a:effectRef>
              <a:fontRef idx="minor">
                <a:schemeClr val="tx1"/>
              </a:fontRef>
            </p:style>
          </p:cxnSp>
          <p:cxnSp>
            <p:nvCxnSpPr>
              <p:cNvPr id="302" name="Straight Connector 301"/>
              <p:cNvCxnSpPr/>
              <p:nvPr/>
            </p:nvCxnSpPr>
            <p:spPr>
              <a:xfrm>
                <a:off x="1366799" y="3253384"/>
                <a:ext cx="0" cy="254000"/>
              </a:xfrm>
              <a:prstGeom prst="line">
                <a:avLst/>
              </a:prstGeom>
              <a:ln w="3175" cmpd="sng">
                <a:solidFill>
                  <a:srgbClr val="000000"/>
                </a:solidFill>
              </a:ln>
            </p:spPr>
            <p:style>
              <a:lnRef idx="2">
                <a:schemeClr val="accent1"/>
              </a:lnRef>
              <a:fillRef idx="0">
                <a:schemeClr val="accent1"/>
              </a:fillRef>
              <a:effectRef idx="1">
                <a:schemeClr val="accent1"/>
              </a:effectRef>
              <a:fontRef idx="minor">
                <a:schemeClr val="tx1"/>
              </a:fontRef>
            </p:style>
          </p:cxnSp>
          <p:sp>
            <p:nvSpPr>
              <p:cNvPr id="303" name="Oval 302"/>
              <p:cNvSpPr/>
              <p:nvPr/>
            </p:nvSpPr>
            <p:spPr>
              <a:xfrm>
                <a:off x="1201698" y="3329960"/>
                <a:ext cx="108000" cy="108000"/>
              </a:xfrm>
              <a:prstGeom prst="ellipse">
                <a:avLst/>
              </a:prstGeom>
              <a:solidFill>
                <a:srgbClr val="000000"/>
              </a:solidFill>
              <a:ln w="3175" cmpd="sng">
                <a:solidFill>
                  <a:srgbClr val="00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200"/>
              </a:p>
            </p:txBody>
          </p:sp>
          <p:cxnSp>
            <p:nvCxnSpPr>
              <p:cNvPr id="304" name="Straight Connector 303"/>
              <p:cNvCxnSpPr/>
              <p:nvPr/>
            </p:nvCxnSpPr>
            <p:spPr>
              <a:xfrm>
                <a:off x="1150899" y="3253384"/>
                <a:ext cx="215900" cy="0"/>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cxnSp>
            <p:nvCxnSpPr>
              <p:cNvPr id="305" name="Straight Connector 304"/>
              <p:cNvCxnSpPr/>
              <p:nvPr/>
            </p:nvCxnSpPr>
            <p:spPr>
              <a:xfrm>
                <a:off x="1150899" y="3507384"/>
                <a:ext cx="215900" cy="0"/>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grpSp>
        <p:grpSp>
          <p:nvGrpSpPr>
            <p:cNvPr id="306" name="Group 305"/>
            <p:cNvGrpSpPr/>
            <p:nvPr/>
          </p:nvGrpSpPr>
          <p:grpSpPr>
            <a:xfrm>
              <a:off x="3576786" y="5888712"/>
              <a:ext cx="100980" cy="118504"/>
              <a:chOff x="1150899" y="3253384"/>
              <a:chExt cx="215900" cy="254000"/>
            </a:xfrm>
          </p:grpSpPr>
          <p:cxnSp>
            <p:nvCxnSpPr>
              <p:cNvPr id="307" name="Straight Connector 306"/>
              <p:cNvCxnSpPr/>
              <p:nvPr/>
            </p:nvCxnSpPr>
            <p:spPr>
              <a:xfrm>
                <a:off x="1150899" y="3253384"/>
                <a:ext cx="0" cy="254000"/>
              </a:xfrm>
              <a:prstGeom prst="line">
                <a:avLst/>
              </a:prstGeom>
              <a:ln w="3175" cmpd="sng">
                <a:solidFill>
                  <a:srgbClr val="000000"/>
                </a:solidFill>
              </a:ln>
            </p:spPr>
            <p:style>
              <a:lnRef idx="2">
                <a:schemeClr val="accent1"/>
              </a:lnRef>
              <a:fillRef idx="0">
                <a:schemeClr val="accent1"/>
              </a:fillRef>
              <a:effectRef idx="1">
                <a:schemeClr val="accent1"/>
              </a:effectRef>
              <a:fontRef idx="minor">
                <a:schemeClr val="tx1"/>
              </a:fontRef>
            </p:style>
          </p:cxnSp>
          <p:cxnSp>
            <p:nvCxnSpPr>
              <p:cNvPr id="308" name="Straight Connector 307"/>
              <p:cNvCxnSpPr/>
              <p:nvPr/>
            </p:nvCxnSpPr>
            <p:spPr>
              <a:xfrm>
                <a:off x="1366799" y="3253384"/>
                <a:ext cx="0" cy="254000"/>
              </a:xfrm>
              <a:prstGeom prst="line">
                <a:avLst/>
              </a:prstGeom>
              <a:ln w="3175" cmpd="sng">
                <a:solidFill>
                  <a:srgbClr val="000000"/>
                </a:solidFill>
              </a:ln>
            </p:spPr>
            <p:style>
              <a:lnRef idx="2">
                <a:schemeClr val="accent1"/>
              </a:lnRef>
              <a:fillRef idx="0">
                <a:schemeClr val="accent1"/>
              </a:fillRef>
              <a:effectRef idx="1">
                <a:schemeClr val="accent1"/>
              </a:effectRef>
              <a:fontRef idx="minor">
                <a:schemeClr val="tx1"/>
              </a:fontRef>
            </p:style>
          </p:cxnSp>
          <p:sp>
            <p:nvSpPr>
              <p:cNvPr id="309" name="Oval 308"/>
              <p:cNvSpPr/>
              <p:nvPr/>
            </p:nvSpPr>
            <p:spPr>
              <a:xfrm>
                <a:off x="1201698" y="3329960"/>
                <a:ext cx="108000" cy="108000"/>
              </a:xfrm>
              <a:prstGeom prst="ellipse">
                <a:avLst/>
              </a:prstGeom>
              <a:solidFill>
                <a:srgbClr val="000000"/>
              </a:solidFill>
              <a:ln w="3175" cmpd="sng">
                <a:solidFill>
                  <a:srgbClr val="00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200"/>
              </a:p>
            </p:txBody>
          </p:sp>
          <p:cxnSp>
            <p:nvCxnSpPr>
              <p:cNvPr id="310" name="Straight Connector 309"/>
              <p:cNvCxnSpPr/>
              <p:nvPr/>
            </p:nvCxnSpPr>
            <p:spPr>
              <a:xfrm>
                <a:off x="1150899" y="3253384"/>
                <a:ext cx="215900" cy="0"/>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cxnSp>
            <p:nvCxnSpPr>
              <p:cNvPr id="311" name="Straight Connector 310"/>
              <p:cNvCxnSpPr/>
              <p:nvPr/>
            </p:nvCxnSpPr>
            <p:spPr>
              <a:xfrm>
                <a:off x="1150899" y="3507384"/>
                <a:ext cx="215900" cy="0"/>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grpSp>
        <p:sp>
          <p:nvSpPr>
            <p:cNvPr id="312" name="TextBox 311"/>
            <p:cNvSpPr txBox="1"/>
            <p:nvPr/>
          </p:nvSpPr>
          <p:spPr>
            <a:xfrm>
              <a:off x="2389694" y="6021545"/>
              <a:ext cx="635360" cy="276999"/>
            </a:xfrm>
            <a:prstGeom prst="rect">
              <a:avLst/>
            </a:prstGeom>
            <a:noFill/>
          </p:spPr>
          <p:txBody>
            <a:bodyPr wrap="none" rtlCol="0">
              <a:spAutoFit/>
            </a:bodyPr>
            <a:lstStyle/>
            <a:p>
              <a:r>
                <a:rPr lang="en-US" sz="1200" dirty="0" smtClean="0"/>
                <a:t>Node 1</a:t>
              </a:r>
              <a:endParaRPr lang="en-US" sz="1200" dirty="0"/>
            </a:p>
          </p:txBody>
        </p:sp>
        <p:sp>
          <p:nvSpPr>
            <p:cNvPr id="313" name="TextBox 312"/>
            <p:cNvSpPr txBox="1"/>
            <p:nvPr/>
          </p:nvSpPr>
          <p:spPr>
            <a:xfrm>
              <a:off x="3435100" y="6064999"/>
              <a:ext cx="684790" cy="276999"/>
            </a:xfrm>
            <a:prstGeom prst="rect">
              <a:avLst/>
            </a:prstGeom>
            <a:noFill/>
          </p:spPr>
          <p:txBody>
            <a:bodyPr wrap="none" rtlCol="0">
              <a:spAutoFit/>
            </a:bodyPr>
            <a:lstStyle/>
            <a:p>
              <a:r>
                <a:rPr lang="en-US" sz="1200" dirty="0" smtClean="0"/>
                <a:t>Node </a:t>
              </a:r>
              <a:r>
                <a:rPr lang="en-US" sz="1200" i="1" dirty="0" smtClean="0"/>
                <a:t>N</a:t>
              </a:r>
              <a:endParaRPr lang="en-US" sz="1200" i="1" dirty="0"/>
            </a:p>
          </p:txBody>
        </p:sp>
        <p:cxnSp>
          <p:nvCxnSpPr>
            <p:cNvPr id="327" name="Straight Arrow Connector 326"/>
            <p:cNvCxnSpPr/>
            <p:nvPr/>
          </p:nvCxnSpPr>
          <p:spPr>
            <a:xfrm flipH="1" flipV="1">
              <a:off x="2705782" y="5392265"/>
              <a:ext cx="12560" cy="273923"/>
            </a:xfrm>
            <a:prstGeom prst="straightConnector1">
              <a:avLst/>
            </a:prstGeom>
            <a:ln w="3175" cmpd="sng">
              <a:solidFill>
                <a:srgbClr val="000000"/>
              </a:solidFill>
              <a:headEnd type="none"/>
              <a:tailEnd type="triangle"/>
            </a:ln>
            <a:effectLst/>
          </p:spPr>
          <p:style>
            <a:lnRef idx="2">
              <a:schemeClr val="accent1"/>
            </a:lnRef>
            <a:fillRef idx="0">
              <a:schemeClr val="accent1"/>
            </a:fillRef>
            <a:effectRef idx="1">
              <a:schemeClr val="accent1"/>
            </a:effectRef>
            <a:fontRef idx="minor">
              <a:schemeClr val="tx1"/>
            </a:fontRef>
          </p:style>
        </p:cxnSp>
        <p:sp>
          <p:nvSpPr>
            <p:cNvPr id="322" name="Rectangle 321"/>
            <p:cNvSpPr/>
            <p:nvPr/>
          </p:nvSpPr>
          <p:spPr>
            <a:xfrm>
              <a:off x="2543636" y="5632178"/>
              <a:ext cx="349412" cy="107234"/>
            </a:xfrm>
            <a:prstGeom prst="rect">
              <a:avLst/>
            </a:prstGeom>
            <a:solidFill>
              <a:schemeClr val="bg1">
                <a:lumMod val="85000"/>
              </a:schemeClr>
            </a:solid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200"/>
            </a:p>
          </p:txBody>
        </p:sp>
        <p:sp>
          <p:nvSpPr>
            <p:cNvPr id="329" name="TextBox 328"/>
            <p:cNvSpPr txBox="1"/>
            <p:nvPr/>
          </p:nvSpPr>
          <p:spPr>
            <a:xfrm>
              <a:off x="2874263" y="5135985"/>
              <a:ext cx="1660355" cy="276999"/>
            </a:xfrm>
            <a:prstGeom prst="rect">
              <a:avLst/>
            </a:prstGeom>
            <a:noFill/>
          </p:spPr>
          <p:txBody>
            <a:bodyPr wrap="none" rtlCol="0">
              <a:spAutoFit/>
            </a:bodyPr>
            <a:lstStyle/>
            <a:p>
              <a:r>
                <a:rPr lang="en-US" sz="1200" dirty="0" smtClean="0"/>
                <a:t>Collecting Sum Reducer</a:t>
              </a:r>
              <a:endParaRPr lang="en-US" sz="1200" dirty="0"/>
            </a:p>
          </p:txBody>
        </p:sp>
      </p:grpSp>
      <p:grpSp>
        <p:nvGrpSpPr>
          <p:cNvPr id="174" name="Group 173"/>
          <p:cNvGrpSpPr/>
          <p:nvPr/>
        </p:nvGrpSpPr>
        <p:grpSpPr>
          <a:xfrm>
            <a:off x="4680292" y="-99392"/>
            <a:ext cx="4212188" cy="3067973"/>
            <a:chOff x="-256817" y="715459"/>
            <a:chExt cx="7357823" cy="4189763"/>
          </a:xfrm>
        </p:grpSpPr>
        <p:sp>
          <p:nvSpPr>
            <p:cNvPr id="175" name="Rectangle 174"/>
            <p:cNvSpPr/>
            <p:nvPr/>
          </p:nvSpPr>
          <p:spPr>
            <a:xfrm>
              <a:off x="4855670" y="1015583"/>
              <a:ext cx="867612" cy="1111799"/>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000"/>
            </a:p>
          </p:txBody>
        </p:sp>
        <p:sp>
          <p:nvSpPr>
            <p:cNvPr id="176" name="TextBox 175"/>
            <p:cNvSpPr txBox="1"/>
            <p:nvPr/>
          </p:nvSpPr>
          <p:spPr>
            <a:xfrm>
              <a:off x="5083625" y="715459"/>
              <a:ext cx="119189" cy="184249"/>
            </a:xfrm>
            <a:prstGeom prst="rect">
              <a:avLst/>
            </a:prstGeom>
            <a:noFill/>
          </p:spPr>
          <p:txBody>
            <a:bodyPr wrap="none" rtlCol="0">
              <a:spAutoFit/>
            </a:bodyPr>
            <a:lstStyle/>
            <a:p>
              <a:endParaRPr lang="en-US" sz="1000" dirty="0"/>
            </a:p>
          </p:txBody>
        </p:sp>
        <p:sp>
          <p:nvSpPr>
            <p:cNvPr id="177" name="TextBox 176"/>
            <p:cNvSpPr txBox="1"/>
            <p:nvPr/>
          </p:nvSpPr>
          <p:spPr>
            <a:xfrm>
              <a:off x="4908584" y="1839208"/>
              <a:ext cx="218514" cy="184249"/>
            </a:xfrm>
            <a:prstGeom prst="rect">
              <a:avLst/>
            </a:prstGeom>
            <a:solidFill>
              <a:schemeClr val="bg1">
                <a:lumMod val="50000"/>
              </a:schemeClr>
            </a:solidFill>
          </p:spPr>
          <p:txBody>
            <a:bodyPr wrap="none" rtlCol="0">
              <a:spAutoFit/>
            </a:bodyPr>
            <a:lstStyle/>
            <a:p>
              <a:r>
                <a:rPr lang="en-US" sz="1000" dirty="0" smtClean="0"/>
                <a:t>GR</a:t>
              </a:r>
              <a:endParaRPr lang="en-US" sz="1000" dirty="0"/>
            </a:p>
          </p:txBody>
        </p:sp>
        <p:sp>
          <p:nvSpPr>
            <p:cNvPr id="178" name="TextBox 177"/>
            <p:cNvSpPr txBox="1"/>
            <p:nvPr/>
          </p:nvSpPr>
          <p:spPr>
            <a:xfrm>
              <a:off x="5256804" y="1837249"/>
              <a:ext cx="287843" cy="184249"/>
            </a:xfrm>
            <a:prstGeom prst="rect">
              <a:avLst/>
            </a:prstGeom>
            <a:solidFill>
              <a:srgbClr val="7F7F7F"/>
            </a:solidFill>
          </p:spPr>
          <p:txBody>
            <a:bodyPr wrap="none" rtlCol="0">
              <a:spAutoFit/>
            </a:bodyPr>
            <a:lstStyle/>
            <a:p>
              <a:r>
                <a:rPr lang="en-US" sz="1000" dirty="0" smtClean="0"/>
                <a:t>state</a:t>
              </a:r>
              <a:endParaRPr lang="en-US" sz="1000" dirty="0"/>
            </a:p>
          </p:txBody>
        </p:sp>
        <p:sp>
          <p:nvSpPr>
            <p:cNvPr id="179" name="Rectangle 178"/>
            <p:cNvSpPr/>
            <p:nvPr/>
          </p:nvSpPr>
          <p:spPr>
            <a:xfrm>
              <a:off x="5818511" y="1098481"/>
              <a:ext cx="134720" cy="119050"/>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000"/>
            </a:p>
          </p:txBody>
        </p:sp>
        <p:sp>
          <p:nvSpPr>
            <p:cNvPr id="180" name="Rectangle 179"/>
            <p:cNvSpPr/>
            <p:nvPr/>
          </p:nvSpPr>
          <p:spPr>
            <a:xfrm>
              <a:off x="5955794" y="1098481"/>
              <a:ext cx="134720" cy="119050"/>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000"/>
            </a:p>
          </p:txBody>
        </p:sp>
        <p:sp>
          <p:nvSpPr>
            <p:cNvPr id="181" name="Rectangle 180"/>
            <p:cNvSpPr/>
            <p:nvPr/>
          </p:nvSpPr>
          <p:spPr>
            <a:xfrm>
              <a:off x="6092202" y="1099458"/>
              <a:ext cx="134720" cy="119050"/>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000"/>
            </a:p>
          </p:txBody>
        </p:sp>
        <p:sp>
          <p:nvSpPr>
            <p:cNvPr id="182" name="Rectangle 181"/>
            <p:cNvSpPr/>
            <p:nvPr/>
          </p:nvSpPr>
          <p:spPr>
            <a:xfrm>
              <a:off x="6226922" y="1099458"/>
              <a:ext cx="134720" cy="119050"/>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000"/>
            </a:p>
          </p:txBody>
        </p:sp>
        <p:sp>
          <p:nvSpPr>
            <p:cNvPr id="183" name="Rectangle 182"/>
            <p:cNvSpPr/>
            <p:nvPr/>
          </p:nvSpPr>
          <p:spPr>
            <a:xfrm>
              <a:off x="6361642" y="1099458"/>
              <a:ext cx="134720" cy="119050"/>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000"/>
            </a:p>
          </p:txBody>
        </p:sp>
        <p:sp>
          <p:nvSpPr>
            <p:cNvPr id="184" name="Rectangle 183"/>
            <p:cNvSpPr/>
            <p:nvPr/>
          </p:nvSpPr>
          <p:spPr>
            <a:xfrm>
              <a:off x="6696846" y="1098481"/>
              <a:ext cx="134720" cy="119050"/>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000"/>
            </a:p>
          </p:txBody>
        </p:sp>
        <p:sp>
          <p:nvSpPr>
            <p:cNvPr id="185" name="Rectangle 184"/>
            <p:cNvSpPr/>
            <p:nvPr/>
          </p:nvSpPr>
          <p:spPr>
            <a:xfrm>
              <a:off x="6831566" y="1099458"/>
              <a:ext cx="134720" cy="119050"/>
            </a:xfrm>
            <a:prstGeom prst="rect">
              <a:avLst/>
            </a:prstGeom>
            <a:solidFill>
              <a:srgbClr val="FAC09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000"/>
            </a:p>
          </p:txBody>
        </p:sp>
        <p:sp>
          <p:nvSpPr>
            <p:cNvPr id="186" name="Rectangle 185"/>
            <p:cNvSpPr/>
            <p:nvPr/>
          </p:nvSpPr>
          <p:spPr>
            <a:xfrm>
              <a:off x="6966286" y="1099458"/>
              <a:ext cx="134720" cy="119050"/>
            </a:xfrm>
            <a:prstGeom prst="rect">
              <a:avLst/>
            </a:prstGeom>
            <a:solidFill>
              <a:srgbClr val="00009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000"/>
            </a:p>
          </p:txBody>
        </p:sp>
        <p:sp>
          <p:nvSpPr>
            <p:cNvPr id="187" name="TextBox 186"/>
            <p:cNvSpPr txBox="1"/>
            <p:nvPr/>
          </p:nvSpPr>
          <p:spPr>
            <a:xfrm>
              <a:off x="4908584" y="1316726"/>
              <a:ext cx="218514" cy="184249"/>
            </a:xfrm>
            <a:prstGeom prst="rect">
              <a:avLst/>
            </a:prstGeom>
            <a:solidFill>
              <a:schemeClr val="bg1">
                <a:lumMod val="50000"/>
              </a:schemeClr>
            </a:solidFill>
          </p:spPr>
          <p:txBody>
            <a:bodyPr wrap="none" rtlCol="0">
              <a:spAutoFit/>
            </a:bodyPr>
            <a:lstStyle/>
            <a:p>
              <a:r>
                <a:rPr lang="en-US" sz="1000" dirty="0" smtClean="0"/>
                <a:t>GR</a:t>
              </a:r>
              <a:endParaRPr lang="en-US" sz="1000" dirty="0"/>
            </a:p>
          </p:txBody>
        </p:sp>
        <p:sp>
          <p:nvSpPr>
            <p:cNvPr id="188" name="TextBox 187"/>
            <p:cNvSpPr txBox="1"/>
            <p:nvPr/>
          </p:nvSpPr>
          <p:spPr>
            <a:xfrm>
              <a:off x="5256804" y="1316726"/>
              <a:ext cx="287843" cy="184249"/>
            </a:xfrm>
            <a:prstGeom prst="rect">
              <a:avLst/>
            </a:prstGeom>
            <a:solidFill>
              <a:srgbClr val="7F7F7F"/>
            </a:solidFill>
          </p:spPr>
          <p:txBody>
            <a:bodyPr wrap="none" rtlCol="0">
              <a:spAutoFit/>
            </a:bodyPr>
            <a:lstStyle/>
            <a:p>
              <a:r>
                <a:rPr lang="en-US" sz="1000" dirty="0" smtClean="0"/>
                <a:t>state</a:t>
              </a:r>
              <a:endParaRPr lang="en-US" sz="1000" dirty="0"/>
            </a:p>
          </p:txBody>
        </p:sp>
        <p:sp>
          <p:nvSpPr>
            <p:cNvPr id="189" name="Rectangle 188"/>
            <p:cNvSpPr/>
            <p:nvPr/>
          </p:nvSpPr>
          <p:spPr>
            <a:xfrm>
              <a:off x="5818511" y="1390583"/>
              <a:ext cx="134720" cy="119050"/>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000"/>
            </a:p>
          </p:txBody>
        </p:sp>
        <p:sp>
          <p:nvSpPr>
            <p:cNvPr id="190" name="Rectangle 189"/>
            <p:cNvSpPr/>
            <p:nvPr/>
          </p:nvSpPr>
          <p:spPr>
            <a:xfrm>
              <a:off x="5955794" y="1390583"/>
              <a:ext cx="134720" cy="119050"/>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000"/>
            </a:p>
          </p:txBody>
        </p:sp>
        <p:sp>
          <p:nvSpPr>
            <p:cNvPr id="191" name="Rectangle 190"/>
            <p:cNvSpPr/>
            <p:nvPr/>
          </p:nvSpPr>
          <p:spPr>
            <a:xfrm>
              <a:off x="6092202" y="1391560"/>
              <a:ext cx="134720" cy="119050"/>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000"/>
            </a:p>
          </p:txBody>
        </p:sp>
        <p:sp>
          <p:nvSpPr>
            <p:cNvPr id="192" name="Rectangle 191"/>
            <p:cNvSpPr/>
            <p:nvPr/>
          </p:nvSpPr>
          <p:spPr>
            <a:xfrm>
              <a:off x="6226922" y="1391560"/>
              <a:ext cx="134720" cy="119050"/>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000"/>
            </a:p>
          </p:txBody>
        </p:sp>
        <p:sp>
          <p:nvSpPr>
            <p:cNvPr id="193" name="Rectangle 192"/>
            <p:cNvSpPr/>
            <p:nvPr/>
          </p:nvSpPr>
          <p:spPr>
            <a:xfrm>
              <a:off x="6361642" y="1391560"/>
              <a:ext cx="134720" cy="119050"/>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000"/>
            </a:p>
          </p:txBody>
        </p:sp>
        <p:sp>
          <p:nvSpPr>
            <p:cNvPr id="194" name="Rectangle 193"/>
            <p:cNvSpPr/>
            <p:nvPr/>
          </p:nvSpPr>
          <p:spPr>
            <a:xfrm>
              <a:off x="6696846" y="1390583"/>
              <a:ext cx="134720" cy="119050"/>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000"/>
            </a:p>
          </p:txBody>
        </p:sp>
        <p:sp>
          <p:nvSpPr>
            <p:cNvPr id="195" name="Rectangle 194"/>
            <p:cNvSpPr/>
            <p:nvPr/>
          </p:nvSpPr>
          <p:spPr>
            <a:xfrm>
              <a:off x="6831566" y="1391560"/>
              <a:ext cx="134720" cy="119050"/>
            </a:xfrm>
            <a:prstGeom prst="rect">
              <a:avLst/>
            </a:prstGeom>
            <a:solidFill>
              <a:srgbClr val="FAC09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000"/>
            </a:p>
          </p:txBody>
        </p:sp>
        <p:sp>
          <p:nvSpPr>
            <p:cNvPr id="196" name="Rectangle 195"/>
            <p:cNvSpPr/>
            <p:nvPr/>
          </p:nvSpPr>
          <p:spPr>
            <a:xfrm>
              <a:off x="6966286" y="1391560"/>
              <a:ext cx="134720" cy="119050"/>
            </a:xfrm>
            <a:prstGeom prst="rect">
              <a:avLst/>
            </a:prstGeom>
            <a:solidFill>
              <a:srgbClr val="00009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000"/>
            </a:p>
          </p:txBody>
        </p:sp>
        <p:cxnSp>
          <p:nvCxnSpPr>
            <p:cNvPr id="197" name="Straight Connector 196"/>
            <p:cNvCxnSpPr>
              <a:stCxn id="175" idx="2"/>
            </p:cNvCxnSpPr>
            <p:nvPr/>
          </p:nvCxnSpPr>
          <p:spPr>
            <a:xfrm>
              <a:off x="5289476" y="2127382"/>
              <a:ext cx="0" cy="401157"/>
            </a:xfrm>
            <a:prstGeom prst="line">
              <a:avLst/>
            </a:prstGeom>
            <a:ln>
              <a:solidFill>
                <a:srgbClr val="000000"/>
              </a:solidFill>
            </a:ln>
            <a:effectLst/>
          </p:spPr>
          <p:style>
            <a:lnRef idx="2">
              <a:schemeClr val="accent1"/>
            </a:lnRef>
            <a:fillRef idx="0">
              <a:schemeClr val="accent1"/>
            </a:fillRef>
            <a:effectRef idx="1">
              <a:schemeClr val="accent1"/>
            </a:effectRef>
            <a:fontRef idx="minor">
              <a:schemeClr val="tx1"/>
            </a:fontRef>
          </p:style>
        </p:cxnSp>
        <p:sp>
          <p:nvSpPr>
            <p:cNvPr id="198" name="Rectangle 197"/>
            <p:cNvSpPr/>
            <p:nvPr/>
          </p:nvSpPr>
          <p:spPr>
            <a:xfrm>
              <a:off x="2050596" y="2528540"/>
              <a:ext cx="4266140" cy="313646"/>
            </a:xfrm>
            <a:prstGeom prst="rect">
              <a:avLst/>
            </a:prstGeom>
            <a:solidFill>
              <a:schemeClr val="bg1">
                <a:lumMod val="50000"/>
              </a:schemeClr>
            </a:solidFill>
            <a:ln>
              <a:solidFill>
                <a:schemeClr val="tx1"/>
              </a:solidFill>
            </a:ln>
            <a:effectLst/>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sz="1000" dirty="0">
                <a:solidFill>
                  <a:schemeClr val="tx1"/>
                </a:solidFill>
              </a:endParaRPr>
            </a:p>
          </p:txBody>
        </p:sp>
        <p:sp>
          <p:nvSpPr>
            <p:cNvPr id="199" name="Rectangle 198"/>
            <p:cNvSpPr/>
            <p:nvPr/>
          </p:nvSpPr>
          <p:spPr>
            <a:xfrm>
              <a:off x="3000110" y="1017944"/>
              <a:ext cx="867612" cy="1111799"/>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000"/>
            </a:p>
          </p:txBody>
        </p:sp>
        <p:sp>
          <p:nvSpPr>
            <p:cNvPr id="200" name="TextBox 199"/>
            <p:cNvSpPr txBox="1"/>
            <p:nvPr/>
          </p:nvSpPr>
          <p:spPr>
            <a:xfrm>
              <a:off x="3152637" y="717821"/>
              <a:ext cx="119189" cy="184249"/>
            </a:xfrm>
            <a:prstGeom prst="rect">
              <a:avLst/>
            </a:prstGeom>
            <a:noFill/>
          </p:spPr>
          <p:txBody>
            <a:bodyPr wrap="none" rtlCol="0">
              <a:spAutoFit/>
            </a:bodyPr>
            <a:lstStyle/>
            <a:p>
              <a:endParaRPr lang="en-US" sz="1000" dirty="0"/>
            </a:p>
          </p:txBody>
        </p:sp>
        <p:sp>
          <p:nvSpPr>
            <p:cNvPr id="201" name="TextBox 200"/>
            <p:cNvSpPr txBox="1"/>
            <p:nvPr/>
          </p:nvSpPr>
          <p:spPr>
            <a:xfrm>
              <a:off x="3053024" y="1841570"/>
              <a:ext cx="218514" cy="184249"/>
            </a:xfrm>
            <a:prstGeom prst="rect">
              <a:avLst/>
            </a:prstGeom>
            <a:solidFill>
              <a:schemeClr val="bg1">
                <a:lumMod val="50000"/>
              </a:schemeClr>
            </a:solidFill>
          </p:spPr>
          <p:txBody>
            <a:bodyPr wrap="none" rtlCol="0">
              <a:spAutoFit/>
            </a:bodyPr>
            <a:lstStyle/>
            <a:p>
              <a:r>
                <a:rPr lang="en-US" sz="1000" dirty="0" smtClean="0"/>
                <a:t>GR</a:t>
              </a:r>
              <a:endParaRPr lang="en-US" sz="1000" dirty="0"/>
            </a:p>
          </p:txBody>
        </p:sp>
        <p:sp>
          <p:nvSpPr>
            <p:cNvPr id="202" name="TextBox 201"/>
            <p:cNvSpPr txBox="1"/>
            <p:nvPr/>
          </p:nvSpPr>
          <p:spPr>
            <a:xfrm>
              <a:off x="3401243" y="1838228"/>
              <a:ext cx="287843" cy="184249"/>
            </a:xfrm>
            <a:prstGeom prst="rect">
              <a:avLst/>
            </a:prstGeom>
            <a:solidFill>
              <a:srgbClr val="7F7F7F"/>
            </a:solidFill>
          </p:spPr>
          <p:txBody>
            <a:bodyPr wrap="none" rtlCol="0">
              <a:spAutoFit/>
            </a:bodyPr>
            <a:lstStyle/>
            <a:p>
              <a:r>
                <a:rPr lang="en-US" sz="1000" dirty="0" smtClean="0"/>
                <a:t>state</a:t>
              </a:r>
              <a:endParaRPr lang="en-US" sz="1000" dirty="0"/>
            </a:p>
          </p:txBody>
        </p:sp>
        <p:sp>
          <p:nvSpPr>
            <p:cNvPr id="203" name="TextBox 202"/>
            <p:cNvSpPr txBox="1"/>
            <p:nvPr/>
          </p:nvSpPr>
          <p:spPr>
            <a:xfrm>
              <a:off x="3053024" y="1319088"/>
              <a:ext cx="218514" cy="184249"/>
            </a:xfrm>
            <a:prstGeom prst="rect">
              <a:avLst/>
            </a:prstGeom>
            <a:solidFill>
              <a:schemeClr val="bg1">
                <a:lumMod val="50000"/>
              </a:schemeClr>
            </a:solidFill>
          </p:spPr>
          <p:txBody>
            <a:bodyPr wrap="none" rtlCol="0">
              <a:spAutoFit/>
            </a:bodyPr>
            <a:lstStyle/>
            <a:p>
              <a:r>
                <a:rPr lang="en-US" sz="1000" dirty="0" smtClean="0"/>
                <a:t>GR</a:t>
              </a:r>
              <a:endParaRPr lang="en-US" sz="1000" dirty="0"/>
            </a:p>
          </p:txBody>
        </p:sp>
        <p:sp>
          <p:nvSpPr>
            <p:cNvPr id="204" name="TextBox 203"/>
            <p:cNvSpPr txBox="1"/>
            <p:nvPr/>
          </p:nvSpPr>
          <p:spPr>
            <a:xfrm>
              <a:off x="3383805" y="1316725"/>
              <a:ext cx="287843" cy="184249"/>
            </a:xfrm>
            <a:prstGeom prst="rect">
              <a:avLst/>
            </a:prstGeom>
            <a:solidFill>
              <a:srgbClr val="7F7F7F"/>
            </a:solidFill>
          </p:spPr>
          <p:txBody>
            <a:bodyPr wrap="none" rtlCol="0">
              <a:spAutoFit/>
            </a:bodyPr>
            <a:lstStyle/>
            <a:p>
              <a:r>
                <a:rPr lang="en-US" sz="1000" dirty="0" smtClean="0"/>
                <a:t>state</a:t>
              </a:r>
              <a:endParaRPr lang="en-US" sz="1000" dirty="0"/>
            </a:p>
          </p:txBody>
        </p:sp>
        <p:cxnSp>
          <p:nvCxnSpPr>
            <p:cNvPr id="205" name="Straight Connector 204"/>
            <p:cNvCxnSpPr>
              <a:stCxn id="199" idx="2"/>
            </p:cNvCxnSpPr>
            <p:nvPr/>
          </p:nvCxnSpPr>
          <p:spPr>
            <a:xfrm>
              <a:off x="3433915" y="2129745"/>
              <a:ext cx="0" cy="401157"/>
            </a:xfrm>
            <a:prstGeom prst="line">
              <a:avLst/>
            </a:prstGeom>
            <a:ln>
              <a:solidFill>
                <a:srgbClr val="000000"/>
              </a:solidFill>
            </a:ln>
            <a:effectLst/>
          </p:spPr>
          <p:style>
            <a:lnRef idx="2">
              <a:schemeClr val="accent1"/>
            </a:lnRef>
            <a:fillRef idx="0">
              <a:schemeClr val="accent1"/>
            </a:fillRef>
            <a:effectRef idx="1">
              <a:schemeClr val="accent1"/>
            </a:effectRef>
            <a:fontRef idx="minor">
              <a:schemeClr val="tx1"/>
            </a:fontRef>
          </p:style>
        </p:cxnSp>
        <p:sp>
          <p:nvSpPr>
            <p:cNvPr id="206" name="Rectangle 205"/>
            <p:cNvSpPr/>
            <p:nvPr/>
          </p:nvSpPr>
          <p:spPr>
            <a:xfrm>
              <a:off x="4797834" y="3239650"/>
              <a:ext cx="881996" cy="1111800"/>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000"/>
            </a:p>
          </p:txBody>
        </p:sp>
        <p:sp>
          <p:nvSpPr>
            <p:cNvPr id="207" name="TextBox 206"/>
            <p:cNvSpPr txBox="1"/>
            <p:nvPr/>
          </p:nvSpPr>
          <p:spPr>
            <a:xfrm>
              <a:off x="4863677" y="4063276"/>
              <a:ext cx="218514" cy="184249"/>
            </a:xfrm>
            <a:prstGeom prst="rect">
              <a:avLst/>
            </a:prstGeom>
            <a:solidFill>
              <a:schemeClr val="bg1">
                <a:lumMod val="50000"/>
              </a:schemeClr>
            </a:solidFill>
          </p:spPr>
          <p:txBody>
            <a:bodyPr wrap="none" rtlCol="0">
              <a:spAutoFit/>
            </a:bodyPr>
            <a:lstStyle/>
            <a:p>
              <a:r>
                <a:rPr lang="en-US" sz="1000" dirty="0" smtClean="0"/>
                <a:t>GR</a:t>
              </a:r>
              <a:endParaRPr lang="en-US" sz="1000" dirty="0"/>
            </a:p>
          </p:txBody>
        </p:sp>
        <p:sp>
          <p:nvSpPr>
            <p:cNvPr id="208" name="TextBox 207"/>
            <p:cNvSpPr txBox="1"/>
            <p:nvPr/>
          </p:nvSpPr>
          <p:spPr>
            <a:xfrm>
              <a:off x="5211897" y="4056681"/>
              <a:ext cx="287843" cy="184249"/>
            </a:xfrm>
            <a:prstGeom prst="rect">
              <a:avLst/>
            </a:prstGeom>
            <a:solidFill>
              <a:srgbClr val="7F7F7F"/>
            </a:solidFill>
          </p:spPr>
          <p:txBody>
            <a:bodyPr wrap="none" rtlCol="0">
              <a:spAutoFit/>
            </a:bodyPr>
            <a:lstStyle/>
            <a:p>
              <a:r>
                <a:rPr lang="en-US" sz="1000" dirty="0" smtClean="0"/>
                <a:t>state</a:t>
              </a:r>
              <a:endParaRPr lang="en-US" sz="1000" dirty="0"/>
            </a:p>
          </p:txBody>
        </p:sp>
        <p:sp>
          <p:nvSpPr>
            <p:cNvPr id="209" name="TextBox 208"/>
            <p:cNvSpPr txBox="1"/>
            <p:nvPr/>
          </p:nvSpPr>
          <p:spPr>
            <a:xfrm>
              <a:off x="4863677" y="3540794"/>
              <a:ext cx="218514" cy="184249"/>
            </a:xfrm>
            <a:prstGeom prst="rect">
              <a:avLst/>
            </a:prstGeom>
            <a:solidFill>
              <a:schemeClr val="bg1">
                <a:lumMod val="50000"/>
              </a:schemeClr>
            </a:solidFill>
          </p:spPr>
          <p:txBody>
            <a:bodyPr wrap="none" rtlCol="0">
              <a:spAutoFit/>
            </a:bodyPr>
            <a:lstStyle/>
            <a:p>
              <a:r>
                <a:rPr lang="en-US" sz="1000" dirty="0" smtClean="0"/>
                <a:t>GR</a:t>
              </a:r>
              <a:endParaRPr lang="en-US" sz="1000" dirty="0"/>
            </a:p>
          </p:txBody>
        </p:sp>
        <p:sp>
          <p:nvSpPr>
            <p:cNvPr id="210" name="TextBox 209"/>
            <p:cNvSpPr txBox="1"/>
            <p:nvPr/>
          </p:nvSpPr>
          <p:spPr>
            <a:xfrm>
              <a:off x="5211897" y="3540794"/>
              <a:ext cx="287843" cy="184249"/>
            </a:xfrm>
            <a:prstGeom prst="rect">
              <a:avLst/>
            </a:prstGeom>
            <a:solidFill>
              <a:srgbClr val="7F7F7F"/>
            </a:solidFill>
          </p:spPr>
          <p:txBody>
            <a:bodyPr wrap="none" rtlCol="0">
              <a:spAutoFit/>
            </a:bodyPr>
            <a:lstStyle/>
            <a:p>
              <a:r>
                <a:rPr lang="en-US" sz="1000" dirty="0" smtClean="0"/>
                <a:t>state</a:t>
              </a:r>
              <a:endParaRPr lang="en-US" sz="1000" dirty="0"/>
            </a:p>
          </p:txBody>
        </p:sp>
        <p:cxnSp>
          <p:nvCxnSpPr>
            <p:cNvPr id="211" name="Straight Connector 210"/>
            <p:cNvCxnSpPr/>
            <p:nvPr/>
          </p:nvCxnSpPr>
          <p:spPr>
            <a:xfrm>
              <a:off x="5182970" y="2842186"/>
              <a:ext cx="0" cy="401157"/>
            </a:xfrm>
            <a:prstGeom prst="line">
              <a:avLst/>
            </a:prstGeom>
            <a:ln>
              <a:solidFill>
                <a:srgbClr val="000000"/>
              </a:solidFill>
            </a:ln>
            <a:effectLst/>
          </p:spPr>
          <p:style>
            <a:lnRef idx="2">
              <a:schemeClr val="accent1"/>
            </a:lnRef>
            <a:fillRef idx="0">
              <a:schemeClr val="accent1"/>
            </a:fillRef>
            <a:effectRef idx="1">
              <a:schemeClr val="accent1"/>
            </a:effectRef>
            <a:fontRef idx="minor">
              <a:schemeClr val="tx1"/>
            </a:fontRef>
          </p:style>
        </p:cxnSp>
        <p:sp>
          <p:nvSpPr>
            <p:cNvPr id="212" name="Rectangle 211"/>
            <p:cNvSpPr/>
            <p:nvPr/>
          </p:nvSpPr>
          <p:spPr>
            <a:xfrm>
              <a:off x="5773605" y="3881538"/>
              <a:ext cx="134720" cy="119050"/>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000"/>
            </a:p>
          </p:txBody>
        </p:sp>
        <p:sp>
          <p:nvSpPr>
            <p:cNvPr id="213" name="Rectangle 212"/>
            <p:cNvSpPr/>
            <p:nvPr/>
          </p:nvSpPr>
          <p:spPr>
            <a:xfrm>
              <a:off x="5910888" y="3881538"/>
              <a:ext cx="134720" cy="119050"/>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000"/>
            </a:p>
          </p:txBody>
        </p:sp>
        <p:sp>
          <p:nvSpPr>
            <p:cNvPr id="214" name="Rectangle 213"/>
            <p:cNvSpPr/>
            <p:nvPr/>
          </p:nvSpPr>
          <p:spPr>
            <a:xfrm>
              <a:off x="6047294" y="3882515"/>
              <a:ext cx="134720" cy="119050"/>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000"/>
            </a:p>
          </p:txBody>
        </p:sp>
        <p:sp>
          <p:nvSpPr>
            <p:cNvPr id="215" name="Rectangle 214"/>
            <p:cNvSpPr/>
            <p:nvPr/>
          </p:nvSpPr>
          <p:spPr>
            <a:xfrm>
              <a:off x="6182016" y="3882515"/>
              <a:ext cx="134720" cy="119050"/>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000"/>
            </a:p>
          </p:txBody>
        </p:sp>
        <p:sp>
          <p:nvSpPr>
            <p:cNvPr id="216" name="Rectangle 215"/>
            <p:cNvSpPr/>
            <p:nvPr/>
          </p:nvSpPr>
          <p:spPr>
            <a:xfrm>
              <a:off x="6316735" y="3882515"/>
              <a:ext cx="134720" cy="119050"/>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000"/>
            </a:p>
          </p:txBody>
        </p:sp>
        <p:sp>
          <p:nvSpPr>
            <p:cNvPr id="217" name="Rectangle 216"/>
            <p:cNvSpPr/>
            <p:nvPr/>
          </p:nvSpPr>
          <p:spPr>
            <a:xfrm>
              <a:off x="6651939" y="3881538"/>
              <a:ext cx="134720" cy="119050"/>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000"/>
            </a:p>
          </p:txBody>
        </p:sp>
        <p:sp>
          <p:nvSpPr>
            <p:cNvPr id="218" name="Rectangle 217"/>
            <p:cNvSpPr/>
            <p:nvPr/>
          </p:nvSpPr>
          <p:spPr>
            <a:xfrm>
              <a:off x="6786659" y="3882515"/>
              <a:ext cx="134720" cy="119050"/>
            </a:xfrm>
            <a:prstGeom prst="rect">
              <a:avLst/>
            </a:prstGeom>
            <a:solidFill>
              <a:srgbClr val="FAC09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000"/>
            </a:p>
          </p:txBody>
        </p:sp>
        <p:sp>
          <p:nvSpPr>
            <p:cNvPr id="219" name="Rectangle 218"/>
            <p:cNvSpPr/>
            <p:nvPr/>
          </p:nvSpPr>
          <p:spPr>
            <a:xfrm>
              <a:off x="6921379" y="3882515"/>
              <a:ext cx="134720" cy="119050"/>
            </a:xfrm>
            <a:prstGeom prst="rect">
              <a:avLst/>
            </a:prstGeom>
            <a:solidFill>
              <a:srgbClr val="00009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000"/>
            </a:p>
          </p:txBody>
        </p:sp>
        <p:sp>
          <p:nvSpPr>
            <p:cNvPr id="220" name="Rectangle 219"/>
            <p:cNvSpPr/>
            <p:nvPr/>
          </p:nvSpPr>
          <p:spPr>
            <a:xfrm>
              <a:off x="5773605" y="4173641"/>
              <a:ext cx="134720" cy="119050"/>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000"/>
            </a:p>
          </p:txBody>
        </p:sp>
        <p:sp>
          <p:nvSpPr>
            <p:cNvPr id="221" name="Rectangle 220"/>
            <p:cNvSpPr/>
            <p:nvPr/>
          </p:nvSpPr>
          <p:spPr>
            <a:xfrm>
              <a:off x="5910888" y="4173641"/>
              <a:ext cx="134720" cy="119050"/>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000"/>
            </a:p>
          </p:txBody>
        </p:sp>
        <p:sp>
          <p:nvSpPr>
            <p:cNvPr id="222" name="Rectangle 221"/>
            <p:cNvSpPr/>
            <p:nvPr/>
          </p:nvSpPr>
          <p:spPr>
            <a:xfrm>
              <a:off x="6047294" y="4174617"/>
              <a:ext cx="134720" cy="119050"/>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000"/>
            </a:p>
          </p:txBody>
        </p:sp>
        <p:sp>
          <p:nvSpPr>
            <p:cNvPr id="223" name="Rectangle 222"/>
            <p:cNvSpPr/>
            <p:nvPr/>
          </p:nvSpPr>
          <p:spPr>
            <a:xfrm>
              <a:off x="6182016" y="4174617"/>
              <a:ext cx="134720" cy="119050"/>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000"/>
            </a:p>
          </p:txBody>
        </p:sp>
        <p:sp>
          <p:nvSpPr>
            <p:cNvPr id="224" name="Rectangle 223"/>
            <p:cNvSpPr/>
            <p:nvPr/>
          </p:nvSpPr>
          <p:spPr>
            <a:xfrm>
              <a:off x="6316735" y="4174617"/>
              <a:ext cx="134720" cy="119050"/>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000"/>
            </a:p>
          </p:txBody>
        </p:sp>
        <p:sp>
          <p:nvSpPr>
            <p:cNvPr id="225" name="Rectangle 224"/>
            <p:cNvSpPr/>
            <p:nvPr/>
          </p:nvSpPr>
          <p:spPr>
            <a:xfrm>
              <a:off x="6651939" y="4173641"/>
              <a:ext cx="134720" cy="119050"/>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000"/>
            </a:p>
          </p:txBody>
        </p:sp>
        <p:sp>
          <p:nvSpPr>
            <p:cNvPr id="226" name="Rectangle 225"/>
            <p:cNvSpPr/>
            <p:nvPr/>
          </p:nvSpPr>
          <p:spPr>
            <a:xfrm>
              <a:off x="6786659" y="4174617"/>
              <a:ext cx="134720" cy="119050"/>
            </a:xfrm>
            <a:prstGeom prst="rect">
              <a:avLst/>
            </a:prstGeom>
            <a:solidFill>
              <a:srgbClr val="FAC09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000"/>
            </a:p>
          </p:txBody>
        </p:sp>
        <p:sp>
          <p:nvSpPr>
            <p:cNvPr id="227" name="Rectangle 226"/>
            <p:cNvSpPr/>
            <p:nvPr/>
          </p:nvSpPr>
          <p:spPr>
            <a:xfrm>
              <a:off x="6921379" y="4174617"/>
              <a:ext cx="134720" cy="119050"/>
            </a:xfrm>
            <a:prstGeom prst="rect">
              <a:avLst/>
            </a:prstGeom>
            <a:solidFill>
              <a:srgbClr val="00009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000"/>
            </a:p>
          </p:txBody>
        </p:sp>
        <p:sp>
          <p:nvSpPr>
            <p:cNvPr id="228" name="Rectangle 227"/>
            <p:cNvSpPr/>
            <p:nvPr/>
          </p:nvSpPr>
          <p:spPr>
            <a:xfrm>
              <a:off x="2865389" y="3239650"/>
              <a:ext cx="867612" cy="1111800"/>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000"/>
            </a:p>
          </p:txBody>
        </p:sp>
        <p:sp>
          <p:nvSpPr>
            <p:cNvPr id="229" name="TextBox 228"/>
            <p:cNvSpPr txBox="1"/>
            <p:nvPr/>
          </p:nvSpPr>
          <p:spPr>
            <a:xfrm>
              <a:off x="3036350" y="4443974"/>
              <a:ext cx="119189" cy="184249"/>
            </a:xfrm>
            <a:prstGeom prst="rect">
              <a:avLst/>
            </a:prstGeom>
            <a:noFill/>
          </p:spPr>
          <p:txBody>
            <a:bodyPr wrap="none" rtlCol="0">
              <a:spAutoFit/>
            </a:bodyPr>
            <a:lstStyle/>
            <a:p>
              <a:endParaRPr lang="en-US" sz="1000" dirty="0"/>
            </a:p>
          </p:txBody>
        </p:sp>
        <p:sp>
          <p:nvSpPr>
            <p:cNvPr id="230" name="TextBox 229"/>
            <p:cNvSpPr txBox="1"/>
            <p:nvPr/>
          </p:nvSpPr>
          <p:spPr>
            <a:xfrm>
              <a:off x="2932688" y="4063275"/>
              <a:ext cx="218514" cy="184249"/>
            </a:xfrm>
            <a:prstGeom prst="rect">
              <a:avLst/>
            </a:prstGeom>
            <a:solidFill>
              <a:schemeClr val="bg1">
                <a:lumMod val="50000"/>
              </a:schemeClr>
            </a:solidFill>
          </p:spPr>
          <p:txBody>
            <a:bodyPr wrap="none" rtlCol="0">
              <a:spAutoFit/>
            </a:bodyPr>
            <a:lstStyle/>
            <a:p>
              <a:r>
                <a:rPr lang="en-US" sz="1000" dirty="0" smtClean="0"/>
                <a:t>GR</a:t>
              </a:r>
              <a:endParaRPr lang="en-US" sz="1000" dirty="0"/>
            </a:p>
          </p:txBody>
        </p:sp>
        <p:sp>
          <p:nvSpPr>
            <p:cNvPr id="231" name="TextBox 230"/>
            <p:cNvSpPr txBox="1"/>
            <p:nvPr/>
          </p:nvSpPr>
          <p:spPr>
            <a:xfrm>
              <a:off x="3263367" y="4065305"/>
              <a:ext cx="287843" cy="184249"/>
            </a:xfrm>
            <a:prstGeom prst="rect">
              <a:avLst/>
            </a:prstGeom>
            <a:solidFill>
              <a:srgbClr val="7F7F7F"/>
            </a:solidFill>
          </p:spPr>
          <p:txBody>
            <a:bodyPr wrap="none" rtlCol="0">
              <a:spAutoFit/>
            </a:bodyPr>
            <a:lstStyle/>
            <a:p>
              <a:r>
                <a:rPr lang="en-US" sz="1000" dirty="0" smtClean="0"/>
                <a:t>state</a:t>
              </a:r>
              <a:endParaRPr lang="en-US" sz="1000" dirty="0"/>
            </a:p>
          </p:txBody>
        </p:sp>
        <p:sp>
          <p:nvSpPr>
            <p:cNvPr id="232" name="TextBox 231"/>
            <p:cNvSpPr txBox="1"/>
            <p:nvPr/>
          </p:nvSpPr>
          <p:spPr>
            <a:xfrm>
              <a:off x="2932688" y="3533771"/>
              <a:ext cx="218514" cy="184249"/>
            </a:xfrm>
            <a:prstGeom prst="rect">
              <a:avLst/>
            </a:prstGeom>
            <a:solidFill>
              <a:schemeClr val="bg1">
                <a:lumMod val="50000"/>
              </a:schemeClr>
            </a:solidFill>
          </p:spPr>
          <p:txBody>
            <a:bodyPr wrap="none" rtlCol="0">
              <a:spAutoFit/>
            </a:bodyPr>
            <a:lstStyle/>
            <a:p>
              <a:r>
                <a:rPr lang="en-US" sz="1000" dirty="0" smtClean="0"/>
                <a:t>GR</a:t>
              </a:r>
              <a:endParaRPr lang="en-US" sz="1000" dirty="0"/>
            </a:p>
          </p:txBody>
        </p:sp>
        <p:sp>
          <p:nvSpPr>
            <p:cNvPr id="233" name="TextBox 232"/>
            <p:cNvSpPr txBox="1"/>
            <p:nvPr/>
          </p:nvSpPr>
          <p:spPr>
            <a:xfrm>
              <a:off x="3263367" y="3539558"/>
              <a:ext cx="287843" cy="184249"/>
            </a:xfrm>
            <a:prstGeom prst="rect">
              <a:avLst/>
            </a:prstGeom>
            <a:solidFill>
              <a:srgbClr val="7F7F7F"/>
            </a:solidFill>
          </p:spPr>
          <p:txBody>
            <a:bodyPr wrap="none" rtlCol="0">
              <a:spAutoFit/>
            </a:bodyPr>
            <a:lstStyle/>
            <a:p>
              <a:r>
                <a:rPr lang="en-US" sz="1000" dirty="0" smtClean="0"/>
                <a:t>state</a:t>
              </a:r>
              <a:endParaRPr lang="en-US" sz="1000" dirty="0"/>
            </a:p>
          </p:txBody>
        </p:sp>
        <p:cxnSp>
          <p:nvCxnSpPr>
            <p:cNvPr id="234" name="Straight Connector 233"/>
            <p:cNvCxnSpPr/>
            <p:nvPr/>
          </p:nvCxnSpPr>
          <p:spPr>
            <a:xfrm>
              <a:off x="3251979" y="2842186"/>
              <a:ext cx="0" cy="401157"/>
            </a:xfrm>
            <a:prstGeom prst="line">
              <a:avLst/>
            </a:prstGeom>
            <a:ln>
              <a:solidFill>
                <a:srgbClr val="000000"/>
              </a:solidFill>
            </a:ln>
            <a:effectLst/>
          </p:spPr>
          <p:style>
            <a:lnRef idx="2">
              <a:schemeClr val="accent1"/>
            </a:lnRef>
            <a:fillRef idx="0">
              <a:schemeClr val="accent1"/>
            </a:fillRef>
            <a:effectRef idx="1">
              <a:schemeClr val="accent1"/>
            </a:effectRef>
            <a:fontRef idx="minor">
              <a:schemeClr val="tx1"/>
            </a:fontRef>
          </p:style>
        </p:cxnSp>
        <p:sp>
          <p:nvSpPr>
            <p:cNvPr id="235" name="Rectangle 234"/>
            <p:cNvSpPr/>
            <p:nvPr/>
          </p:nvSpPr>
          <p:spPr>
            <a:xfrm>
              <a:off x="1507741" y="3776221"/>
              <a:ext cx="134720" cy="119050"/>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000"/>
            </a:p>
          </p:txBody>
        </p:sp>
        <p:sp>
          <p:nvSpPr>
            <p:cNvPr id="236" name="Rectangle 235"/>
            <p:cNvSpPr/>
            <p:nvPr/>
          </p:nvSpPr>
          <p:spPr>
            <a:xfrm>
              <a:off x="1645024" y="3776221"/>
              <a:ext cx="134720" cy="119050"/>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000"/>
            </a:p>
          </p:txBody>
        </p:sp>
        <p:sp>
          <p:nvSpPr>
            <p:cNvPr id="237" name="Rectangle 236"/>
            <p:cNvSpPr/>
            <p:nvPr/>
          </p:nvSpPr>
          <p:spPr>
            <a:xfrm>
              <a:off x="1781431" y="3777198"/>
              <a:ext cx="134720" cy="119050"/>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000"/>
            </a:p>
          </p:txBody>
        </p:sp>
        <p:sp>
          <p:nvSpPr>
            <p:cNvPr id="238" name="Rectangle 237"/>
            <p:cNvSpPr/>
            <p:nvPr/>
          </p:nvSpPr>
          <p:spPr>
            <a:xfrm>
              <a:off x="1916152" y="3777198"/>
              <a:ext cx="134720" cy="119050"/>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000"/>
            </a:p>
          </p:txBody>
        </p:sp>
        <p:sp>
          <p:nvSpPr>
            <p:cNvPr id="239" name="Rectangle 238"/>
            <p:cNvSpPr/>
            <p:nvPr/>
          </p:nvSpPr>
          <p:spPr>
            <a:xfrm>
              <a:off x="2050871" y="3777198"/>
              <a:ext cx="134720" cy="119050"/>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000"/>
            </a:p>
          </p:txBody>
        </p:sp>
        <p:sp>
          <p:nvSpPr>
            <p:cNvPr id="240" name="Rectangle 239"/>
            <p:cNvSpPr/>
            <p:nvPr/>
          </p:nvSpPr>
          <p:spPr>
            <a:xfrm>
              <a:off x="2386075" y="3776221"/>
              <a:ext cx="134720" cy="119050"/>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000"/>
            </a:p>
          </p:txBody>
        </p:sp>
        <p:sp>
          <p:nvSpPr>
            <p:cNvPr id="241" name="Rectangle 240"/>
            <p:cNvSpPr/>
            <p:nvPr/>
          </p:nvSpPr>
          <p:spPr>
            <a:xfrm>
              <a:off x="2520795" y="3777198"/>
              <a:ext cx="134720" cy="119050"/>
            </a:xfrm>
            <a:prstGeom prst="rect">
              <a:avLst/>
            </a:prstGeom>
            <a:solidFill>
              <a:srgbClr val="FAC09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000"/>
            </a:p>
          </p:txBody>
        </p:sp>
        <p:sp>
          <p:nvSpPr>
            <p:cNvPr id="242" name="Rectangle 241"/>
            <p:cNvSpPr/>
            <p:nvPr/>
          </p:nvSpPr>
          <p:spPr>
            <a:xfrm>
              <a:off x="2655515" y="3777198"/>
              <a:ext cx="134720" cy="119050"/>
            </a:xfrm>
            <a:prstGeom prst="rect">
              <a:avLst/>
            </a:prstGeom>
            <a:solidFill>
              <a:srgbClr val="00009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000"/>
            </a:p>
          </p:txBody>
        </p:sp>
        <p:sp>
          <p:nvSpPr>
            <p:cNvPr id="243" name="Rectangle 242"/>
            <p:cNvSpPr/>
            <p:nvPr/>
          </p:nvSpPr>
          <p:spPr>
            <a:xfrm>
              <a:off x="1507741" y="4068323"/>
              <a:ext cx="134720" cy="119050"/>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000"/>
            </a:p>
          </p:txBody>
        </p:sp>
        <p:sp>
          <p:nvSpPr>
            <p:cNvPr id="244" name="Rectangle 243"/>
            <p:cNvSpPr/>
            <p:nvPr/>
          </p:nvSpPr>
          <p:spPr>
            <a:xfrm>
              <a:off x="1645025" y="4068323"/>
              <a:ext cx="134720" cy="119050"/>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000"/>
            </a:p>
          </p:txBody>
        </p:sp>
        <p:sp>
          <p:nvSpPr>
            <p:cNvPr id="245" name="Rectangle 244"/>
            <p:cNvSpPr/>
            <p:nvPr/>
          </p:nvSpPr>
          <p:spPr>
            <a:xfrm>
              <a:off x="1781431" y="4069300"/>
              <a:ext cx="134720" cy="119050"/>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000"/>
            </a:p>
          </p:txBody>
        </p:sp>
        <p:sp>
          <p:nvSpPr>
            <p:cNvPr id="246" name="Rectangle 245"/>
            <p:cNvSpPr/>
            <p:nvPr/>
          </p:nvSpPr>
          <p:spPr>
            <a:xfrm>
              <a:off x="1916152" y="4069300"/>
              <a:ext cx="134720" cy="119050"/>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000"/>
            </a:p>
          </p:txBody>
        </p:sp>
        <p:sp>
          <p:nvSpPr>
            <p:cNvPr id="247" name="Rectangle 246"/>
            <p:cNvSpPr/>
            <p:nvPr/>
          </p:nvSpPr>
          <p:spPr>
            <a:xfrm>
              <a:off x="2050872" y="4069300"/>
              <a:ext cx="134720" cy="119050"/>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000"/>
            </a:p>
          </p:txBody>
        </p:sp>
        <p:sp>
          <p:nvSpPr>
            <p:cNvPr id="248" name="Rectangle 247"/>
            <p:cNvSpPr/>
            <p:nvPr/>
          </p:nvSpPr>
          <p:spPr>
            <a:xfrm>
              <a:off x="2386075" y="4068323"/>
              <a:ext cx="134720" cy="119050"/>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000"/>
            </a:p>
          </p:txBody>
        </p:sp>
        <p:sp>
          <p:nvSpPr>
            <p:cNvPr id="249" name="Rectangle 248"/>
            <p:cNvSpPr/>
            <p:nvPr/>
          </p:nvSpPr>
          <p:spPr>
            <a:xfrm>
              <a:off x="2520795" y="4069300"/>
              <a:ext cx="134720" cy="119050"/>
            </a:xfrm>
            <a:prstGeom prst="rect">
              <a:avLst/>
            </a:prstGeom>
            <a:solidFill>
              <a:srgbClr val="FAC09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000"/>
            </a:p>
          </p:txBody>
        </p:sp>
        <p:sp>
          <p:nvSpPr>
            <p:cNvPr id="250" name="Rectangle 249"/>
            <p:cNvSpPr/>
            <p:nvPr/>
          </p:nvSpPr>
          <p:spPr>
            <a:xfrm>
              <a:off x="2655515" y="4069300"/>
              <a:ext cx="134720" cy="119050"/>
            </a:xfrm>
            <a:prstGeom prst="rect">
              <a:avLst/>
            </a:prstGeom>
            <a:solidFill>
              <a:srgbClr val="00009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000"/>
            </a:p>
          </p:txBody>
        </p:sp>
        <p:sp>
          <p:nvSpPr>
            <p:cNvPr id="251" name="Rectangle 250"/>
            <p:cNvSpPr/>
            <p:nvPr/>
          </p:nvSpPr>
          <p:spPr>
            <a:xfrm>
              <a:off x="1642186" y="1038956"/>
              <a:ext cx="134720" cy="119050"/>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000"/>
            </a:p>
          </p:txBody>
        </p:sp>
        <p:sp>
          <p:nvSpPr>
            <p:cNvPr id="252" name="Rectangle 251"/>
            <p:cNvSpPr/>
            <p:nvPr/>
          </p:nvSpPr>
          <p:spPr>
            <a:xfrm>
              <a:off x="1779469" y="1038956"/>
              <a:ext cx="134720" cy="119050"/>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000"/>
            </a:p>
          </p:txBody>
        </p:sp>
        <p:sp>
          <p:nvSpPr>
            <p:cNvPr id="253" name="Rectangle 252"/>
            <p:cNvSpPr/>
            <p:nvPr/>
          </p:nvSpPr>
          <p:spPr>
            <a:xfrm>
              <a:off x="1915876" y="1039933"/>
              <a:ext cx="134720" cy="119050"/>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000"/>
            </a:p>
          </p:txBody>
        </p:sp>
        <p:sp>
          <p:nvSpPr>
            <p:cNvPr id="254" name="Rectangle 253"/>
            <p:cNvSpPr/>
            <p:nvPr/>
          </p:nvSpPr>
          <p:spPr>
            <a:xfrm>
              <a:off x="2050597" y="1039933"/>
              <a:ext cx="134720" cy="119050"/>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000"/>
            </a:p>
          </p:txBody>
        </p:sp>
        <p:sp>
          <p:nvSpPr>
            <p:cNvPr id="255" name="Rectangle 254"/>
            <p:cNvSpPr/>
            <p:nvPr/>
          </p:nvSpPr>
          <p:spPr>
            <a:xfrm>
              <a:off x="2185316" y="1039933"/>
              <a:ext cx="134720" cy="119050"/>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000"/>
            </a:p>
          </p:txBody>
        </p:sp>
        <p:sp>
          <p:nvSpPr>
            <p:cNvPr id="256" name="Rectangle 255"/>
            <p:cNvSpPr/>
            <p:nvPr/>
          </p:nvSpPr>
          <p:spPr>
            <a:xfrm>
              <a:off x="2520520" y="1038956"/>
              <a:ext cx="134720" cy="119050"/>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000"/>
            </a:p>
          </p:txBody>
        </p:sp>
        <p:sp>
          <p:nvSpPr>
            <p:cNvPr id="257" name="Rectangle 256"/>
            <p:cNvSpPr/>
            <p:nvPr/>
          </p:nvSpPr>
          <p:spPr>
            <a:xfrm>
              <a:off x="2655240" y="1039933"/>
              <a:ext cx="134720" cy="119050"/>
            </a:xfrm>
            <a:prstGeom prst="rect">
              <a:avLst/>
            </a:prstGeom>
            <a:solidFill>
              <a:srgbClr val="FAC09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000"/>
            </a:p>
          </p:txBody>
        </p:sp>
        <p:sp>
          <p:nvSpPr>
            <p:cNvPr id="258" name="Rectangle 257"/>
            <p:cNvSpPr/>
            <p:nvPr/>
          </p:nvSpPr>
          <p:spPr>
            <a:xfrm>
              <a:off x="2789960" y="1039933"/>
              <a:ext cx="134720" cy="119050"/>
            </a:xfrm>
            <a:prstGeom prst="rect">
              <a:avLst/>
            </a:prstGeom>
            <a:solidFill>
              <a:srgbClr val="00009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000"/>
            </a:p>
          </p:txBody>
        </p:sp>
        <p:sp>
          <p:nvSpPr>
            <p:cNvPr id="259" name="Rectangle 258"/>
            <p:cNvSpPr/>
            <p:nvPr/>
          </p:nvSpPr>
          <p:spPr>
            <a:xfrm>
              <a:off x="1642186" y="1331057"/>
              <a:ext cx="134720" cy="119050"/>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000"/>
            </a:p>
          </p:txBody>
        </p:sp>
        <p:sp>
          <p:nvSpPr>
            <p:cNvPr id="260" name="Rectangle 259"/>
            <p:cNvSpPr/>
            <p:nvPr/>
          </p:nvSpPr>
          <p:spPr>
            <a:xfrm>
              <a:off x="1779469" y="1331056"/>
              <a:ext cx="134720" cy="119050"/>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000"/>
            </a:p>
          </p:txBody>
        </p:sp>
        <p:sp>
          <p:nvSpPr>
            <p:cNvPr id="261" name="Rectangle 260"/>
            <p:cNvSpPr/>
            <p:nvPr/>
          </p:nvSpPr>
          <p:spPr>
            <a:xfrm>
              <a:off x="1915876" y="1332033"/>
              <a:ext cx="134720" cy="119050"/>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000"/>
            </a:p>
          </p:txBody>
        </p:sp>
        <p:sp>
          <p:nvSpPr>
            <p:cNvPr id="262" name="Rectangle 261"/>
            <p:cNvSpPr/>
            <p:nvPr/>
          </p:nvSpPr>
          <p:spPr>
            <a:xfrm>
              <a:off x="2050596" y="1332033"/>
              <a:ext cx="134720" cy="119050"/>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000"/>
            </a:p>
          </p:txBody>
        </p:sp>
        <p:sp>
          <p:nvSpPr>
            <p:cNvPr id="263" name="Rectangle 262"/>
            <p:cNvSpPr/>
            <p:nvPr/>
          </p:nvSpPr>
          <p:spPr>
            <a:xfrm>
              <a:off x="2185317" y="1332033"/>
              <a:ext cx="134720" cy="119050"/>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000"/>
            </a:p>
          </p:txBody>
        </p:sp>
        <p:sp>
          <p:nvSpPr>
            <p:cNvPr id="264" name="Rectangle 263"/>
            <p:cNvSpPr/>
            <p:nvPr/>
          </p:nvSpPr>
          <p:spPr>
            <a:xfrm>
              <a:off x="2520519" y="1331057"/>
              <a:ext cx="134720" cy="119050"/>
            </a:xfrm>
            <a:prstGeom prst="rect">
              <a:avLst/>
            </a:prstGeom>
            <a:solidFill>
              <a:schemeClr val="bg1">
                <a:lumMod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000"/>
            </a:p>
          </p:txBody>
        </p:sp>
        <p:sp>
          <p:nvSpPr>
            <p:cNvPr id="265" name="Rectangle 264"/>
            <p:cNvSpPr/>
            <p:nvPr/>
          </p:nvSpPr>
          <p:spPr>
            <a:xfrm>
              <a:off x="2655241" y="1332033"/>
              <a:ext cx="134720" cy="119050"/>
            </a:xfrm>
            <a:prstGeom prst="rect">
              <a:avLst/>
            </a:prstGeom>
            <a:solidFill>
              <a:srgbClr val="FAC09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000"/>
            </a:p>
          </p:txBody>
        </p:sp>
        <p:sp>
          <p:nvSpPr>
            <p:cNvPr id="266" name="Rectangle 265"/>
            <p:cNvSpPr/>
            <p:nvPr/>
          </p:nvSpPr>
          <p:spPr>
            <a:xfrm>
              <a:off x="2789963" y="1332035"/>
              <a:ext cx="134720" cy="119050"/>
            </a:xfrm>
            <a:prstGeom prst="rect">
              <a:avLst/>
            </a:prstGeom>
            <a:solidFill>
              <a:srgbClr val="00009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000"/>
            </a:p>
          </p:txBody>
        </p:sp>
        <p:sp>
          <p:nvSpPr>
            <p:cNvPr id="267" name="TextBox 266"/>
            <p:cNvSpPr txBox="1"/>
            <p:nvPr/>
          </p:nvSpPr>
          <p:spPr>
            <a:xfrm>
              <a:off x="-256817" y="804688"/>
              <a:ext cx="1868238" cy="882659"/>
            </a:xfrm>
            <a:prstGeom prst="rect">
              <a:avLst/>
            </a:prstGeom>
            <a:noFill/>
          </p:spPr>
          <p:txBody>
            <a:bodyPr wrap="none" rtlCol="0">
              <a:spAutoFit/>
            </a:bodyPr>
            <a:lstStyle/>
            <a:p>
              <a:pPr marL="228600" indent="-228600">
                <a:buAutoNum type="arabicPeriod"/>
              </a:pPr>
              <a:r>
                <a:rPr lang="en-US" sz="1200" dirty="0" smtClean="0"/>
                <a:t>One-sided</a:t>
              </a:r>
            </a:p>
            <a:p>
              <a:r>
                <a:rPr lang="en-US" sz="1200" dirty="0" smtClean="0"/>
                <a:t> PUT/GET </a:t>
              </a:r>
            </a:p>
            <a:p>
              <a:r>
                <a:rPr lang="en-US" sz="1200" dirty="0" smtClean="0"/>
                <a:t> to GR home</a:t>
              </a:r>
              <a:endParaRPr lang="en-US" sz="1200" dirty="0"/>
            </a:p>
          </p:txBody>
        </p:sp>
        <p:sp>
          <p:nvSpPr>
            <p:cNvPr id="269" name="TextBox 268"/>
            <p:cNvSpPr txBox="1"/>
            <p:nvPr/>
          </p:nvSpPr>
          <p:spPr>
            <a:xfrm>
              <a:off x="6498" y="4239942"/>
              <a:ext cx="1614294" cy="461665"/>
            </a:xfrm>
            <a:prstGeom prst="rect">
              <a:avLst/>
            </a:prstGeom>
            <a:noFill/>
          </p:spPr>
          <p:txBody>
            <a:bodyPr wrap="none" rtlCol="0">
              <a:spAutoFit/>
            </a:bodyPr>
            <a:lstStyle/>
            <a:p>
              <a:r>
                <a:rPr lang="en-US" sz="1200" dirty="0" smtClean="0"/>
                <a:t>2. Migrate Referencing </a:t>
              </a:r>
            </a:p>
            <a:p>
              <a:r>
                <a:rPr lang="en-US" sz="1200" dirty="0" smtClean="0"/>
                <a:t>    Task to GR home</a:t>
              </a:r>
              <a:endParaRPr lang="en-US" sz="1200" dirty="0"/>
            </a:p>
          </p:txBody>
        </p:sp>
        <p:sp>
          <p:nvSpPr>
            <p:cNvPr id="270" name="TextBox 269"/>
            <p:cNvSpPr txBox="1"/>
            <p:nvPr/>
          </p:nvSpPr>
          <p:spPr>
            <a:xfrm>
              <a:off x="2501702" y="4628223"/>
              <a:ext cx="1900205" cy="276999"/>
            </a:xfrm>
            <a:prstGeom prst="rect">
              <a:avLst/>
            </a:prstGeom>
            <a:noFill/>
          </p:spPr>
          <p:txBody>
            <a:bodyPr wrap="none" rtlCol="0">
              <a:spAutoFit/>
            </a:bodyPr>
            <a:lstStyle/>
            <a:p>
              <a:r>
                <a:rPr lang="en-US" sz="1200" dirty="0"/>
                <a:t>3</a:t>
              </a:r>
              <a:r>
                <a:rPr lang="en-US" sz="1200" dirty="0" smtClean="0"/>
                <a:t>. Directory-based Protocol</a:t>
              </a:r>
              <a:endParaRPr lang="en-US" sz="1200" dirty="0"/>
            </a:p>
          </p:txBody>
        </p:sp>
      </p:grpSp>
      <p:sp>
        <p:nvSpPr>
          <p:cNvPr id="271" name="Rectangle 270"/>
          <p:cNvSpPr/>
          <p:nvPr/>
        </p:nvSpPr>
        <p:spPr>
          <a:xfrm>
            <a:off x="7734276" y="4165812"/>
            <a:ext cx="267224" cy="2692188"/>
          </a:xfrm>
          <a:prstGeom prst="rect">
            <a:avLst/>
          </a:prstGeom>
          <a:solidFill>
            <a:srgbClr val="008000"/>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rgbClr val="000090"/>
              </a:solidFill>
            </a:endParaRPr>
          </a:p>
        </p:txBody>
      </p:sp>
      <p:sp>
        <p:nvSpPr>
          <p:cNvPr id="273" name="Rectangle 272"/>
          <p:cNvSpPr/>
          <p:nvPr/>
        </p:nvSpPr>
        <p:spPr>
          <a:xfrm>
            <a:off x="8039075" y="3429000"/>
            <a:ext cx="308309" cy="3429000"/>
          </a:xfrm>
          <a:prstGeom prst="rect">
            <a:avLst/>
          </a:prstGeom>
          <a:solidFill>
            <a:srgbClr val="800000"/>
          </a:solidFill>
          <a:ln>
            <a:solidFill>
              <a:srgbClr val="00009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rgbClr val="000090"/>
              </a:solidFill>
            </a:endParaRPr>
          </a:p>
        </p:txBody>
      </p:sp>
      <p:sp>
        <p:nvSpPr>
          <p:cNvPr id="275" name="TextBox 274"/>
          <p:cNvSpPr txBox="1"/>
          <p:nvPr/>
        </p:nvSpPr>
        <p:spPr>
          <a:xfrm>
            <a:off x="7440935" y="3645024"/>
            <a:ext cx="600645" cy="584776"/>
          </a:xfrm>
          <a:prstGeom prst="rect">
            <a:avLst/>
          </a:prstGeom>
          <a:noFill/>
        </p:spPr>
        <p:txBody>
          <a:bodyPr wrap="none" rtlCol="0">
            <a:spAutoFit/>
          </a:bodyPr>
          <a:lstStyle/>
          <a:p>
            <a:r>
              <a:rPr lang="en-US" sz="3200" dirty="0">
                <a:solidFill>
                  <a:srgbClr val="000090"/>
                </a:solidFill>
              </a:rPr>
              <a:t>6</a:t>
            </a:r>
            <a:r>
              <a:rPr lang="en-US" sz="3200" dirty="0" smtClean="0">
                <a:solidFill>
                  <a:srgbClr val="000090"/>
                </a:solidFill>
              </a:rPr>
              <a:t>8</a:t>
            </a:r>
            <a:endParaRPr lang="en-US" sz="3200" dirty="0">
              <a:solidFill>
                <a:srgbClr val="000090"/>
              </a:solidFill>
            </a:endParaRPr>
          </a:p>
        </p:txBody>
      </p:sp>
      <p:sp>
        <p:nvSpPr>
          <p:cNvPr id="276" name="TextBox 275"/>
          <p:cNvSpPr txBox="1"/>
          <p:nvPr/>
        </p:nvSpPr>
        <p:spPr>
          <a:xfrm>
            <a:off x="8305031" y="2996952"/>
            <a:ext cx="600645" cy="584776"/>
          </a:xfrm>
          <a:prstGeom prst="rect">
            <a:avLst/>
          </a:prstGeom>
          <a:noFill/>
        </p:spPr>
        <p:txBody>
          <a:bodyPr wrap="none" rtlCol="0">
            <a:spAutoFit/>
          </a:bodyPr>
          <a:lstStyle/>
          <a:p>
            <a:r>
              <a:rPr lang="en-US" sz="3200" dirty="0" smtClean="0">
                <a:solidFill>
                  <a:srgbClr val="000090"/>
                </a:solidFill>
              </a:rPr>
              <a:t>7</a:t>
            </a:r>
            <a:r>
              <a:rPr lang="en-US" sz="3200" dirty="0">
                <a:solidFill>
                  <a:srgbClr val="000090"/>
                </a:solidFill>
              </a:rPr>
              <a:t>9</a:t>
            </a:r>
          </a:p>
        </p:txBody>
      </p:sp>
      <p:sp>
        <p:nvSpPr>
          <p:cNvPr id="277" name="TextBox 276"/>
          <p:cNvSpPr txBox="1"/>
          <p:nvPr/>
        </p:nvSpPr>
        <p:spPr>
          <a:xfrm rot="16200000">
            <a:off x="7935929" y="5641102"/>
            <a:ext cx="1284576" cy="461665"/>
          </a:xfrm>
          <a:prstGeom prst="rect">
            <a:avLst/>
          </a:prstGeom>
          <a:noFill/>
        </p:spPr>
        <p:txBody>
          <a:bodyPr wrap="none" rtlCol="0">
            <a:spAutoFit/>
          </a:bodyPr>
          <a:lstStyle/>
          <a:p>
            <a:r>
              <a:rPr lang="en-US" sz="2400" dirty="0" smtClean="0">
                <a:solidFill>
                  <a:srgbClr val="000090"/>
                </a:solidFill>
              </a:rPr>
              <a:t>K-Means</a:t>
            </a:r>
            <a:endParaRPr lang="en-US" sz="2400" dirty="0">
              <a:solidFill>
                <a:srgbClr val="000090"/>
              </a:solidFill>
            </a:endParaRPr>
          </a:p>
        </p:txBody>
      </p:sp>
      <p:sp>
        <p:nvSpPr>
          <p:cNvPr id="278" name="TextBox 277"/>
          <p:cNvSpPr txBox="1"/>
          <p:nvPr/>
        </p:nvSpPr>
        <p:spPr>
          <a:xfrm>
            <a:off x="6045115" y="6015191"/>
            <a:ext cx="1786366" cy="461665"/>
          </a:xfrm>
          <a:prstGeom prst="rect">
            <a:avLst/>
          </a:prstGeom>
          <a:noFill/>
        </p:spPr>
        <p:txBody>
          <a:bodyPr wrap="none" rtlCol="0">
            <a:spAutoFit/>
          </a:bodyPr>
          <a:lstStyle/>
          <a:p>
            <a:r>
              <a:rPr lang="en-US" sz="2400" dirty="0" smtClean="0">
                <a:solidFill>
                  <a:srgbClr val="000090"/>
                </a:solidFill>
              </a:rPr>
              <a:t>128 Workers</a:t>
            </a:r>
            <a:endParaRPr lang="en-US" sz="2400" dirty="0">
              <a:solidFill>
                <a:srgbClr val="000090"/>
              </a:solidFill>
            </a:endParaRPr>
          </a:p>
        </p:txBody>
      </p:sp>
      <p:sp>
        <p:nvSpPr>
          <p:cNvPr id="279" name="TextBox 278"/>
          <p:cNvSpPr txBox="1"/>
          <p:nvPr/>
        </p:nvSpPr>
        <p:spPr>
          <a:xfrm>
            <a:off x="6546390" y="4559876"/>
            <a:ext cx="1279166" cy="461665"/>
          </a:xfrm>
          <a:prstGeom prst="rect">
            <a:avLst/>
          </a:prstGeom>
          <a:noFill/>
        </p:spPr>
        <p:txBody>
          <a:bodyPr wrap="none" rtlCol="0">
            <a:spAutoFit/>
          </a:bodyPr>
          <a:lstStyle/>
          <a:p>
            <a:r>
              <a:rPr lang="en-US" sz="2400" dirty="0" smtClean="0">
                <a:solidFill>
                  <a:srgbClr val="000090"/>
                </a:solidFill>
              </a:rPr>
              <a:t>Speedup</a:t>
            </a:r>
            <a:endParaRPr lang="en-US" sz="2400" dirty="0">
              <a:solidFill>
                <a:srgbClr val="000090"/>
              </a:solidFill>
            </a:endParaRPr>
          </a:p>
        </p:txBody>
      </p:sp>
      <p:graphicFrame>
        <p:nvGraphicFramePr>
          <p:cNvPr id="280" name="Table 279"/>
          <p:cNvGraphicFramePr>
            <a:graphicFrameLocks noGrp="1"/>
          </p:cNvGraphicFramePr>
          <p:nvPr>
            <p:extLst>
              <p:ext uri="{D42A27DB-BD31-4B8C-83A1-F6EECF244321}">
                <p14:modId xmlns:p14="http://schemas.microsoft.com/office/powerpoint/2010/main" val="1878692524"/>
              </p:ext>
            </p:extLst>
          </p:nvPr>
        </p:nvGraphicFramePr>
        <p:xfrm>
          <a:off x="156305" y="3137747"/>
          <a:ext cx="4126935" cy="3657600"/>
        </p:xfrm>
        <a:graphic>
          <a:graphicData uri="http://schemas.openxmlformats.org/drawingml/2006/table">
            <a:tbl>
              <a:tblPr firstRow="1" bandRow="1">
                <a:tableStyleId>{616DA210-FB5B-4158-B5E0-FEB733F419BA}</a:tableStyleId>
              </a:tblPr>
              <a:tblGrid>
                <a:gridCol w="1711245"/>
                <a:gridCol w="488566"/>
                <a:gridCol w="502139"/>
                <a:gridCol w="447853"/>
                <a:gridCol w="488566"/>
                <a:gridCol w="488566"/>
              </a:tblGrid>
              <a:tr h="216012">
                <a:tc rowSpan="2">
                  <a:txBody>
                    <a:bodyPr/>
                    <a:lstStyle/>
                    <a:p>
                      <a:pPr>
                        <a:lnSpc>
                          <a:spcPct val="150000"/>
                        </a:lnSpc>
                      </a:pPr>
                      <a:r>
                        <a:rPr lang="en-US" sz="1200" dirty="0" smtClean="0"/>
                        <a:t>Benchmarks</a:t>
                      </a:r>
                      <a:endParaRPr lang="en-US" sz="1200" dirty="0"/>
                    </a:p>
                  </a:txBody>
                  <a:tcPr/>
                </a:tc>
                <a:tc gridSpan="5">
                  <a:txBody>
                    <a:bodyPr/>
                    <a:lstStyle/>
                    <a:p>
                      <a:pPr algn="ctr"/>
                      <a:r>
                        <a:rPr lang="en-US" sz="1200" dirty="0" smtClean="0"/>
                        <a:t>Code Restructurings</a:t>
                      </a:r>
                      <a:endParaRPr lang="en-US" sz="1200" dirty="0"/>
                    </a:p>
                  </a:txBody>
                  <a:tcPr/>
                </a:tc>
                <a:tc hMerge="1">
                  <a:txBody>
                    <a:bodyPr/>
                    <a:lstStyle/>
                    <a:p>
                      <a:endParaRPr lang="en-US" dirty="0"/>
                    </a:p>
                  </a:txBody>
                  <a:tcPr/>
                </a:tc>
                <a:tc hMerge="1">
                  <a:txBody>
                    <a:bodyPr/>
                    <a:lstStyle/>
                    <a:p>
                      <a:endParaRPr lang="en-US" dirty="0"/>
                    </a:p>
                  </a:txBody>
                  <a:tcPr/>
                </a:tc>
                <a:tc hMerge="1">
                  <a:txBody>
                    <a:bodyPr/>
                    <a:lstStyle/>
                    <a:p>
                      <a:endParaRPr lang="en-US"/>
                    </a:p>
                  </a:txBody>
                  <a:tcPr/>
                </a:tc>
                <a:tc hMerge="1">
                  <a:txBody>
                    <a:bodyPr/>
                    <a:lstStyle/>
                    <a:p>
                      <a:pPr algn="ctr"/>
                      <a:endParaRPr lang="en-US" sz="2200" dirty="0"/>
                    </a:p>
                  </a:txBody>
                  <a:tcPr/>
                </a:tc>
              </a:tr>
              <a:tr h="216012">
                <a:tc vMerge="1">
                  <a:txBody>
                    <a:bodyPr/>
                    <a:lstStyle/>
                    <a:p>
                      <a:endParaRPr lang="en-US" dirty="0"/>
                    </a:p>
                  </a:txBody>
                  <a:tcPr>
                    <a:noFill/>
                  </a:tcPr>
                </a:tc>
                <a:tc>
                  <a:txBody>
                    <a:bodyPr/>
                    <a:lstStyle/>
                    <a:p>
                      <a:r>
                        <a:rPr lang="en-US" sz="1200" dirty="0" smtClean="0"/>
                        <a:t>A</a:t>
                      </a:r>
                      <a:endParaRPr lang="en-US" sz="1200" dirty="0"/>
                    </a:p>
                  </a:txBody>
                  <a:tcPr>
                    <a:noFill/>
                  </a:tcPr>
                </a:tc>
                <a:tc>
                  <a:txBody>
                    <a:bodyPr/>
                    <a:lstStyle/>
                    <a:p>
                      <a:r>
                        <a:rPr lang="en-US" sz="1200" dirty="0" smtClean="0"/>
                        <a:t>B</a:t>
                      </a:r>
                      <a:endParaRPr lang="en-US" sz="1200" dirty="0"/>
                    </a:p>
                  </a:txBody>
                  <a:tcPr>
                    <a:noFill/>
                  </a:tcPr>
                </a:tc>
                <a:tc>
                  <a:txBody>
                    <a:bodyPr/>
                    <a:lstStyle/>
                    <a:p>
                      <a:r>
                        <a:rPr lang="en-US" sz="1200" dirty="0" smtClean="0"/>
                        <a:t>C</a:t>
                      </a:r>
                      <a:endParaRPr lang="en-US" sz="1200" dirty="0"/>
                    </a:p>
                  </a:txBody>
                  <a:tcPr>
                    <a:noFill/>
                  </a:tcPr>
                </a:tc>
                <a:tc>
                  <a:txBody>
                    <a:bodyPr/>
                    <a:lstStyle/>
                    <a:p>
                      <a:r>
                        <a:rPr lang="en-US" sz="1200" dirty="0" smtClean="0"/>
                        <a:t>D</a:t>
                      </a:r>
                      <a:endParaRPr lang="en-US" sz="1200" dirty="0"/>
                    </a:p>
                  </a:txBody>
                  <a:tcPr>
                    <a:noFill/>
                  </a:tcPr>
                </a:tc>
                <a:tc>
                  <a:txBody>
                    <a:bodyPr/>
                    <a:lstStyle/>
                    <a:p>
                      <a:r>
                        <a:rPr lang="en-US" sz="1200" dirty="0" smtClean="0"/>
                        <a:t>E</a:t>
                      </a:r>
                      <a:endParaRPr lang="en-US" sz="1200" dirty="0"/>
                    </a:p>
                  </a:txBody>
                  <a:tcPr>
                    <a:noFill/>
                  </a:tcPr>
                </a:tc>
              </a:tr>
              <a:tr h="216012">
                <a:tc>
                  <a:txBody>
                    <a:bodyPr/>
                    <a:lstStyle/>
                    <a:p>
                      <a:r>
                        <a:rPr lang="en-US" sz="1200" dirty="0" err="1" smtClean="0"/>
                        <a:t>FSSimpleDist</a:t>
                      </a:r>
                      <a:endParaRPr lang="en-US" sz="12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200" dirty="0" smtClean="0">
                          <a:latin typeface="Zapf Dingbats"/>
                          <a:ea typeface="Zapf Dingbats"/>
                          <a:cs typeface="Zapf Dingbats"/>
                          <a:sym typeface="Zapf Dingbats"/>
                        </a:rPr>
                        <a:t>✔</a:t>
                      </a:r>
                      <a:endParaRPr lang="en-US" sz="1200" dirty="0" smtClean="0"/>
                    </a:p>
                  </a:txBody>
                  <a:tcPr/>
                </a:tc>
                <a:tc>
                  <a:txBody>
                    <a:bodyPr/>
                    <a:lstStyle/>
                    <a:p>
                      <a:endParaRPr lang="en-US" sz="120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200" dirty="0" smtClean="0">
                          <a:latin typeface="Zapf Dingbats"/>
                          <a:ea typeface="Zapf Dingbats"/>
                          <a:cs typeface="Zapf Dingbats"/>
                          <a:sym typeface="Zapf Dingbats"/>
                        </a:rPr>
                        <a:t>✔</a:t>
                      </a:r>
                      <a:endParaRPr lang="en-US" sz="1200" dirty="0" smtClean="0"/>
                    </a:p>
                  </a:txBody>
                  <a:tcPr/>
                </a:tc>
                <a:tc>
                  <a:txBody>
                    <a:bodyPr/>
                    <a:lstStyle/>
                    <a:p>
                      <a:endParaRPr lang="en-US" sz="1200" dirty="0"/>
                    </a:p>
                  </a:txBody>
                  <a:tcPr/>
                </a:tc>
                <a:tc>
                  <a:txBody>
                    <a:bodyPr/>
                    <a:lstStyle/>
                    <a:p>
                      <a:endParaRPr lang="en-US" sz="1200" dirty="0"/>
                    </a:p>
                  </a:txBody>
                  <a:tcPr/>
                </a:tc>
              </a:tr>
              <a:tr h="216012">
                <a:tc>
                  <a:txBody>
                    <a:bodyPr/>
                    <a:lstStyle/>
                    <a:p>
                      <a:r>
                        <a:rPr lang="en-US" sz="1200" dirty="0" smtClean="0"/>
                        <a:t>K-Means</a:t>
                      </a:r>
                      <a:endParaRPr lang="en-US" sz="1200" dirty="0"/>
                    </a:p>
                  </a:txBody>
                  <a:tcPr>
                    <a:noFill/>
                  </a:tcPr>
                </a:tc>
                <a:tc>
                  <a:txBody>
                    <a:bodyPr/>
                    <a:lstStyle/>
                    <a:p>
                      <a:endParaRPr lang="en-US" sz="1200" dirty="0"/>
                    </a:p>
                  </a:txBody>
                  <a:tcPr>
                    <a:no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dirty="0" smtClean="0"/>
                    </a:p>
                  </a:txBody>
                  <a:tcPr>
                    <a:no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200" dirty="0" smtClean="0">
                          <a:latin typeface="Zapf Dingbats"/>
                          <a:ea typeface="Zapf Dingbats"/>
                          <a:cs typeface="Zapf Dingbats"/>
                          <a:sym typeface="Zapf Dingbats"/>
                        </a:rPr>
                        <a:t>✔</a:t>
                      </a:r>
                      <a:endParaRPr lang="en-US" sz="1200" dirty="0" smtClean="0"/>
                    </a:p>
                  </a:txBody>
                  <a:tcPr>
                    <a:no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dirty="0" smtClean="0"/>
                    </a:p>
                  </a:txBody>
                  <a:tcPr>
                    <a:no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dirty="0" smtClean="0"/>
                    </a:p>
                  </a:txBody>
                  <a:tcPr>
                    <a:noFill/>
                  </a:tcPr>
                </a:tc>
              </a:tr>
              <a:tr h="216012">
                <a:tc>
                  <a:txBody>
                    <a:bodyPr/>
                    <a:lstStyle/>
                    <a:p>
                      <a:r>
                        <a:rPr lang="en-US" sz="1200" dirty="0" err="1" smtClean="0"/>
                        <a:t>MontePiDist</a:t>
                      </a:r>
                      <a:endParaRPr lang="en-US" sz="1200" dirty="0"/>
                    </a:p>
                  </a:txBody>
                  <a:tcPr/>
                </a:tc>
                <a:tc>
                  <a:txBody>
                    <a:bodyPr/>
                    <a:lstStyle/>
                    <a:p>
                      <a:endParaRPr lang="en-US" sz="120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dirty="0" smtClean="0"/>
                    </a:p>
                  </a:txBody>
                  <a:tcPr/>
                </a:tc>
                <a:tc>
                  <a:txBody>
                    <a:bodyPr/>
                    <a:lstStyle/>
                    <a:p>
                      <a:endParaRPr lang="en-US" sz="12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200" dirty="0" smtClean="0">
                          <a:latin typeface="Zapf Dingbats"/>
                          <a:ea typeface="Zapf Dingbats"/>
                          <a:cs typeface="Zapf Dingbats"/>
                          <a:sym typeface="Zapf Dingbats"/>
                        </a:rPr>
                        <a:t>✔</a:t>
                      </a:r>
                      <a:endParaRPr lang="en-US" sz="1200" dirty="0" smtClean="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dirty="0" smtClean="0"/>
                    </a:p>
                  </a:txBody>
                  <a:tcPr/>
                </a:tc>
              </a:tr>
              <a:tr h="216012">
                <a:tc>
                  <a:txBody>
                    <a:bodyPr/>
                    <a:lstStyle/>
                    <a:p>
                      <a:r>
                        <a:rPr lang="en-US" sz="1200" dirty="0" smtClean="0"/>
                        <a:t>N-Body</a:t>
                      </a:r>
                      <a:endParaRPr lang="en-US" sz="1200" dirty="0"/>
                    </a:p>
                  </a:txBody>
                  <a:tcPr>
                    <a:noFill/>
                  </a:tcPr>
                </a:tc>
                <a:tc>
                  <a:txBody>
                    <a:bodyPr/>
                    <a:lstStyle/>
                    <a:p>
                      <a:endParaRPr lang="en-US" sz="1200" dirty="0"/>
                    </a:p>
                  </a:txBody>
                  <a:tcPr>
                    <a:no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200" dirty="0" smtClean="0">
                          <a:latin typeface="Zapf Dingbats"/>
                          <a:ea typeface="Zapf Dingbats"/>
                          <a:cs typeface="Zapf Dingbats"/>
                          <a:sym typeface="Zapf Dingbats"/>
                        </a:rPr>
                        <a:t>✔</a:t>
                      </a:r>
                      <a:endParaRPr lang="en-US" sz="1200" dirty="0" smtClean="0"/>
                    </a:p>
                  </a:txBody>
                  <a:tcPr>
                    <a:noFill/>
                  </a:tcPr>
                </a:tc>
                <a:tc>
                  <a:txBody>
                    <a:bodyPr/>
                    <a:lstStyle/>
                    <a:p>
                      <a:endParaRPr lang="en-US" sz="1200"/>
                    </a:p>
                  </a:txBody>
                  <a:tcPr>
                    <a:noFill/>
                  </a:tcPr>
                </a:tc>
                <a:tc>
                  <a:txBody>
                    <a:bodyPr/>
                    <a:lstStyle/>
                    <a:p>
                      <a:endParaRPr lang="en-US" sz="1200"/>
                    </a:p>
                  </a:txBody>
                  <a:tcPr>
                    <a:noFill/>
                  </a:tcPr>
                </a:tc>
                <a:tc>
                  <a:txBody>
                    <a:bodyPr/>
                    <a:lstStyle/>
                    <a:p>
                      <a:endParaRPr lang="en-US" sz="1200"/>
                    </a:p>
                  </a:txBody>
                  <a:tcPr>
                    <a:noFill/>
                  </a:tcPr>
                </a:tc>
              </a:tr>
              <a:tr h="216012">
                <a:tc>
                  <a:txBody>
                    <a:bodyPr/>
                    <a:lstStyle/>
                    <a:p>
                      <a:r>
                        <a:rPr lang="en-US" sz="1200" dirty="0" smtClean="0"/>
                        <a:t>Jacobi</a:t>
                      </a:r>
                      <a:endParaRPr lang="en-US" sz="1200" dirty="0"/>
                    </a:p>
                  </a:txBody>
                  <a:tcPr/>
                </a:tc>
                <a:tc>
                  <a:txBody>
                    <a:bodyPr/>
                    <a:lstStyle/>
                    <a:p>
                      <a:endParaRPr lang="en-US" sz="1200"/>
                    </a:p>
                  </a:txBody>
                  <a:tcPr/>
                </a:tc>
                <a:tc>
                  <a:txBody>
                    <a:bodyPr/>
                    <a:lstStyle/>
                    <a:p>
                      <a:endParaRPr lang="en-US" sz="1200"/>
                    </a:p>
                  </a:txBody>
                  <a:tcPr/>
                </a:tc>
                <a:tc>
                  <a:txBody>
                    <a:bodyPr/>
                    <a:lstStyle/>
                    <a:p>
                      <a:endParaRPr lang="en-US" sz="120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200" dirty="0" smtClean="0">
                          <a:latin typeface="Zapf Dingbats"/>
                          <a:ea typeface="Zapf Dingbats"/>
                          <a:cs typeface="Zapf Dingbats"/>
                          <a:sym typeface="Zapf Dingbats"/>
                        </a:rPr>
                        <a:t>✔</a:t>
                      </a:r>
                      <a:endParaRPr lang="en-US" sz="1200" dirty="0" smtClean="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dirty="0" smtClean="0"/>
                    </a:p>
                  </a:txBody>
                  <a:tcPr/>
                </a:tc>
              </a:tr>
              <a:tr h="216012">
                <a:tc>
                  <a:txBody>
                    <a:bodyPr/>
                    <a:lstStyle/>
                    <a:p>
                      <a:r>
                        <a:rPr lang="en-US" sz="1200" dirty="0" err="1" smtClean="0"/>
                        <a:t>RayTracer</a:t>
                      </a:r>
                      <a:endParaRPr lang="en-US" sz="1200" dirty="0"/>
                    </a:p>
                  </a:txBody>
                  <a:tcPr>
                    <a:noFill/>
                  </a:tcPr>
                </a:tc>
                <a:tc>
                  <a:txBody>
                    <a:bodyPr/>
                    <a:lstStyle/>
                    <a:p>
                      <a:endParaRPr lang="en-US" sz="1200" dirty="0"/>
                    </a:p>
                  </a:txBody>
                  <a:tcPr>
                    <a:noFill/>
                  </a:tcPr>
                </a:tc>
                <a:tc>
                  <a:txBody>
                    <a:bodyPr/>
                    <a:lstStyle/>
                    <a:p>
                      <a:endParaRPr lang="en-US" sz="1200"/>
                    </a:p>
                  </a:txBody>
                  <a:tcPr>
                    <a:no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200" dirty="0" smtClean="0">
                          <a:latin typeface="Zapf Dingbats"/>
                          <a:ea typeface="Zapf Dingbats"/>
                          <a:cs typeface="Zapf Dingbats"/>
                          <a:sym typeface="Zapf Dingbats"/>
                        </a:rPr>
                        <a:t>✔</a:t>
                      </a:r>
                      <a:endParaRPr lang="en-US" sz="1200" dirty="0" smtClean="0"/>
                    </a:p>
                  </a:txBody>
                  <a:tcPr>
                    <a:noFill/>
                  </a:tcPr>
                </a:tc>
                <a:tc>
                  <a:txBody>
                    <a:bodyPr/>
                    <a:lstStyle/>
                    <a:p>
                      <a:endParaRPr lang="en-US" sz="1200" dirty="0"/>
                    </a:p>
                  </a:txBody>
                  <a:tcPr>
                    <a:noFill/>
                  </a:tcPr>
                </a:tc>
                <a:tc>
                  <a:txBody>
                    <a:bodyPr/>
                    <a:lstStyle/>
                    <a:p>
                      <a:endParaRPr lang="en-US" sz="1200" dirty="0"/>
                    </a:p>
                  </a:txBody>
                  <a:tcPr>
                    <a:noFill/>
                  </a:tcPr>
                </a:tc>
              </a:tr>
              <a:tr h="236411">
                <a:tc>
                  <a:txBody>
                    <a:bodyPr/>
                    <a:lstStyle/>
                    <a:p>
                      <a:r>
                        <a:rPr lang="en-US" sz="1200" dirty="0" smtClean="0"/>
                        <a:t>Unbalanced Tree Search</a:t>
                      </a:r>
                      <a:endParaRPr lang="en-US" sz="1200" dirty="0"/>
                    </a:p>
                  </a:txBody>
                  <a:tcPr>
                    <a:noFill/>
                  </a:tcPr>
                </a:tc>
                <a:tc>
                  <a:txBody>
                    <a:bodyPr/>
                    <a:lstStyle/>
                    <a:p>
                      <a:endParaRPr lang="en-US" sz="1200"/>
                    </a:p>
                  </a:txBody>
                  <a:tcPr>
                    <a:no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200" dirty="0" smtClean="0">
                          <a:latin typeface="Zapf Dingbats"/>
                          <a:ea typeface="Zapf Dingbats"/>
                          <a:cs typeface="Zapf Dingbats"/>
                          <a:sym typeface="Zapf Dingbats"/>
                        </a:rPr>
                        <a:t>✔</a:t>
                      </a:r>
                      <a:endParaRPr lang="en-US" sz="1200" dirty="0" smtClean="0"/>
                    </a:p>
                  </a:txBody>
                  <a:tcPr>
                    <a:no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200" dirty="0" smtClean="0">
                          <a:latin typeface="Zapf Dingbats"/>
                          <a:ea typeface="Zapf Dingbats"/>
                          <a:cs typeface="Zapf Dingbats"/>
                          <a:sym typeface="Zapf Dingbats"/>
                        </a:rPr>
                        <a:t>✔</a:t>
                      </a:r>
                      <a:endParaRPr lang="en-US" sz="1200" dirty="0" smtClean="0"/>
                    </a:p>
                  </a:txBody>
                  <a:tcPr>
                    <a:noFill/>
                  </a:tcPr>
                </a:tc>
                <a:tc>
                  <a:txBody>
                    <a:bodyPr/>
                    <a:lstStyle/>
                    <a:p>
                      <a:endParaRPr lang="en-US" sz="1200"/>
                    </a:p>
                  </a:txBody>
                  <a:tcPr>
                    <a:no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200" dirty="0" smtClean="0">
                          <a:latin typeface="Zapf Dingbats"/>
                          <a:ea typeface="Zapf Dingbats"/>
                          <a:cs typeface="Zapf Dingbats"/>
                          <a:sym typeface="Zapf Dingbats"/>
                        </a:rPr>
                        <a:t>✔</a:t>
                      </a:r>
                      <a:endParaRPr lang="en-US" sz="1200" dirty="0" smtClean="0"/>
                    </a:p>
                  </a:txBody>
                  <a:tcPr>
                    <a:noFill/>
                  </a:tcPr>
                </a:tc>
              </a:tr>
              <a:tr h="216012">
                <a:tc>
                  <a:txBody>
                    <a:bodyPr/>
                    <a:lstStyle/>
                    <a:p>
                      <a:r>
                        <a:rPr lang="en-US" sz="1200" dirty="0" smtClean="0"/>
                        <a:t>Linear Regression</a:t>
                      </a:r>
                      <a:endParaRPr lang="en-US" sz="1200" dirty="0"/>
                    </a:p>
                  </a:txBody>
                  <a:tcPr>
                    <a:noFill/>
                  </a:tcPr>
                </a:tc>
                <a:tc>
                  <a:txBody>
                    <a:bodyPr/>
                    <a:lstStyle/>
                    <a:p>
                      <a:endParaRPr lang="en-US" sz="1200" dirty="0"/>
                    </a:p>
                  </a:txBody>
                  <a:tcPr>
                    <a:noFill/>
                  </a:tcPr>
                </a:tc>
                <a:tc>
                  <a:txBody>
                    <a:bodyPr/>
                    <a:lstStyle/>
                    <a:p>
                      <a:endParaRPr lang="en-US" sz="1200" dirty="0"/>
                    </a:p>
                  </a:txBody>
                  <a:tcPr>
                    <a:noFill/>
                  </a:tcPr>
                </a:tc>
                <a:tc>
                  <a:txBody>
                    <a:bodyPr/>
                    <a:lstStyle/>
                    <a:p>
                      <a:endParaRPr lang="en-US" sz="1200" dirty="0"/>
                    </a:p>
                  </a:txBody>
                  <a:tcPr>
                    <a:no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200" dirty="0" smtClean="0">
                          <a:latin typeface="Zapf Dingbats"/>
                          <a:ea typeface="Zapf Dingbats"/>
                          <a:cs typeface="Zapf Dingbats"/>
                          <a:sym typeface="Zapf Dingbats"/>
                        </a:rPr>
                        <a:t>✔</a:t>
                      </a:r>
                      <a:endParaRPr lang="en-US" sz="1200" dirty="0" smtClean="0"/>
                    </a:p>
                  </a:txBody>
                  <a:tcPr>
                    <a:no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dirty="0" smtClean="0"/>
                    </a:p>
                  </a:txBody>
                  <a:tcPr>
                    <a:noFill/>
                  </a:tcPr>
                </a:tc>
              </a:tr>
              <a:tr h="360020">
                <a:tc>
                  <a:txBody>
                    <a:bodyPr/>
                    <a:lstStyle/>
                    <a:p>
                      <a:r>
                        <a:rPr lang="en-US" sz="1200" dirty="0" smtClean="0"/>
                        <a:t>Delaunay Mesh Generation (DMG)</a:t>
                      </a:r>
                      <a:endParaRPr lang="en-US" sz="1200" dirty="0"/>
                    </a:p>
                  </a:txBody>
                  <a:tcPr>
                    <a:noFill/>
                  </a:tcPr>
                </a:tc>
                <a:tc>
                  <a:txBody>
                    <a:bodyPr/>
                    <a:lstStyle/>
                    <a:p>
                      <a:endParaRPr lang="en-US" sz="1200" dirty="0"/>
                    </a:p>
                  </a:txBody>
                  <a:tcPr>
                    <a:noFill/>
                  </a:tcPr>
                </a:tc>
                <a:tc>
                  <a:txBody>
                    <a:bodyPr/>
                    <a:lstStyle/>
                    <a:p>
                      <a:endParaRPr lang="en-US" sz="1200" dirty="0"/>
                    </a:p>
                  </a:txBody>
                  <a:tcPr>
                    <a:no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200" dirty="0" smtClean="0">
                          <a:latin typeface="Zapf Dingbats"/>
                          <a:ea typeface="Zapf Dingbats"/>
                          <a:cs typeface="Zapf Dingbats"/>
                          <a:sym typeface="Zapf Dingbats"/>
                        </a:rPr>
                        <a:t>✔</a:t>
                      </a:r>
                      <a:endParaRPr lang="en-US" sz="1200" dirty="0" smtClean="0"/>
                    </a:p>
                  </a:txBody>
                  <a:tcPr>
                    <a:noFill/>
                  </a:tcPr>
                </a:tc>
                <a:tc>
                  <a:txBody>
                    <a:bodyPr/>
                    <a:lstStyle/>
                    <a:p>
                      <a:endParaRPr lang="en-US" sz="1200" dirty="0"/>
                    </a:p>
                  </a:txBody>
                  <a:tcPr>
                    <a:noFill/>
                  </a:tcPr>
                </a:tc>
                <a:tc>
                  <a:txBody>
                    <a:bodyPr/>
                    <a:lstStyle/>
                    <a:p>
                      <a:endParaRPr lang="en-US" sz="1200" dirty="0"/>
                    </a:p>
                  </a:txBody>
                  <a:tcPr>
                    <a:noFill/>
                  </a:tcPr>
                </a:tc>
              </a:tr>
              <a:tr h="360020">
                <a:tc>
                  <a:txBody>
                    <a:bodyPr/>
                    <a:lstStyle/>
                    <a:p>
                      <a:r>
                        <a:rPr lang="en-US" sz="1200" dirty="0" smtClean="0"/>
                        <a:t>Delaunay Mesh Refinement (DMR)</a:t>
                      </a:r>
                      <a:endParaRPr lang="en-US" sz="1200" dirty="0"/>
                    </a:p>
                  </a:txBody>
                  <a:tcPr>
                    <a:no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200" dirty="0" smtClean="0">
                          <a:latin typeface="Zapf Dingbats"/>
                          <a:ea typeface="Zapf Dingbats"/>
                          <a:cs typeface="Zapf Dingbats"/>
                          <a:sym typeface="Zapf Dingbats"/>
                        </a:rPr>
                        <a:t>✔</a:t>
                      </a:r>
                      <a:endParaRPr lang="en-US" sz="1200" dirty="0" smtClean="0"/>
                    </a:p>
                  </a:txBody>
                  <a:tcPr>
                    <a:noFill/>
                  </a:tcPr>
                </a:tc>
                <a:tc>
                  <a:txBody>
                    <a:bodyPr/>
                    <a:lstStyle/>
                    <a:p>
                      <a:endParaRPr lang="en-US" sz="1200" dirty="0"/>
                    </a:p>
                  </a:txBody>
                  <a:tcPr>
                    <a:no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200" dirty="0" smtClean="0">
                          <a:latin typeface="Zapf Dingbats"/>
                          <a:ea typeface="Zapf Dingbats"/>
                          <a:cs typeface="Zapf Dingbats"/>
                          <a:sym typeface="Zapf Dingbats"/>
                        </a:rPr>
                        <a:t>✔</a:t>
                      </a:r>
                      <a:endParaRPr lang="en-US" sz="1200" dirty="0" smtClean="0"/>
                    </a:p>
                  </a:txBody>
                  <a:tcPr>
                    <a:no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200" dirty="0" smtClean="0">
                          <a:latin typeface="Zapf Dingbats"/>
                          <a:ea typeface="Zapf Dingbats"/>
                          <a:cs typeface="Zapf Dingbats"/>
                          <a:sym typeface="Zapf Dingbats"/>
                        </a:rPr>
                        <a:t>✔</a:t>
                      </a:r>
                      <a:endParaRPr lang="en-US" sz="1200" dirty="0" smtClean="0"/>
                    </a:p>
                  </a:txBody>
                  <a:tcPr>
                    <a:noFill/>
                  </a:tcPr>
                </a:tc>
                <a:tc>
                  <a:txBody>
                    <a:bodyPr/>
                    <a:lstStyle/>
                    <a:p>
                      <a:endParaRPr lang="en-US" sz="1200" dirty="0"/>
                    </a:p>
                  </a:txBody>
                  <a:tcPr>
                    <a:noFill/>
                  </a:tcPr>
                </a:tc>
              </a:tr>
            </a:tbl>
          </a:graphicData>
        </a:graphic>
      </p:graphicFrame>
      <p:sp>
        <p:nvSpPr>
          <p:cNvPr id="286" name="TextBox 285"/>
          <p:cNvSpPr txBox="1"/>
          <p:nvPr/>
        </p:nvSpPr>
        <p:spPr>
          <a:xfrm>
            <a:off x="996695" y="3552219"/>
            <a:ext cx="5296809" cy="954107"/>
          </a:xfrm>
          <a:prstGeom prst="rect">
            <a:avLst/>
          </a:prstGeom>
          <a:solidFill>
            <a:schemeClr val="bg1"/>
          </a:solidFill>
        </p:spPr>
        <p:txBody>
          <a:bodyPr wrap="square" rtlCol="0">
            <a:spAutoFit/>
          </a:bodyPr>
          <a:lstStyle/>
          <a:p>
            <a:pPr algn="ctr"/>
            <a:r>
              <a:rPr lang="en-US" sz="2800" dirty="0" smtClean="0">
                <a:solidFill>
                  <a:srgbClr val="000090"/>
                </a:solidFill>
              </a:rPr>
              <a:t>Applicable to (A)PGAS Languages</a:t>
            </a:r>
          </a:p>
          <a:p>
            <a:pPr algn="ctr"/>
            <a:r>
              <a:rPr lang="en-US" sz="2800" dirty="0" smtClean="0">
                <a:solidFill>
                  <a:srgbClr val="000090"/>
                </a:solidFill>
              </a:rPr>
              <a:t>Chapel, Fortress</a:t>
            </a:r>
            <a:endParaRPr lang="en-US" sz="2800" dirty="0">
              <a:solidFill>
                <a:srgbClr val="000090"/>
              </a:solidFill>
            </a:endParaRPr>
          </a:p>
        </p:txBody>
      </p:sp>
    </p:spTree>
    <p:extLst>
      <p:ext uri="{BB962C8B-B14F-4D97-AF65-F5344CB8AC3E}">
        <p14:creationId xmlns:p14="http://schemas.microsoft.com/office/powerpoint/2010/main" val="2274604563"/>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1000" fill="hold"/>
                                        <p:tgtEl>
                                          <p:spTgt spid="4"/>
                                        </p:tgtEl>
                                        <p:attrNameLst>
                                          <p:attrName>ppt_w</p:attrName>
                                        </p:attrNameLst>
                                      </p:cBhvr>
                                      <p:tavLst>
                                        <p:tav tm="0">
                                          <p:val>
                                            <p:strVal val="#ppt_w*0.70"/>
                                          </p:val>
                                        </p:tav>
                                        <p:tav tm="100000">
                                          <p:val>
                                            <p:strVal val="#ppt_w"/>
                                          </p:val>
                                        </p:tav>
                                      </p:tavLst>
                                    </p:anim>
                                    <p:anim calcmode="lin" valueType="num">
                                      <p:cBhvr>
                                        <p:cTn id="8" dur="1000" fill="hold"/>
                                        <p:tgtEl>
                                          <p:spTgt spid="4"/>
                                        </p:tgtEl>
                                        <p:attrNameLst>
                                          <p:attrName>ppt_h</p:attrName>
                                        </p:attrNameLst>
                                      </p:cBhvr>
                                      <p:tavLst>
                                        <p:tav tm="0">
                                          <p:val>
                                            <p:strVal val="#ppt_h"/>
                                          </p:val>
                                        </p:tav>
                                        <p:tav tm="100000">
                                          <p:val>
                                            <p:strVal val="#ppt_h"/>
                                          </p:val>
                                        </p:tav>
                                      </p:tavLst>
                                    </p:anim>
                                    <p:animEffect transition="in" filter="fade">
                                      <p:cBhvr>
                                        <p:cTn id="9" dur="1000"/>
                                        <p:tgtEl>
                                          <p:spTgt spid="4"/>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nodeType="clickEffect">
                                  <p:stCondLst>
                                    <p:cond delay="0"/>
                                  </p:stCondLst>
                                  <p:childTnLst>
                                    <p:set>
                                      <p:cBhvr>
                                        <p:cTn id="13" dur="1" fill="hold">
                                          <p:stCondLst>
                                            <p:cond delay="0"/>
                                          </p:stCondLst>
                                        </p:cTn>
                                        <p:tgtEl>
                                          <p:spTgt spid="174"/>
                                        </p:tgtEl>
                                        <p:attrNameLst>
                                          <p:attrName>style.visibility</p:attrName>
                                        </p:attrNameLst>
                                      </p:cBhvr>
                                      <p:to>
                                        <p:strVal val="visible"/>
                                      </p:to>
                                    </p:set>
                                    <p:anim calcmode="lin" valueType="num">
                                      <p:cBhvr>
                                        <p:cTn id="14" dur="1000" fill="hold"/>
                                        <p:tgtEl>
                                          <p:spTgt spid="174"/>
                                        </p:tgtEl>
                                        <p:attrNameLst>
                                          <p:attrName>ppt_w</p:attrName>
                                        </p:attrNameLst>
                                      </p:cBhvr>
                                      <p:tavLst>
                                        <p:tav tm="0">
                                          <p:val>
                                            <p:strVal val="#ppt_w*0.70"/>
                                          </p:val>
                                        </p:tav>
                                        <p:tav tm="100000">
                                          <p:val>
                                            <p:strVal val="#ppt_w"/>
                                          </p:val>
                                        </p:tav>
                                      </p:tavLst>
                                    </p:anim>
                                    <p:anim calcmode="lin" valueType="num">
                                      <p:cBhvr>
                                        <p:cTn id="15" dur="1000" fill="hold"/>
                                        <p:tgtEl>
                                          <p:spTgt spid="174"/>
                                        </p:tgtEl>
                                        <p:attrNameLst>
                                          <p:attrName>ppt_h</p:attrName>
                                        </p:attrNameLst>
                                      </p:cBhvr>
                                      <p:tavLst>
                                        <p:tav tm="0">
                                          <p:val>
                                            <p:strVal val="#ppt_h"/>
                                          </p:val>
                                        </p:tav>
                                        <p:tav tm="100000">
                                          <p:val>
                                            <p:strVal val="#ppt_h"/>
                                          </p:val>
                                        </p:tav>
                                      </p:tavLst>
                                    </p:anim>
                                    <p:animEffect transition="in" filter="fade">
                                      <p:cBhvr>
                                        <p:cTn id="16" dur="1000"/>
                                        <p:tgtEl>
                                          <p:spTgt spid="174"/>
                                        </p:tgtEl>
                                      </p:cBhvr>
                                    </p:animEffect>
                                  </p:childTnLst>
                                </p:cTn>
                              </p:par>
                            </p:childTnLst>
                          </p:cTn>
                        </p:par>
                      </p:childTnLst>
                    </p:cTn>
                  </p:par>
                  <p:par>
                    <p:cTn id="17" fill="hold">
                      <p:stCondLst>
                        <p:cond delay="indefinite"/>
                      </p:stCondLst>
                      <p:childTnLst>
                        <p:par>
                          <p:cTn id="18" fill="hold">
                            <p:stCondLst>
                              <p:cond delay="0"/>
                            </p:stCondLst>
                            <p:childTnLst>
                              <p:par>
                                <p:cTn id="19" presetID="55" presetClass="entr" presetSubtype="0" fill="hold" nodeType="clickEffect">
                                  <p:stCondLst>
                                    <p:cond delay="0"/>
                                  </p:stCondLst>
                                  <p:childTnLst>
                                    <p:set>
                                      <p:cBhvr>
                                        <p:cTn id="20" dur="1" fill="hold">
                                          <p:stCondLst>
                                            <p:cond delay="0"/>
                                          </p:stCondLst>
                                        </p:cTn>
                                        <p:tgtEl>
                                          <p:spTgt spid="280"/>
                                        </p:tgtEl>
                                        <p:attrNameLst>
                                          <p:attrName>style.visibility</p:attrName>
                                        </p:attrNameLst>
                                      </p:cBhvr>
                                      <p:to>
                                        <p:strVal val="visible"/>
                                      </p:to>
                                    </p:set>
                                    <p:anim calcmode="lin" valueType="num">
                                      <p:cBhvr>
                                        <p:cTn id="21" dur="1000" fill="hold"/>
                                        <p:tgtEl>
                                          <p:spTgt spid="280"/>
                                        </p:tgtEl>
                                        <p:attrNameLst>
                                          <p:attrName>ppt_w</p:attrName>
                                        </p:attrNameLst>
                                      </p:cBhvr>
                                      <p:tavLst>
                                        <p:tav tm="0">
                                          <p:val>
                                            <p:strVal val="#ppt_w*0.70"/>
                                          </p:val>
                                        </p:tav>
                                        <p:tav tm="100000">
                                          <p:val>
                                            <p:strVal val="#ppt_w"/>
                                          </p:val>
                                        </p:tav>
                                      </p:tavLst>
                                    </p:anim>
                                    <p:anim calcmode="lin" valueType="num">
                                      <p:cBhvr>
                                        <p:cTn id="22" dur="1000" fill="hold"/>
                                        <p:tgtEl>
                                          <p:spTgt spid="280"/>
                                        </p:tgtEl>
                                        <p:attrNameLst>
                                          <p:attrName>ppt_h</p:attrName>
                                        </p:attrNameLst>
                                      </p:cBhvr>
                                      <p:tavLst>
                                        <p:tav tm="0">
                                          <p:val>
                                            <p:strVal val="#ppt_h"/>
                                          </p:val>
                                        </p:tav>
                                        <p:tav tm="100000">
                                          <p:val>
                                            <p:strVal val="#ppt_h"/>
                                          </p:val>
                                        </p:tav>
                                      </p:tavLst>
                                    </p:anim>
                                    <p:animEffect transition="in" filter="fade">
                                      <p:cBhvr>
                                        <p:cTn id="23" dur="1000"/>
                                        <p:tgtEl>
                                          <p:spTgt spid="280"/>
                                        </p:tgtEl>
                                      </p:cBhvr>
                                    </p:animEffect>
                                  </p:childTnLst>
                                </p:cTn>
                              </p:par>
                            </p:childTnLst>
                          </p:cTn>
                        </p:par>
                      </p:childTnLst>
                    </p:cTn>
                  </p:par>
                  <p:par>
                    <p:cTn id="24" fill="hold">
                      <p:stCondLst>
                        <p:cond delay="indefinite"/>
                      </p:stCondLst>
                      <p:childTnLst>
                        <p:par>
                          <p:cTn id="25" fill="hold">
                            <p:stCondLst>
                              <p:cond delay="0"/>
                            </p:stCondLst>
                            <p:childTnLst>
                              <p:par>
                                <p:cTn id="26" presetID="22" presetClass="entr" presetSubtype="4" fill="hold" grpId="0" nodeType="clickEffect">
                                  <p:stCondLst>
                                    <p:cond delay="0"/>
                                  </p:stCondLst>
                                  <p:childTnLst>
                                    <p:set>
                                      <p:cBhvr>
                                        <p:cTn id="27" dur="1" fill="hold">
                                          <p:stCondLst>
                                            <p:cond delay="0"/>
                                          </p:stCondLst>
                                        </p:cTn>
                                        <p:tgtEl>
                                          <p:spTgt spid="271"/>
                                        </p:tgtEl>
                                        <p:attrNameLst>
                                          <p:attrName>style.visibility</p:attrName>
                                        </p:attrNameLst>
                                      </p:cBhvr>
                                      <p:to>
                                        <p:strVal val="visible"/>
                                      </p:to>
                                    </p:set>
                                    <p:animEffect transition="in" filter="wipe(down)">
                                      <p:cBhvr>
                                        <p:cTn id="28" dur="500"/>
                                        <p:tgtEl>
                                          <p:spTgt spid="271"/>
                                        </p:tgtEl>
                                      </p:cBhvr>
                                    </p:animEffect>
                                  </p:childTnLst>
                                </p:cTn>
                              </p:par>
                            </p:childTnLst>
                          </p:cTn>
                        </p:par>
                        <p:par>
                          <p:cTn id="29" fill="hold">
                            <p:stCondLst>
                              <p:cond delay="500"/>
                            </p:stCondLst>
                            <p:childTnLst>
                              <p:par>
                                <p:cTn id="30" presetID="1" presetClass="entr" presetSubtype="0" fill="hold" grpId="0" nodeType="afterEffect">
                                  <p:stCondLst>
                                    <p:cond delay="0"/>
                                  </p:stCondLst>
                                  <p:childTnLst>
                                    <p:set>
                                      <p:cBhvr>
                                        <p:cTn id="31" dur="1" fill="hold">
                                          <p:stCondLst>
                                            <p:cond delay="0"/>
                                          </p:stCondLst>
                                        </p:cTn>
                                        <p:tgtEl>
                                          <p:spTgt spid="275"/>
                                        </p:tgtEl>
                                        <p:attrNameLst>
                                          <p:attrName>style.visibility</p:attrName>
                                        </p:attrNameLst>
                                      </p:cBhvr>
                                      <p:to>
                                        <p:strVal val="visible"/>
                                      </p:to>
                                    </p:set>
                                  </p:childTnLst>
                                </p:cTn>
                              </p:par>
                            </p:childTnLst>
                          </p:cTn>
                        </p:par>
                        <p:par>
                          <p:cTn id="32" fill="hold">
                            <p:stCondLst>
                              <p:cond delay="500"/>
                            </p:stCondLst>
                            <p:childTnLst>
                              <p:par>
                                <p:cTn id="33" presetID="22" presetClass="entr" presetSubtype="4" fill="hold" grpId="0" nodeType="afterEffect">
                                  <p:stCondLst>
                                    <p:cond delay="0"/>
                                  </p:stCondLst>
                                  <p:childTnLst>
                                    <p:set>
                                      <p:cBhvr>
                                        <p:cTn id="34" dur="1" fill="hold">
                                          <p:stCondLst>
                                            <p:cond delay="0"/>
                                          </p:stCondLst>
                                        </p:cTn>
                                        <p:tgtEl>
                                          <p:spTgt spid="273"/>
                                        </p:tgtEl>
                                        <p:attrNameLst>
                                          <p:attrName>style.visibility</p:attrName>
                                        </p:attrNameLst>
                                      </p:cBhvr>
                                      <p:to>
                                        <p:strVal val="visible"/>
                                      </p:to>
                                    </p:set>
                                    <p:animEffect transition="in" filter="wipe(down)">
                                      <p:cBhvr>
                                        <p:cTn id="35" dur="500"/>
                                        <p:tgtEl>
                                          <p:spTgt spid="273"/>
                                        </p:tgtEl>
                                      </p:cBhvr>
                                    </p:animEffect>
                                  </p:childTnLst>
                                </p:cTn>
                              </p:par>
                            </p:childTnLst>
                          </p:cTn>
                        </p:par>
                        <p:par>
                          <p:cTn id="36" fill="hold">
                            <p:stCondLst>
                              <p:cond delay="1000"/>
                            </p:stCondLst>
                            <p:childTnLst>
                              <p:par>
                                <p:cTn id="37" presetID="1" presetClass="entr" presetSubtype="0" fill="hold" grpId="0" nodeType="afterEffect">
                                  <p:stCondLst>
                                    <p:cond delay="0"/>
                                  </p:stCondLst>
                                  <p:childTnLst>
                                    <p:set>
                                      <p:cBhvr>
                                        <p:cTn id="38" dur="1" fill="hold">
                                          <p:stCondLst>
                                            <p:cond delay="0"/>
                                          </p:stCondLst>
                                        </p:cTn>
                                        <p:tgtEl>
                                          <p:spTgt spid="276"/>
                                        </p:tgtEl>
                                        <p:attrNameLst>
                                          <p:attrName>style.visibility</p:attrName>
                                        </p:attrNameLst>
                                      </p:cBhvr>
                                      <p:to>
                                        <p:strVal val="visible"/>
                                      </p:to>
                                    </p:set>
                                  </p:childTnLst>
                                </p:cTn>
                              </p:par>
                            </p:childTnLst>
                          </p:cTn>
                        </p:par>
                        <p:par>
                          <p:cTn id="39" fill="hold">
                            <p:stCondLst>
                              <p:cond delay="1000"/>
                            </p:stCondLst>
                            <p:childTnLst>
                              <p:par>
                                <p:cTn id="40" presetID="1" presetClass="entr" presetSubtype="0" fill="hold" grpId="0" nodeType="afterEffect">
                                  <p:stCondLst>
                                    <p:cond delay="0"/>
                                  </p:stCondLst>
                                  <p:childTnLst>
                                    <p:set>
                                      <p:cBhvr>
                                        <p:cTn id="41" dur="1" fill="hold">
                                          <p:stCondLst>
                                            <p:cond delay="0"/>
                                          </p:stCondLst>
                                        </p:cTn>
                                        <p:tgtEl>
                                          <p:spTgt spid="277"/>
                                        </p:tgtEl>
                                        <p:attrNameLst>
                                          <p:attrName>style.visibility</p:attrName>
                                        </p:attrNameLst>
                                      </p:cBhvr>
                                      <p:to>
                                        <p:strVal val="visible"/>
                                      </p:to>
                                    </p:set>
                                  </p:childTnLst>
                                </p:cTn>
                              </p:par>
                            </p:childTnLst>
                          </p:cTn>
                        </p:par>
                        <p:par>
                          <p:cTn id="42" fill="hold">
                            <p:stCondLst>
                              <p:cond delay="1000"/>
                            </p:stCondLst>
                            <p:childTnLst>
                              <p:par>
                                <p:cTn id="43" presetID="1" presetClass="entr" presetSubtype="0" fill="hold" grpId="0" nodeType="afterEffect">
                                  <p:stCondLst>
                                    <p:cond delay="0"/>
                                  </p:stCondLst>
                                  <p:childTnLst>
                                    <p:set>
                                      <p:cBhvr>
                                        <p:cTn id="44" dur="1" fill="hold">
                                          <p:stCondLst>
                                            <p:cond delay="0"/>
                                          </p:stCondLst>
                                        </p:cTn>
                                        <p:tgtEl>
                                          <p:spTgt spid="278"/>
                                        </p:tgtEl>
                                        <p:attrNameLst>
                                          <p:attrName>style.visibility</p:attrName>
                                        </p:attrNameLst>
                                      </p:cBhvr>
                                      <p:to>
                                        <p:strVal val="visible"/>
                                      </p:to>
                                    </p:set>
                                  </p:childTnLst>
                                </p:cTn>
                              </p:par>
                              <p:par>
                                <p:cTn id="45" presetID="1" presetClass="entr" presetSubtype="0" fill="hold" grpId="1" nodeType="withEffect">
                                  <p:stCondLst>
                                    <p:cond delay="0"/>
                                  </p:stCondLst>
                                  <p:childTnLst>
                                    <p:set>
                                      <p:cBhvr>
                                        <p:cTn id="46" dur="1" fill="hold">
                                          <p:stCondLst>
                                            <p:cond delay="0"/>
                                          </p:stCondLst>
                                        </p:cTn>
                                        <p:tgtEl>
                                          <p:spTgt spid="277"/>
                                        </p:tgtEl>
                                        <p:attrNameLst>
                                          <p:attrName>style.visibility</p:attrName>
                                        </p:attrNameLst>
                                      </p:cBhvr>
                                      <p:to>
                                        <p:strVal val="visible"/>
                                      </p:to>
                                    </p:set>
                                  </p:childTnLst>
                                </p:cTn>
                              </p:par>
                              <p:par>
                                <p:cTn id="47" presetID="1" presetClass="entr" presetSubtype="0" fill="hold" grpId="1" nodeType="withEffect">
                                  <p:stCondLst>
                                    <p:cond delay="0"/>
                                  </p:stCondLst>
                                  <p:childTnLst>
                                    <p:set>
                                      <p:cBhvr>
                                        <p:cTn id="48" dur="1" fill="hold">
                                          <p:stCondLst>
                                            <p:cond delay="0"/>
                                          </p:stCondLst>
                                        </p:cTn>
                                        <p:tgtEl>
                                          <p:spTgt spid="278"/>
                                        </p:tgtEl>
                                        <p:attrNameLst>
                                          <p:attrName>style.visibility</p:attrName>
                                        </p:attrNameLst>
                                      </p:cBhvr>
                                      <p:to>
                                        <p:strVal val="visible"/>
                                      </p:to>
                                    </p:set>
                                  </p:childTnLst>
                                </p:cTn>
                              </p:par>
                            </p:childTnLst>
                          </p:cTn>
                        </p:par>
                        <p:par>
                          <p:cTn id="49" fill="hold">
                            <p:stCondLst>
                              <p:cond delay="1000"/>
                            </p:stCondLst>
                            <p:childTnLst>
                              <p:par>
                                <p:cTn id="50" presetID="1" presetClass="entr" presetSubtype="0" fill="hold" grpId="0" nodeType="afterEffect">
                                  <p:stCondLst>
                                    <p:cond delay="0"/>
                                  </p:stCondLst>
                                  <p:childTnLst>
                                    <p:set>
                                      <p:cBhvr>
                                        <p:cTn id="51" dur="1" fill="hold">
                                          <p:stCondLst>
                                            <p:cond delay="0"/>
                                          </p:stCondLst>
                                        </p:cTn>
                                        <p:tgtEl>
                                          <p:spTgt spid="279"/>
                                        </p:tgtEl>
                                        <p:attrNameLst>
                                          <p:attrName>style.visibility</p:attrName>
                                        </p:attrNameLst>
                                      </p:cBhvr>
                                      <p:to>
                                        <p:strVal val="visible"/>
                                      </p:to>
                                    </p:set>
                                  </p:childTnLst>
                                </p:cTn>
                              </p:par>
                              <p:par>
                                <p:cTn id="52" presetID="1" presetClass="entr" presetSubtype="0" fill="hold" grpId="1" nodeType="withEffect">
                                  <p:stCondLst>
                                    <p:cond delay="0"/>
                                  </p:stCondLst>
                                  <p:childTnLst>
                                    <p:set>
                                      <p:cBhvr>
                                        <p:cTn id="53" dur="1" fill="hold">
                                          <p:stCondLst>
                                            <p:cond delay="0"/>
                                          </p:stCondLst>
                                        </p:cTn>
                                        <p:tgtEl>
                                          <p:spTgt spid="279"/>
                                        </p:tgtEl>
                                        <p:attrNameLst>
                                          <p:attrName>style.visibility</p:attrName>
                                        </p:attrNameLst>
                                      </p:cBhvr>
                                      <p:to>
                                        <p:strVal val="visible"/>
                                      </p:to>
                                    </p:set>
                                  </p:childTnLst>
                                </p:cTn>
                              </p:par>
                            </p:childTnLst>
                          </p:cTn>
                        </p:par>
                      </p:childTnLst>
                    </p:cTn>
                  </p:par>
                  <p:par>
                    <p:cTn id="54" fill="hold">
                      <p:stCondLst>
                        <p:cond delay="indefinite"/>
                      </p:stCondLst>
                      <p:childTnLst>
                        <p:par>
                          <p:cTn id="55" fill="hold">
                            <p:stCondLst>
                              <p:cond delay="0"/>
                            </p:stCondLst>
                            <p:childTnLst>
                              <p:par>
                                <p:cTn id="56" presetID="1" presetClass="entr" presetSubtype="0" fill="hold" grpId="0" nodeType="clickEffect">
                                  <p:stCondLst>
                                    <p:cond delay="0"/>
                                  </p:stCondLst>
                                  <p:childTnLst>
                                    <p:set>
                                      <p:cBhvr>
                                        <p:cTn id="57" dur="1" fill="hold">
                                          <p:stCondLst>
                                            <p:cond delay="0"/>
                                          </p:stCondLst>
                                        </p:cTn>
                                        <p:tgtEl>
                                          <p:spTgt spid="28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1" grpId="0" animBg="1"/>
      <p:bldP spid="273" grpId="0" animBg="1"/>
      <p:bldP spid="275" grpId="0"/>
      <p:bldP spid="276" grpId="0"/>
      <p:bldP spid="277" grpId="0"/>
      <p:bldP spid="277" grpId="1"/>
      <p:bldP spid="278" grpId="0"/>
      <p:bldP spid="278" grpId="1"/>
      <p:bldP spid="279" grpId="0"/>
      <p:bldP spid="279" grpId="1"/>
      <p:bldP spid="286" grpId="0" animBg="1"/>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457200" y="3306763"/>
            <a:ext cx="8229600" cy="1143000"/>
          </a:xfrm>
          <a:prstGeom prst="rect">
            <a:avLst/>
          </a:prstGeom>
        </p:spPr>
        <p:txBody>
          <a:bodyPr>
            <a:normAutofit fontScale="97500"/>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dirty="0" smtClean="0">
                <a:solidFill>
                  <a:srgbClr val="000090"/>
                </a:solidFill>
              </a:rPr>
              <a:t>Questions?</a:t>
            </a:r>
            <a:endParaRPr lang="en-US" dirty="0">
              <a:solidFill>
                <a:srgbClr val="000090"/>
              </a:solidFill>
            </a:endParaRPr>
          </a:p>
        </p:txBody>
      </p:sp>
      <p:sp>
        <p:nvSpPr>
          <p:cNvPr id="3" name="Slide Number Placeholder 2"/>
          <p:cNvSpPr>
            <a:spLocks noGrp="1"/>
          </p:cNvSpPr>
          <p:nvPr>
            <p:ph type="sldNum" sz="quarter" idx="12"/>
          </p:nvPr>
        </p:nvSpPr>
        <p:spPr/>
        <p:txBody>
          <a:bodyPr/>
          <a:lstStyle/>
          <a:p>
            <a:fld id="{B9F9B84B-B900-714B-8536-1797C39898F6}" type="slidenum">
              <a:rPr lang="en-US" smtClean="0"/>
              <a:t>41</a:t>
            </a:fld>
            <a:endParaRPr lang="en-US"/>
          </a:p>
        </p:txBody>
      </p:sp>
    </p:spTree>
    <p:extLst>
      <p:ext uri="{BB962C8B-B14F-4D97-AF65-F5344CB8AC3E}">
        <p14:creationId xmlns:p14="http://schemas.microsoft.com/office/powerpoint/2010/main" val="3249393985"/>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 name="Rectangle 80"/>
          <p:cNvSpPr/>
          <p:nvPr/>
        </p:nvSpPr>
        <p:spPr>
          <a:xfrm>
            <a:off x="2218349" y="1291055"/>
            <a:ext cx="304800" cy="304800"/>
          </a:xfrm>
          <a:prstGeom prst="rect">
            <a:avLst/>
          </a:prstGeom>
          <a:no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2" name="Rectangle 81"/>
          <p:cNvSpPr/>
          <p:nvPr/>
        </p:nvSpPr>
        <p:spPr>
          <a:xfrm>
            <a:off x="2218349" y="1595855"/>
            <a:ext cx="304800" cy="304800"/>
          </a:xfrm>
          <a:prstGeom prst="rect">
            <a:avLst/>
          </a:prstGeom>
          <a:solidFill>
            <a:srgbClr val="FFFFFF"/>
          </a:solid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4" name="Rectangle 83"/>
          <p:cNvSpPr/>
          <p:nvPr/>
        </p:nvSpPr>
        <p:spPr>
          <a:xfrm>
            <a:off x="2218349" y="1900655"/>
            <a:ext cx="304800" cy="304800"/>
          </a:xfrm>
          <a:prstGeom prst="rect">
            <a:avLst/>
          </a:prstGeom>
          <a:solidFill>
            <a:srgbClr val="FFFFFF"/>
          </a:solid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200" dirty="0">
              <a:solidFill>
                <a:srgbClr val="000000"/>
              </a:solidFill>
            </a:endParaRPr>
          </a:p>
        </p:txBody>
      </p:sp>
      <p:sp>
        <p:nvSpPr>
          <p:cNvPr id="85" name="Rectangle 84"/>
          <p:cNvSpPr/>
          <p:nvPr/>
        </p:nvSpPr>
        <p:spPr>
          <a:xfrm>
            <a:off x="2218349" y="2205455"/>
            <a:ext cx="304800" cy="304800"/>
          </a:xfrm>
          <a:prstGeom prst="rect">
            <a:avLst/>
          </a:prstGeom>
          <a:solidFill>
            <a:srgbClr val="FFFFFF"/>
          </a:solid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7" name="Rectangle 86"/>
          <p:cNvSpPr/>
          <p:nvPr/>
        </p:nvSpPr>
        <p:spPr>
          <a:xfrm>
            <a:off x="2523149" y="1291055"/>
            <a:ext cx="304800" cy="304800"/>
          </a:xfrm>
          <a:prstGeom prst="rect">
            <a:avLst/>
          </a:prstGeom>
          <a:no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8" name="Rectangle 87"/>
          <p:cNvSpPr/>
          <p:nvPr/>
        </p:nvSpPr>
        <p:spPr>
          <a:xfrm>
            <a:off x="2523149" y="1595855"/>
            <a:ext cx="304800" cy="304800"/>
          </a:xfrm>
          <a:prstGeom prst="rect">
            <a:avLst/>
          </a:prstGeom>
          <a:solidFill>
            <a:srgbClr val="FFFFFF"/>
          </a:solid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200" dirty="0">
              <a:solidFill>
                <a:schemeClr val="tx1"/>
              </a:solidFill>
            </a:endParaRPr>
          </a:p>
        </p:txBody>
      </p:sp>
      <p:sp>
        <p:nvSpPr>
          <p:cNvPr id="89" name="Rectangle 88"/>
          <p:cNvSpPr/>
          <p:nvPr/>
        </p:nvSpPr>
        <p:spPr>
          <a:xfrm>
            <a:off x="2523149" y="1900655"/>
            <a:ext cx="304800" cy="304800"/>
          </a:xfrm>
          <a:prstGeom prst="rect">
            <a:avLst/>
          </a:prstGeom>
          <a:solidFill>
            <a:srgbClr val="FFFFFF"/>
          </a:solid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200" dirty="0">
              <a:solidFill>
                <a:srgbClr val="000000"/>
              </a:solidFill>
            </a:endParaRPr>
          </a:p>
        </p:txBody>
      </p:sp>
      <p:sp>
        <p:nvSpPr>
          <p:cNvPr id="90" name="Rectangle 89"/>
          <p:cNvSpPr/>
          <p:nvPr/>
        </p:nvSpPr>
        <p:spPr>
          <a:xfrm>
            <a:off x="2523149" y="2205455"/>
            <a:ext cx="304800" cy="304800"/>
          </a:xfrm>
          <a:prstGeom prst="rect">
            <a:avLst/>
          </a:prstGeom>
          <a:solidFill>
            <a:srgbClr val="FFFFFF"/>
          </a:solid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200" dirty="0">
              <a:solidFill>
                <a:srgbClr val="000000"/>
              </a:solidFill>
            </a:endParaRPr>
          </a:p>
        </p:txBody>
      </p:sp>
      <p:sp>
        <p:nvSpPr>
          <p:cNvPr id="92" name="Rectangle 91"/>
          <p:cNvSpPr/>
          <p:nvPr/>
        </p:nvSpPr>
        <p:spPr>
          <a:xfrm>
            <a:off x="2827949" y="1291055"/>
            <a:ext cx="304800" cy="304800"/>
          </a:xfrm>
          <a:prstGeom prst="rect">
            <a:avLst/>
          </a:prstGeom>
          <a:no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3" name="Rectangle 92"/>
          <p:cNvSpPr/>
          <p:nvPr/>
        </p:nvSpPr>
        <p:spPr>
          <a:xfrm>
            <a:off x="2827949" y="1595855"/>
            <a:ext cx="304800" cy="304800"/>
          </a:xfrm>
          <a:prstGeom prst="rect">
            <a:avLst/>
          </a:prstGeom>
          <a:no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4" name="Rectangle 93"/>
          <p:cNvSpPr/>
          <p:nvPr/>
        </p:nvSpPr>
        <p:spPr>
          <a:xfrm>
            <a:off x="2827949" y="1900655"/>
            <a:ext cx="304800" cy="304800"/>
          </a:xfrm>
          <a:prstGeom prst="rect">
            <a:avLst/>
          </a:prstGeom>
          <a:solidFill>
            <a:srgbClr val="D9D9D9"/>
          </a:solid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200" dirty="0" smtClean="0">
                <a:solidFill>
                  <a:srgbClr val="000000"/>
                </a:solidFill>
              </a:rPr>
              <a:t>-1</a:t>
            </a:r>
            <a:endParaRPr lang="en-US" sz="1200" dirty="0">
              <a:solidFill>
                <a:srgbClr val="000000"/>
              </a:solidFill>
            </a:endParaRPr>
          </a:p>
        </p:txBody>
      </p:sp>
      <p:sp>
        <p:nvSpPr>
          <p:cNvPr id="95" name="Rectangle 94"/>
          <p:cNvSpPr/>
          <p:nvPr/>
        </p:nvSpPr>
        <p:spPr>
          <a:xfrm>
            <a:off x="2827949" y="2205455"/>
            <a:ext cx="304800" cy="304800"/>
          </a:xfrm>
          <a:prstGeom prst="rect">
            <a:avLst/>
          </a:prstGeom>
          <a:solidFill>
            <a:srgbClr val="FFFFFF"/>
          </a:solid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7" name="Rectangle 96"/>
          <p:cNvSpPr/>
          <p:nvPr/>
        </p:nvSpPr>
        <p:spPr>
          <a:xfrm>
            <a:off x="3132749" y="1291055"/>
            <a:ext cx="304800" cy="304800"/>
          </a:xfrm>
          <a:prstGeom prst="rect">
            <a:avLst/>
          </a:prstGeom>
          <a:no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8" name="Rectangle 97"/>
          <p:cNvSpPr/>
          <p:nvPr/>
        </p:nvSpPr>
        <p:spPr>
          <a:xfrm>
            <a:off x="3132749" y="1595855"/>
            <a:ext cx="304800" cy="304800"/>
          </a:xfrm>
          <a:prstGeom prst="rect">
            <a:avLst/>
          </a:prstGeom>
          <a:solidFill>
            <a:srgbClr val="D9D9D9"/>
          </a:solid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200" dirty="0" smtClean="0">
                <a:solidFill>
                  <a:srgbClr val="000000"/>
                </a:solidFill>
              </a:rPr>
              <a:t>-1</a:t>
            </a:r>
            <a:endParaRPr lang="en-US" sz="1200" dirty="0">
              <a:solidFill>
                <a:srgbClr val="000000"/>
              </a:solidFill>
            </a:endParaRPr>
          </a:p>
        </p:txBody>
      </p:sp>
      <p:sp>
        <p:nvSpPr>
          <p:cNvPr id="99" name="Rectangle 98"/>
          <p:cNvSpPr/>
          <p:nvPr/>
        </p:nvSpPr>
        <p:spPr>
          <a:xfrm>
            <a:off x="3132749" y="1900655"/>
            <a:ext cx="304800" cy="304800"/>
          </a:xfrm>
          <a:prstGeom prst="rect">
            <a:avLst/>
          </a:prstGeom>
          <a:solidFill>
            <a:schemeClr val="tx1">
              <a:lumMod val="65000"/>
              <a:lumOff val="35000"/>
            </a:schemeClr>
          </a:solid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200" dirty="0" smtClean="0">
                <a:solidFill>
                  <a:srgbClr val="000000"/>
                </a:solidFill>
              </a:rPr>
              <a:t>4</a:t>
            </a:r>
            <a:endParaRPr lang="en-US" sz="1200" dirty="0">
              <a:solidFill>
                <a:srgbClr val="000000"/>
              </a:solidFill>
            </a:endParaRPr>
          </a:p>
        </p:txBody>
      </p:sp>
      <p:sp>
        <p:nvSpPr>
          <p:cNvPr id="100" name="Rectangle 99"/>
          <p:cNvSpPr/>
          <p:nvPr/>
        </p:nvSpPr>
        <p:spPr>
          <a:xfrm>
            <a:off x="3132749" y="2205455"/>
            <a:ext cx="304800" cy="304800"/>
          </a:xfrm>
          <a:prstGeom prst="rect">
            <a:avLst/>
          </a:prstGeom>
          <a:solidFill>
            <a:srgbClr val="D9D9D9"/>
          </a:solid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200" dirty="0" smtClean="0">
                <a:solidFill>
                  <a:srgbClr val="000000"/>
                </a:solidFill>
              </a:rPr>
              <a:t>-1</a:t>
            </a:r>
            <a:endParaRPr lang="en-US" sz="1200" dirty="0">
              <a:solidFill>
                <a:srgbClr val="000000"/>
              </a:solidFill>
            </a:endParaRPr>
          </a:p>
        </p:txBody>
      </p:sp>
      <p:sp>
        <p:nvSpPr>
          <p:cNvPr id="102" name="Rectangle 101"/>
          <p:cNvSpPr/>
          <p:nvPr/>
        </p:nvSpPr>
        <p:spPr>
          <a:xfrm>
            <a:off x="4805701" y="1281885"/>
            <a:ext cx="304800" cy="304800"/>
          </a:xfrm>
          <a:prstGeom prst="rect">
            <a:avLst/>
          </a:prstGeom>
          <a:no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3" name="Rectangle 102"/>
          <p:cNvSpPr/>
          <p:nvPr/>
        </p:nvSpPr>
        <p:spPr>
          <a:xfrm>
            <a:off x="4805701" y="1586685"/>
            <a:ext cx="304800" cy="304800"/>
          </a:xfrm>
          <a:prstGeom prst="rect">
            <a:avLst/>
          </a:prstGeom>
          <a:no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4" name="Rectangle 103"/>
          <p:cNvSpPr/>
          <p:nvPr/>
        </p:nvSpPr>
        <p:spPr>
          <a:xfrm>
            <a:off x="4805701" y="1891485"/>
            <a:ext cx="304800" cy="304800"/>
          </a:xfrm>
          <a:prstGeom prst="rect">
            <a:avLst/>
          </a:prstGeom>
          <a:solidFill>
            <a:schemeClr val="bg1">
              <a:lumMod val="85000"/>
            </a:schemeClr>
          </a:solid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200" dirty="0" smtClean="0">
                <a:solidFill>
                  <a:srgbClr val="000000"/>
                </a:solidFill>
              </a:rPr>
              <a:t>-1</a:t>
            </a:r>
            <a:endParaRPr lang="en-US" sz="1200" dirty="0">
              <a:solidFill>
                <a:srgbClr val="000000"/>
              </a:solidFill>
            </a:endParaRPr>
          </a:p>
        </p:txBody>
      </p:sp>
      <p:sp>
        <p:nvSpPr>
          <p:cNvPr id="105" name="Rectangle 104"/>
          <p:cNvSpPr/>
          <p:nvPr/>
        </p:nvSpPr>
        <p:spPr>
          <a:xfrm>
            <a:off x="4805701" y="2196285"/>
            <a:ext cx="304800" cy="304800"/>
          </a:xfrm>
          <a:prstGeom prst="rect">
            <a:avLst/>
          </a:prstGeom>
          <a:no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7" name="Rectangle 106"/>
          <p:cNvSpPr/>
          <p:nvPr/>
        </p:nvSpPr>
        <p:spPr>
          <a:xfrm>
            <a:off x="5110501" y="1281885"/>
            <a:ext cx="304800" cy="304800"/>
          </a:xfrm>
          <a:prstGeom prst="rect">
            <a:avLst/>
          </a:prstGeom>
          <a:no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8" name="Rectangle 107"/>
          <p:cNvSpPr/>
          <p:nvPr/>
        </p:nvSpPr>
        <p:spPr>
          <a:xfrm>
            <a:off x="5110501" y="1586685"/>
            <a:ext cx="304800" cy="304800"/>
          </a:xfrm>
          <a:prstGeom prst="rect">
            <a:avLst/>
          </a:prstGeom>
          <a:solidFill>
            <a:srgbClr val="FFFFFF"/>
          </a:solid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9" name="Rectangle 108"/>
          <p:cNvSpPr/>
          <p:nvPr/>
        </p:nvSpPr>
        <p:spPr>
          <a:xfrm>
            <a:off x="5110501" y="1891485"/>
            <a:ext cx="304800" cy="304800"/>
          </a:xfrm>
          <a:prstGeom prst="rect">
            <a:avLst/>
          </a:prstGeom>
          <a:solidFill>
            <a:srgbClr val="FFFFFF"/>
          </a:solid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200" dirty="0">
              <a:solidFill>
                <a:srgbClr val="000000"/>
              </a:solidFill>
            </a:endParaRPr>
          </a:p>
        </p:txBody>
      </p:sp>
      <p:sp>
        <p:nvSpPr>
          <p:cNvPr id="110" name="Rectangle 109"/>
          <p:cNvSpPr/>
          <p:nvPr/>
        </p:nvSpPr>
        <p:spPr>
          <a:xfrm>
            <a:off x="5110501" y="2196285"/>
            <a:ext cx="304800" cy="304800"/>
          </a:xfrm>
          <a:prstGeom prst="rect">
            <a:avLst/>
          </a:prstGeom>
          <a:solidFill>
            <a:srgbClr val="FFFFFF"/>
          </a:solid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2" name="Rectangle 111"/>
          <p:cNvSpPr/>
          <p:nvPr/>
        </p:nvSpPr>
        <p:spPr>
          <a:xfrm>
            <a:off x="5415301" y="1281885"/>
            <a:ext cx="304800" cy="304800"/>
          </a:xfrm>
          <a:prstGeom prst="rect">
            <a:avLst/>
          </a:prstGeom>
          <a:no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3" name="Rectangle 112"/>
          <p:cNvSpPr/>
          <p:nvPr/>
        </p:nvSpPr>
        <p:spPr>
          <a:xfrm>
            <a:off x="5415301" y="1586685"/>
            <a:ext cx="304800" cy="304800"/>
          </a:xfrm>
          <a:prstGeom prst="rect">
            <a:avLst/>
          </a:prstGeom>
          <a:solidFill>
            <a:srgbClr val="FFFFFF"/>
          </a:solid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200" dirty="0">
              <a:solidFill>
                <a:schemeClr val="tx1"/>
              </a:solidFill>
            </a:endParaRPr>
          </a:p>
        </p:txBody>
      </p:sp>
      <p:sp>
        <p:nvSpPr>
          <p:cNvPr id="114" name="Rectangle 113"/>
          <p:cNvSpPr/>
          <p:nvPr/>
        </p:nvSpPr>
        <p:spPr>
          <a:xfrm>
            <a:off x="5415301" y="1891485"/>
            <a:ext cx="304800" cy="304800"/>
          </a:xfrm>
          <a:prstGeom prst="rect">
            <a:avLst/>
          </a:prstGeom>
          <a:solidFill>
            <a:srgbClr val="FFFFFF"/>
          </a:solid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200" dirty="0">
              <a:solidFill>
                <a:srgbClr val="000000"/>
              </a:solidFill>
            </a:endParaRPr>
          </a:p>
        </p:txBody>
      </p:sp>
      <p:sp>
        <p:nvSpPr>
          <p:cNvPr id="115" name="Rectangle 114"/>
          <p:cNvSpPr/>
          <p:nvPr/>
        </p:nvSpPr>
        <p:spPr>
          <a:xfrm>
            <a:off x="5415301" y="2196285"/>
            <a:ext cx="304800" cy="304800"/>
          </a:xfrm>
          <a:prstGeom prst="rect">
            <a:avLst/>
          </a:prstGeom>
          <a:solidFill>
            <a:srgbClr val="FFFFFF"/>
          </a:solid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200" dirty="0">
              <a:solidFill>
                <a:srgbClr val="000000"/>
              </a:solidFill>
            </a:endParaRPr>
          </a:p>
        </p:txBody>
      </p:sp>
      <p:sp>
        <p:nvSpPr>
          <p:cNvPr id="117" name="Rectangle 116"/>
          <p:cNvSpPr/>
          <p:nvPr/>
        </p:nvSpPr>
        <p:spPr>
          <a:xfrm>
            <a:off x="5720101" y="1281885"/>
            <a:ext cx="304800" cy="304800"/>
          </a:xfrm>
          <a:prstGeom prst="rect">
            <a:avLst/>
          </a:prstGeom>
          <a:no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8" name="Rectangle 117"/>
          <p:cNvSpPr/>
          <p:nvPr/>
        </p:nvSpPr>
        <p:spPr>
          <a:xfrm>
            <a:off x="5720101" y="1586685"/>
            <a:ext cx="304800" cy="304800"/>
          </a:xfrm>
          <a:prstGeom prst="rect">
            <a:avLst/>
          </a:prstGeom>
          <a:no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9" name="Rectangle 118"/>
          <p:cNvSpPr/>
          <p:nvPr/>
        </p:nvSpPr>
        <p:spPr>
          <a:xfrm>
            <a:off x="5720101" y="1891485"/>
            <a:ext cx="304800" cy="304800"/>
          </a:xfrm>
          <a:prstGeom prst="rect">
            <a:avLst/>
          </a:prstGeom>
          <a:solidFill>
            <a:srgbClr val="FFFFFF"/>
          </a:solid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200" dirty="0">
              <a:solidFill>
                <a:srgbClr val="000000"/>
              </a:solidFill>
            </a:endParaRPr>
          </a:p>
        </p:txBody>
      </p:sp>
      <p:sp>
        <p:nvSpPr>
          <p:cNvPr id="120" name="Rectangle 119"/>
          <p:cNvSpPr/>
          <p:nvPr/>
        </p:nvSpPr>
        <p:spPr>
          <a:xfrm>
            <a:off x="5720101" y="2196285"/>
            <a:ext cx="304800" cy="304800"/>
          </a:xfrm>
          <a:prstGeom prst="rect">
            <a:avLst/>
          </a:prstGeom>
          <a:solidFill>
            <a:srgbClr val="FFFFFF"/>
          </a:solid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TextBox 9"/>
          <p:cNvSpPr txBox="1"/>
          <p:nvPr/>
        </p:nvSpPr>
        <p:spPr>
          <a:xfrm>
            <a:off x="2322842" y="868305"/>
            <a:ext cx="860707" cy="369332"/>
          </a:xfrm>
          <a:prstGeom prst="rect">
            <a:avLst/>
          </a:prstGeom>
          <a:noFill/>
        </p:spPr>
        <p:txBody>
          <a:bodyPr wrap="none" rtlCol="0">
            <a:spAutoFit/>
          </a:bodyPr>
          <a:lstStyle/>
          <a:p>
            <a:r>
              <a:rPr lang="en-US" dirty="0" smtClean="0"/>
              <a:t>Node 1</a:t>
            </a:r>
            <a:endParaRPr lang="en-US" dirty="0"/>
          </a:p>
        </p:txBody>
      </p:sp>
      <p:sp>
        <p:nvSpPr>
          <p:cNvPr id="16" name="TextBox 15"/>
          <p:cNvSpPr txBox="1"/>
          <p:nvPr/>
        </p:nvSpPr>
        <p:spPr>
          <a:xfrm>
            <a:off x="4932701" y="836712"/>
            <a:ext cx="860707" cy="369332"/>
          </a:xfrm>
          <a:prstGeom prst="rect">
            <a:avLst/>
          </a:prstGeom>
          <a:noFill/>
        </p:spPr>
        <p:txBody>
          <a:bodyPr wrap="none" rtlCol="0">
            <a:spAutoFit/>
          </a:bodyPr>
          <a:lstStyle/>
          <a:p>
            <a:r>
              <a:rPr lang="en-US" dirty="0" smtClean="0"/>
              <a:t>Node 2</a:t>
            </a:r>
            <a:endParaRPr lang="en-US" dirty="0"/>
          </a:p>
        </p:txBody>
      </p:sp>
      <p:cxnSp>
        <p:nvCxnSpPr>
          <p:cNvPr id="28" name="Curved Connector 27"/>
          <p:cNvCxnSpPr/>
          <p:nvPr/>
        </p:nvCxnSpPr>
        <p:spPr>
          <a:xfrm rot="16200000" flipH="1">
            <a:off x="4159858" y="1997620"/>
            <a:ext cx="12700" cy="1025270"/>
          </a:xfrm>
          <a:prstGeom prst="curvedConnector4">
            <a:avLst>
              <a:gd name="adj1" fmla="val 2500000"/>
              <a:gd name="adj2" fmla="val 100786"/>
            </a:avLst>
          </a:prstGeom>
          <a:ln w="3175" cmpd="sng">
            <a:solidFill>
              <a:schemeClr val="tx1"/>
            </a:solidFill>
            <a:prstDash val="lgDash"/>
            <a:headEnd type="none"/>
            <a:tailEnd type="triangle" w="lg" len="med"/>
          </a:ln>
          <a:effectLst/>
        </p:spPr>
        <p:style>
          <a:lnRef idx="2">
            <a:schemeClr val="accent1"/>
          </a:lnRef>
          <a:fillRef idx="0">
            <a:schemeClr val="accent1"/>
          </a:fillRef>
          <a:effectRef idx="1">
            <a:schemeClr val="accent1"/>
          </a:effectRef>
          <a:fontRef idx="minor">
            <a:schemeClr val="tx1"/>
          </a:fontRef>
        </p:style>
      </p:cxnSp>
      <p:cxnSp>
        <p:nvCxnSpPr>
          <p:cNvPr id="133" name="Curved Connector 132"/>
          <p:cNvCxnSpPr/>
          <p:nvPr/>
        </p:nvCxnSpPr>
        <p:spPr>
          <a:xfrm rot="5400000">
            <a:off x="4038437" y="2010370"/>
            <a:ext cx="9170" cy="990600"/>
          </a:xfrm>
          <a:prstGeom prst="curvedConnector3">
            <a:avLst>
              <a:gd name="adj1" fmla="val 4531843"/>
            </a:avLst>
          </a:prstGeom>
          <a:ln w="3175" cmpd="sng">
            <a:solidFill>
              <a:srgbClr val="000000"/>
            </a:solidFill>
            <a:prstDash val="lgDash"/>
            <a:tailEnd type="triangle" w="med" len="med"/>
          </a:ln>
          <a:effectLst/>
        </p:spPr>
        <p:style>
          <a:lnRef idx="2">
            <a:schemeClr val="accent1"/>
          </a:lnRef>
          <a:fillRef idx="0">
            <a:schemeClr val="accent1"/>
          </a:fillRef>
          <a:effectRef idx="1">
            <a:schemeClr val="accent1"/>
          </a:effectRef>
          <a:fontRef idx="minor">
            <a:schemeClr val="tx1"/>
          </a:fontRef>
        </p:style>
      </p:cxnSp>
      <p:sp>
        <p:nvSpPr>
          <p:cNvPr id="51" name="Rectangle 50"/>
          <p:cNvSpPr/>
          <p:nvPr/>
        </p:nvSpPr>
        <p:spPr>
          <a:xfrm>
            <a:off x="3505489" y="1288172"/>
            <a:ext cx="304800" cy="304800"/>
          </a:xfrm>
          <a:prstGeom prst="rect">
            <a:avLst/>
          </a:prstGeom>
          <a:solidFill>
            <a:schemeClr val="accent6">
              <a:lumMod val="75000"/>
            </a:schemeClr>
          </a:solid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2" name="Rectangle 51"/>
          <p:cNvSpPr/>
          <p:nvPr/>
        </p:nvSpPr>
        <p:spPr>
          <a:xfrm>
            <a:off x="3505489" y="1592972"/>
            <a:ext cx="304800" cy="304800"/>
          </a:xfrm>
          <a:prstGeom prst="rect">
            <a:avLst/>
          </a:prstGeom>
          <a:solidFill>
            <a:schemeClr val="accent6">
              <a:lumMod val="75000"/>
            </a:schemeClr>
          </a:solid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3" name="Rectangle 52"/>
          <p:cNvSpPr/>
          <p:nvPr/>
        </p:nvSpPr>
        <p:spPr>
          <a:xfrm>
            <a:off x="3505489" y="1897772"/>
            <a:ext cx="304800" cy="304800"/>
          </a:xfrm>
          <a:prstGeom prst="rect">
            <a:avLst/>
          </a:prstGeom>
          <a:solidFill>
            <a:schemeClr val="accent6">
              <a:lumMod val="75000"/>
            </a:schemeClr>
          </a:solid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200" dirty="0">
              <a:solidFill>
                <a:srgbClr val="000000"/>
              </a:solidFill>
            </a:endParaRPr>
          </a:p>
        </p:txBody>
      </p:sp>
      <p:sp>
        <p:nvSpPr>
          <p:cNvPr id="54" name="Rectangle 53"/>
          <p:cNvSpPr/>
          <p:nvPr/>
        </p:nvSpPr>
        <p:spPr>
          <a:xfrm>
            <a:off x="3505489" y="2202572"/>
            <a:ext cx="304800" cy="304800"/>
          </a:xfrm>
          <a:prstGeom prst="rect">
            <a:avLst/>
          </a:prstGeom>
          <a:solidFill>
            <a:schemeClr val="accent6">
              <a:lumMod val="75000"/>
            </a:schemeClr>
          </a:solid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5" name="Rectangle 54"/>
          <p:cNvSpPr/>
          <p:nvPr/>
        </p:nvSpPr>
        <p:spPr>
          <a:xfrm>
            <a:off x="4420261" y="1298437"/>
            <a:ext cx="304800" cy="304800"/>
          </a:xfrm>
          <a:prstGeom prst="rect">
            <a:avLst/>
          </a:prstGeom>
          <a:solidFill>
            <a:srgbClr val="008000"/>
          </a:solid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6" name="Rectangle 55"/>
          <p:cNvSpPr/>
          <p:nvPr/>
        </p:nvSpPr>
        <p:spPr>
          <a:xfrm>
            <a:off x="4420261" y="1603237"/>
            <a:ext cx="304800" cy="304800"/>
          </a:xfrm>
          <a:prstGeom prst="rect">
            <a:avLst/>
          </a:prstGeom>
          <a:solidFill>
            <a:srgbClr val="008000"/>
          </a:solid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7" name="Rectangle 56"/>
          <p:cNvSpPr/>
          <p:nvPr/>
        </p:nvSpPr>
        <p:spPr>
          <a:xfrm>
            <a:off x="4420261" y="1908037"/>
            <a:ext cx="304800" cy="304800"/>
          </a:xfrm>
          <a:prstGeom prst="rect">
            <a:avLst/>
          </a:prstGeom>
          <a:solidFill>
            <a:srgbClr val="008000"/>
          </a:solid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200" dirty="0">
              <a:solidFill>
                <a:srgbClr val="000000"/>
              </a:solidFill>
            </a:endParaRPr>
          </a:p>
        </p:txBody>
      </p:sp>
      <p:sp>
        <p:nvSpPr>
          <p:cNvPr id="58" name="Rectangle 57"/>
          <p:cNvSpPr/>
          <p:nvPr/>
        </p:nvSpPr>
        <p:spPr>
          <a:xfrm>
            <a:off x="4420261" y="2212837"/>
            <a:ext cx="304800" cy="304800"/>
          </a:xfrm>
          <a:prstGeom prst="rect">
            <a:avLst/>
          </a:prstGeom>
          <a:solidFill>
            <a:srgbClr val="008000"/>
          </a:solid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 name="TextBox 3"/>
          <p:cNvSpPr txBox="1"/>
          <p:nvPr/>
        </p:nvSpPr>
        <p:spPr>
          <a:xfrm>
            <a:off x="2416102" y="2996952"/>
            <a:ext cx="3452951" cy="369332"/>
          </a:xfrm>
          <a:prstGeom prst="rect">
            <a:avLst/>
          </a:prstGeom>
          <a:noFill/>
        </p:spPr>
        <p:txBody>
          <a:bodyPr wrap="none" rtlCol="0">
            <a:spAutoFit/>
          </a:bodyPr>
          <a:lstStyle/>
          <a:p>
            <a:r>
              <a:rPr lang="en-US" dirty="0" smtClean="0"/>
              <a:t>Ghost Cell Pattern for Data Sharing</a:t>
            </a:r>
            <a:endParaRPr lang="en-US" dirty="0"/>
          </a:p>
        </p:txBody>
      </p:sp>
      <p:sp>
        <p:nvSpPr>
          <p:cNvPr id="61" name="TextBox 60"/>
          <p:cNvSpPr txBox="1"/>
          <p:nvPr/>
        </p:nvSpPr>
        <p:spPr>
          <a:xfrm>
            <a:off x="2877778" y="4891226"/>
            <a:ext cx="1420205" cy="369332"/>
          </a:xfrm>
          <a:prstGeom prst="rect">
            <a:avLst/>
          </a:prstGeom>
          <a:solidFill>
            <a:schemeClr val="bg1">
              <a:lumMod val="65000"/>
            </a:schemeClr>
          </a:solidFill>
          <a:ln>
            <a:solidFill>
              <a:srgbClr val="000000"/>
            </a:solidFill>
          </a:ln>
        </p:spPr>
        <p:txBody>
          <a:bodyPr wrap="none" rtlCol="0">
            <a:spAutoFit/>
          </a:bodyPr>
          <a:lstStyle/>
          <a:p>
            <a:r>
              <a:rPr lang="en-US" dirty="0" smtClean="0"/>
              <a:t>Data payload</a:t>
            </a:r>
            <a:endParaRPr lang="en-US" dirty="0"/>
          </a:p>
        </p:txBody>
      </p:sp>
      <p:sp>
        <p:nvSpPr>
          <p:cNvPr id="62" name="TextBox 61"/>
          <p:cNvSpPr txBox="1"/>
          <p:nvPr/>
        </p:nvSpPr>
        <p:spPr>
          <a:xfrm>
            <a:off x="1639826" y="4891226"/>
            <a:ext cx="1237952" cy="369332"/>
          </a:xfrm>
          <a:prstGeom prst="rect">
            <a:avLst/>
          </a:prstGeom>
          <a:solidFill>
            <a:schemeClr val="bg1">
              <a:lumMod val="85000"/>
            </a:schemeClr>
          </a:solidFill>
          <a:ln>
            <a:solidFill>
              <a:srgbClr val="000000"/>
            </a:solidFill>
          </a:ln>
        </p:spPr>
        <p:txBody>
          <a:bodyPr wrap="none" rtlCol="0">
            <a:spAutoFit/>
          </a:bodyPr>
          <a:lstStyle/>
          <a:p>
            <a:r>
              <a:rPr lang="en-US" dirty="0" smtClean="0"/>
              <a:t>Message id</a:t>
            </a:r>
            <a:endParaRPr lang="en-US" dirty="0"/>
          </a:p>
        </p:txBody>
      </p:sp>
      <p:sp>
        <p:nvSpPr>
          <p:cNvPr id="63" name="TextBox 62"/>
          <p:cNvSpPr txBox="1"/>
          <p:nvPr/>
        </p:nvSpPr>
        <p:spPr>
          <a:xfrm>
            <a:off x="2877778" y="5548590"/>
            <a:ext cx="1420205" cy="369332"/>
          </a:xfrm>
          <a:prstGeom prst="rect">
            <a:avLst/>
          </a:prstGeom>
          <a:solidFill>
            <a:schemeClr val="bg1">
              <a:lumMod val="65000"/>
            </a:schemeClr>
          </a:solidFill>
          <a:ln>
            <a:solidFill>
              <a:srgbClr val="000000"/>
            </a:solidFill>
          </a:ln>
        </p:spPr>
        <p:txBody>
          <a:bodyPr wrap="none" rtlCol="0">
            <a:spAutoFit/>
          </a:bodyPr>
          <a:lstStyle/>
          <a:p>
            <a:r>
              <a:rPr lang="en-US" dirty="0" smtClean="0"/>
              <a:t>Data payload</a:t>
            </a:r>
            <a:endParaRPr lang="en-US" dirty="0"/>
          </a:p>
        </p:txBody>
      </p:sp>
      <p:sp>
        <p:nvSpPr>
          <p:cNvPr id="64" name="TextBox 63"/>
          <p:cNvSpPr txBox="1"/>
          <p:nvPr/>
        </p:nvSpPr>
        <p:spPr>
          <a:xfrm>
            <a:off x="1639826" y="5548590"/>
            <a:ext cx="1237952" cy="369332"/>
          </a:xfrm>
          <a:prstGeom prst="rect">
            <a:avLst/>
          </a:prstGeom>
          <a:solidFill>
            <a:schemeClr val="bg1">
              <a:lumMod val="85000"/>
            </a:schemeClr>
          </a:solidFill>
          <a:ln>
            <a:solidFill>
              <a:srgbClr val="000000"/>
            </a:solidFill>
          </a:ln>
        </p:spPr>
        <p:txBody>
          <a:bodyPr wrap="square" rtlCol="0">
            <a:spAutoFit/>
          </a:bodyPr>
          <a:lstStyle/>
          <a:p>
            <a:r>
              <a:rPr lang="en-US" dirty="0" smtClean="0"/>
              <a:t>Address</a:t>
            </a:r>
            <a:endParaRPr lang="en-US" dirty="0"/>
          </a:p>
        </p:txBody>
      </p:sp>
      <p:sp>
        <p:nvSpPr>
          <p:cNvPr id="65" name="TextBox 64"/>
          <p:cNvSpPr txBox="1"/>
          <p:nvPr/>
        </p:nvSpPr>
        <p:spPr>
          <a:xfrm>
            <a:off x="4808178" y="4900518"/>
            <a:ext cx="1056332" cy="1200329"/>
          </a:xfrm>
          <a:prstGeom prst="rect">
            <a:avLst/>
          </a:prstGeom>
          <a:solidFill>
            <a:schemeClr val="tx2">
              <a:lumMod val="20000"/>
              <a:lumOff val="80000"/>
            </a:schemeClr>
          </a:solidFill>
          <a:ln>
            <a:solidFill>
              <a:srgbClr val="000000"/>
            </a:solidFill>
          </a:ln>
        </p:spPr>
        <p:txBody>
          <a:bodyPr wrap="square" rtlCol="0">
            <a:spAutoFit/>
          </a:bodyPr>
          <a:lstStyle/>
          <a:p>
            <a:endParaRPr lang="en-US" dirty="0" smtClean="0"/>
          </a:p>
          <a:p>
            <a:r>
              <a:rPr lang="en-US" dirty="0" smtClean="0"/>
              <a:t>Network</a:t>
            </a:r>
          </a:p>
          <a:p>
            <a:r>
              <a:rPr lang="en-US" dirty="0" smtClean="0"/>
              <a:t>Interface</a:t>
            </a:r>
          </a:p>
          <a:p>
            <a:endParaRPr lang="en-US" dirty="0"/>
          </a:p>
        </p:txBody>
      </p:sp>
      <p:sp>
        <p:nvSpPr>
          <p:cNvPr id="66" name="TextBox 65"/>
          <p:cNvSpPr txBox="1"/>
          <p:nvPr/>
        </p:nvSpPr>
        <p:spPr>
          <a:xfrm>
            <a:off x="6050298" y="4444836"/>
            <a:ext cx="620683" cy="646331"/>
          </a:xfrm>
          <a:prstGeom prst="rect">
            <a:avLst/>
          </a:prstGeom>
          <a:solidFill>
            <a:schemeClr val="accent4">
              <a:lumMod val="60000"/>
              <a:lumOff val="40000"/>
            </a:schemeClr>
          </a:solidFill>
          <a:ln>
            <a:solidFill>
              <a:srgbClr val="000000"/>
            </a:solidFill>
          </a:ln>
        </p:spPr>
        <p:txBody>
          <a:bodyPr wrap="none" rtlCol="0">
            <a:spAutoFit/>
          </a:bodyPr>
          <a:lstStyle/>
          <a:p>
            <a:r>
              <a:rPr lang="en-US" dirty="0" smtClean="0"/>
              <a:t>Host</a:t>
            </a:r>
          </a:p>
          <a:p>
            <a:r>
              <a:rPr lang="en-US" dirty="0" smtClean="0"/>
              <a:t>CPU</a:t>
            </a:r>
            <a:endParaRPr lang="en-US" dirty="0"/>
          </a:p>
        </p:txBody>
      </p:sp>
      <p:sp>
        <p:nvSpPr>
          <p:cNvPr id="67" name="TextBox 66"/>
          <p:cNvSpPr txBox="1"/>
          <p:nvPr/>
        </p:nvSpPr>
        <p:spPr>
          <a:xfrm>
            <a:off x="5888298" y="5947712"/>
            <a:ext cx="987958" cy="369332"/>
          </a:xfrm>
          <a:prstGeom prst="rect">
            <a:avLst/>
          </a:prstGeom>
          <a:solidFill>
            <a:schemeClr val="accent6">
              <a:lumMod val="60000"/>
              <a:lumOff val="40000"/>
            </a:schemeClr>
          </a:solidFill>
          <a:ln>
            <a:solidFill>
              <a:srgbClr val="000000"/>
            </a:solidFill>
          </a:ln>
        </p:spPr>
        <p:txBody>
          <a:bodyPr wrap="none" rtlCol="0">
            <a:spAutoFit/>
          </a:bodyPr>
          <a:lstStyle/>
          <a:p>
            <a:r>
              <a:rPr lang="en-US" dirty="0" smtClean="0"/>
              <a:t>Memory</a:t>
            </a:r>
            <a:endParaRPr lang="en-US" dirty="0"/>
          </a:p>
        </p:txBody>
      </p:sp>
      <p:cxnSp>
        <p:nvCxnSpPr>
          <p:cNvPr id="68" name="Straight Arrow Connector 67"/>
          <p:cNvCxnSpPr>
            <a:stCxn id="61" idx="3"/>
          </p:cNvCxnSpPr>
          <p:nvPr/>
        </p:nvCxnSpPr>
        <p:spPr>
          <a:xfrm>
            <a:off x="4297983" y="5075892"/>
            <a:ext cx="510195" cy="15275"/>
          </a:xfrm>
          <a:prstGeom prst="straightConnector1">
            <a:avLst/>
          </a:prstGeom>
          <a:ln>
            <a:solidFill>
              <a:srgbClr val="000000"/>
            </a:solidFill>
            <a:tailEnd type="arrow"/>
          </a:ln>
          <a:effectLst/>
        </p:spPr>
        <p:style>
          <a:lnRef idx="2">
            <a:schemeClr val="accent1"/>
          </a:lnRef>
          <a:fillRef idx="0">
            <a:schemeClr val="accent1"/>
          </a:fillRef>
          <a:effectRef idx="1">
            <a:schemeClr val="accent1"/>
          </a:effectRef>
          <a:fontRef idx="minor">
            <a:schemeClr val="tx1"/>
          </a:fontRef>
        </p:style>
      </p:cxnSp>
      <p:cxnSp>
        <p:nvCxnSpPr>
          <p:cNvPr id="69" name="Straight Arrow Connector 68"/>
          <p:cNvCxnSpPr/>
          <p:nvPr/>
        </p:nvCxnSpPr>
        <p:spPr>
          <a:xfrm>
            <a:off x="4297983" y="5703391"/>
            <a:ext cx="510195" cy="0"/>
          </a:xfrm>
          <a:prstGeom prst="straightConnector1">
            <a:avLst/>
          </a:prstGeom>
          <a:ln>
            <a:solidFill>
              <a:srgbClr val="000000"/>
            </a:solidFill>
            <a:tailEnd type="arrow"/>
          </a:ln>
          <a:effectLst/>
        </p:spPr>
        <p:style>
          <a:lnRef idx="2">
            <a:schemeClr val="accent1"/>
          </a:lnRef>
          <a:fillRef idx="0">
            <a:schemeClr val="accent1"/>
          </a:fillRef>
          <a:effectRef idx="1">
            <a:schemeClr val="accent1"/>
          </a:effectRef>
          <a:fontRef idx="minor">
            <a:schemeClr val="tx1"/>
          </a:fontRef>
        </p:style>
      </p:cxnSp>
      <p:cxnSp>
        <p:nvCxnSpPr>
          <p:cNvPr id="70" name="Straight Connector 69"/>
          <p:cNvCxnSpPr>
            <a:stCxn id="66" idx="2"/>
            <a:endCxn id="67" idx="0"/>
          </p:cNvCxnSpPr>
          <p:nvPr/>
        </p:nvCxnSpPr>
        <p:spPr>
          <a:xfrm>
            <a:off x="6360640" y="5091167"/>
            <a:ext cx="21637" cy="856545"/>
          </a:xfrm>
          <a:prstGeom prst="line">
            <a:avLst/>
          </a:prstGeom>
          <a:ln>
            <a:solidFill>
              <a:srgbClr val="000000"/>
            </a:solidFill>
          </a:ln>
          <a:effectLst/>
        </p:spPr>
        <p:style>
          <a:lnRef idx="2">
            <a:schemeClr val="accent1"/>
          </a:lnRef>
          <a:fillRef idx="0">
            <a:schemeClr val="accent1"/>
          </a:fillRef>
          <a:effectRef idx="1">
            <a:schemeClr val="accent1"/>
          </a:effectRef>
          <a:fontRef idx="minor">
            <a:schemeClr val="tx1"/>
          </a:fontRef>
        </p:style>
      </p:cxnSp>
      <p:cxnSp>
        <p:nvCxnSpPr>
          <p:cNvPr id="71" name="Straight Connector 70"/>
          <p:cNvCxnSpPr>
            <a:stCxn id="65" idx="3"/>
          </p:cNvCxnSpPr>
          <p:nvPr/>
        </p:nvCxnSpPr>
        <p:spPr>
          <a:xfrm>
            <a:off x="5864510" y="5500683"/>
            <a:ext cx="496130" cy="0"/>
          </a:xfrm>
          <a:prstGeom prst="line">
            <a:avLst/>
          </a:prstGeom>
          <a:ln>
            <a:solidFill>
              <a:srgbClr val="000000"/>
            </a:solidFill>
          </a:ln>
          <a:effectLst/>
        </p:spPr>
        <p:style>
          <a:lnRef idx="2">
            <a:schemeClr val="accent1"/>
          </a:lnRef>
          <a:fillRef idx="0">
            <a:schemeClr val="accent1"/>
          </a:fillRef>
          <a:effectRef idx="1">
            <a:schemeClr val="accent1"/>
          </a:effectRef>
          <a:fontRef idx="minor">
            <a:schemeClr val="tx1"/>
          </a:fontRef>
        </p:style>
      </p:cxnSp>
      <p:sp>
        <p:nvSpPr>
          <p:cNvPr id="72" name="TextBox 71"/>
          <p:cNvSpPr txBox="1"/>
          <p:nvPr/>
        </p:nvSpPr>
        <p:spPr>
          <a:xfrm>
            <a:off x="1639826" y="4372828"/>
            <a:ext cx="2034256" cy="369332"/>
          </a:xfrm>
          <a:prstGeom prst="rect">
            <a:avLst/>
          </a:prstGeom>
          <a:noFill/>
        </p:spPr>
        <p:txBody>
          <a:bodyPr wrap="none" rtlCol="0">
            <a:spAutoFit/>
          </a:bodyPr>
          <a:lstStyle/>
          <a:p>
            <a:r>
              <a:rPr lang="en-US" dirty="0" smtClean="0"/>
              <a:t>Two-sided Message</a:t>
            </a:r>
            <a:endParaRPr lang="en-US" dirty="0"/>
          </a:p>
        </p:txBody>
      </p:sp>
      <p:sp>
        <p:nvSpPr>
          <p:cNvPr id="73" name="TextBox 72"/>
          <p:cNvSpPr txBox="1"/>
          <p:nvPr/>
        </p:nvSpPr>
        <p:spPr>
          <a:xfrm>
            <a:off x="1639826" y="6011996"/>
            <a:ext cx="2023999" cy="369332"/>
          </a:xfrm>
          <a:prstGeom prst="rect">
            <a:avLst/>
          </a:prstGeom>
          <a:noFill/>
        </p:spPr>
        <p:txBody>
          <a:bodyPr wrap="none" rtlCol="0">
            <a:spAutoFit/>
          </a:bodyPr>
          <a:lstStyle/>
          <a:p>
            <a:r>
              <a:rPr lang="en-US" dirty="0" smtClean="0"/>
              <a:t>One-sided Message</a:t>
            </a:r>
            <a:endParaRPr lang="en-US" dirty="0"/>
          </a:p>
        </p:txBody>
      </p:sp>
      <p:sp>
        <p:nvSpPr>
          <p:cNvPr id="2" name="TextBox 1"/>
          <p:cNvSpPr txBox="1"/>
          <p:nvPr/>
        </p:nvSpPr>
        <p:spPr>
          <a:xfrm>
            <a:off x="2161329" y="6444044"/>
            <a:ext cx="3862881" cy="369332"/>
          </a:xfrm>
          <a:prstGeom prst="rect">
            <a:avLst/>
          </a:prstGeom>
          <a:noFill/>
        </p:spPr>
        <p:txBody>
          <a:bodyPr wrap="none" rtlCol="0">
            <a:spAutoFit/>
          </a:bodyPr>
          <a:lstStyle/>
          <a:p>
            <a:r>
              <a:rPr lang="en-US" dirty="0" smtClean="0"/>
              <a:t>Remote Direct Memory Access (RDMA)</a:t>
            </a:r>
            <a:endParaRPr lang="en-US" dirty="0"/>
          </a:p>
        </p:txBody>
      </p:sp>
      <p:sp>
        <p:nvSpPr>
          <p:cNvPr id="74" name="Rectangle 3"/>
          <p:cNvSpPr>
            <a:spLocks noGrp="1" noChangeArrowheads="1"/>
          </p:cNvSpPr>
          <p:nvPr>
            <p:ph type="title"/>
          </p:nvPr>
        </p:nvSpPr>
        <p:spPr>
          <a:xfrm>
            <a:off x="-1" y="-99392"/>
            <a:ext cx="9070975" cy="1143000"/>
          </a:xfrm>
        </p:spPr>
        <p:txBody>
          <a:bodyPr>
            <a:normAutofit fontScale="90000"/>
          </a:bodyPr>
          <a:lstStyle/>
          <a:p>
            <a:r>
              <a:rPr kumimoji="1" lang="en-US" dirty="0" smtClean="0">
                <a:solidFill>
                  <a:srgbClr val="000090"/>
                </a:solidFill>
              </a:rPr>
              <a:t>Communication Optimization Techniques</a:t>
            </a:r>
            <a:endParaRPr kumimoji="1" lang="en-US" dirty="0">
              <a:solidFill>
                <a:srgbClr val="000090"/>
              </a:solidFill>
            </a:endParaRPr>
          </a:p>
        </p:txBody>
      </p:sp>
    </p:spTree>
    <p:extLst>
      <p:ext uri="{BB962C8B-B14F-4D97-AF65-F5344CB8AC3E}">
        <p14:creationId xmlns:p14="http://schemas.microsoft.com/office/powerpoint/2010/main" val="189278128"/>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1"/>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82"/>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84"/>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85"/>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87"/>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88"/>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89"/>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90"/>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92"/>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93"/>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94"/>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95"/>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97"/>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98"/>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99"/>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100"/>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10"/>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102"/>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103"/>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104"/>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105"/>
                                        </p:tgtEl>
                                        <p:attrNameLst>
                                          <p:attrName>style.visibility</p:attrName>
                                        </p:attrNameLst>
                                      </p:cBhvr>
                                      <p:to>
                                        <p:strVal val="visible"/>
                                      </p:to>
                                    </p:set>
                                  </p:childTnLst>
                                </p:cTn>
                              </p:par>
                              <p:par>
                                <p:cTn id="51" presetID="1" presetClass="entr" presetSubtype="0" fill="hold" grpId="0" nodeType="withEffect">
                                  <p:stCondLst>
                                    <p:cond delay="0"/>
                                  </p:stCondLst>
                                  <p:childTnLst>
                                    <p:set>
                                      <p:cBhvr>
                                        <p:cTn id="52" dur="1" fill="hold">
                                          <p:stCondLst>
                                            <p:cond delay="0"/>
                                          </p:stCondLst>
                                        </p:cTn>
                                        <p:tgtEl>
                                          <p:spTgt spid="107"/>
                                        </p:tgtEl>
                                        <p:attrNameLst>
                                          <p:attrName>style.visibility</p:attrName>
                                        </p:attrNameLst>
                                      </p:cBhvr>
                                      <p:to>
                                        <p:strVal val="visible"/>
                                      </p:to>
                                    </p:set>
                                  </p:childTnLst>
                                </p:cTn>
                              </p:par>
                              <p:par>
                                <p:cTn id="53" presetID="1" presetClass="entr" presetSubtype="0" fill="hold" grpId="0" nodeType="withEffect">
                                  <p:stCondLst>
                                    <p:cond delay="0"/>
                                  </p:stCondLst>
                                  <p:childTnLst>
                                    <p:set>
                                      <p:cBhvr>
                                        <p:cTn id="54" dur="1" fill="hold">
                                          <p:stCondLst>
                                            <p:cond delay="0"/>
                                          </p:stCondLst>
                                        </p:cTn>
                                        <p:tgtEl>
                                          <p:spTgt spid="108"/>
                                        </p:tgtEl>
                                        <p:attrNameLst>
                                          <p:attrName>style.visibility</p:attrName>
                                        </p:attrNameLst>
                                      </p:cBhvr>
                                      <p:to>
                                        <p:strVal val="visible"/>
                                      </p:to>
                                    </p:set>
                                  </p:childTnLst>
                                </p:cTn>
                              </p:par>
                              <p:par>
                                <p:cTn id="55" presetID="1" presetClass="entr" presetSubtype="0" fill="hold" grpId="0" nodeType="withEffect">
                                  <p:stCondLst>
                                    <p:cond delay="0"/>
                                  </p:stCondLst>
                                  <p:childTnLst>
                                    <p:set>
                                      <p:cBhvr>
                                        <p:cTn id="56" dur="1" fill="hold">
                                          <p:stCondLst>
                                            <p:cond delay="0"/>
                                          </p:stCondLst>
                                        </p:cTn>
                                        <p:tgtEl>
                                          <p:spTgt spid="109"/>
                                        </p:tgtEl>
                                        <p:attrNameLst>
                                          <p:attrName>style.visibility</p:attrName>
                                        </p:attrNameLst>
                                      </p:cBhvr>
                                      <p:to>
                                        <p:strVal val="visible"/>
                                      </p:to>
                                    </p:set>
                                  </p:childTnLst>
                                </p:cTn>
                              </p:par>
                              <p:par>
                                <p:cTn id="57" presetID="1" presetClass="entr" presetSubtype="0" fill="hold" grpId="0" nodeType="withEffect">
                                  <p:stCondLst>
                                    <p:cond delay="0"/>
                                  </p:stCondLst>
                                  <p:childTnLst>
                                    <p:set>
                                      <p:cBhvr>
                                        <p:cTn id="58" dur="1" fill="hold">
                                          <p:stCondLst>
                                            <p:cond delay="0"/>
                                          </p:stCondLst>
                                        </p:cTn>
                                        <p:tgtEl>
                                          <p:spTgt spid="110"/>
                                        </p:tgtEl>
                                        <p:attrNameLst>
                                          <p:attrName>style.visibility</p:attrName>
                                        </p:attrNameLst>
                                      </p:cBhvr>
                                      <p:to>
                                        <p:strVal val="visible"/>
                                      </p:to>
                                    </p:set>
                                  </p:childTnLst>
                                </p:cTn>
                              </p:par>
                              <p:par>
                                <p:cTn id="59" presetID="1" presetClass="entr" presetSubtype="0" fill="hold" grpId="0" nodeType="withEffect">
                                  <p:stCondLst>
                                    <p:cond delay="0"/>
                                  </p:stCondLst>
                                  <p:childTnLst>
                                    <p:set>
                                      <p:cBhvr>
                                        <p:cTn id="60" dur="1" fill="hold">
                                          <p:stCondLst>
                                            <p:cond delay="0"/>
                                          </p:stCondLst>
                                        </p:cTn>
                                        <p:tgtEl>
                                          <p:spTgt spid="112"/>
                                        </p:tgtEl>
                                        <p:attrNameLst>
                                          <p:attrName>style.visibility</p:attrName>
                                        </p:attrNameLst>
                                      </p:cBhvr>
                                      <p:to>
                                        <p:strVal val="visible"/>
                                      </p:to>
                                    </p:set>
                                  </p:childTnLst>
                                </p:cTn>
                              </p:par>
                              <p:par>
                                <p:cTn id="61" presetID="1" presetClass="entr" presetSubtype="0" fill="hold" grpId="0" nodeType="withEffect">
                                  <p:stCondLst>
                                    <p:cond delay="0"/>
                                  </p:stCondLst>
                                  <p:childTnLst>
                                    <p:set>
                                      <p:cBhvr>
                                        <p:cTn id="62" dur="1" fill="hold">
                                          <p:stCondLst>
                                            <p:cond delay="0"/>
                                          </p:stCondLst>
                                        </p:cTn>
                                        <p:tgtEl>
                                          <p:spTgt spid="113"/>
                                        </p:tgtEl>
                                        <p:attrNameLst>
                                          <p:attrName>style.visibility</p:attrName>
                                        </p:attrNameLst>
                                      </p:cBhvr>
                                      <p:to>
                                        <p:strVal val="visible"/>
                                      </p:to>
                                    </p:set>
                                  </p:childTnLst>
                                </p:cTn>
                              </p:par>
                              <p:par>
                                <p:cTn id="63" presetID="1" presetClass="entr" presetSubtype="0" fill="hold" grpId="0" nodeType="withEffect">
                                  <p:stCondLst>
                                    <p:cond delay="0"/>
                                  </p:stCondLst>
                                  <p:childTnLst>
                                    <p:set>
                                      <p:cBhvr>
                                        <p:cTn id="64" dur="1" fill="hold">
                                          <p:stCondLst>
                                            <p:cond delay="0"/>
                                          </p:stCondLst>
                                        </p:cTn>
                                        <p:tgtEl>
                                          <p:spTgt spid="114"/>
                                        </p:tgtEl>
                                        <p:attrNameLst>
                                          <p:attrName>style.visibility</p:attrName>
                                        </p:attrNameLst>
                                      </p:cBhvr>
                                      <p:to>
                                        <p:strVal val="visible"/>
                                      </p:to>
                                    </p:set>
                                  </p:childTnLst>
                                </p:cTn>
                              </p:par>
                              <p:par>
                                <p:cTn id="65" presetID="1" presetClass="entr" presetSubtype="0" fill="hold" grpId="0" nodeType="withEffect">
                                  <p:stCondLst>
                                    <p:cond delay="0"/>
                                  </p:stCondLst>
                                  <p:childTnLst>
                                    <p:set>
                                      <p:cBhvr>
                                        <p:cTn id="66" dur="1" fill="hold">
                                          <p:stCondLst>
                                            <p:cond delay="0"/>
                                          </p:stCondLst>
                                        </p:cTn>
                                        <p:tgtEl>
                                          <p:spTgt spid="115"/>
                                        </p:tgtEl>
                                        <p:attrNameLst>
                                          <p:attrName>style.visibility</p:attrName>
                                        </p:attrNameLst>
                                      </p:cBhvr>
                                      <p:to>
                                        <p:strVal val="visible"/>
                                      </p:to>
                                    </p:set>
                                  </p:childTnLst>
                                </p:cTn>
                              </p:par>
                              <p:par>
                                <p:cTn id="67" presetID="1" presetClass="entr" presetSubtype="0" fill="hold" grpId="0" nodeType="withEffect">
                                  <p:stCondLst>
                                    <p:cond delay="0"/>
                                  </p:stCondLst>
                                  <p:childTnLst>
                                    <p:set>
                                      <p:cBhvr>
                                        <p:cTn id="68" dur="1" fill="hold">
                                          <p:stCondLst>
                                            <p:cond delay="0"/>
                                          </p:stCondLst>
                                        </p:cTn>
                                        <p:tgtEl>
                                          <p:spTgt spid="117"/>
                                        </p:tgtEl>
                                        <p:attrNameLst>
                                          <p:attrName>style.visibility</p:attrName>
                                        </p:attrNameLst>
                                      </p:cBhvr>
                                      <p:to>
                                        <p:strVal val="visible"/>
                                      </p:to>
                                    </p:set>
                                  </p:childTnLst>
                                </p:cTn>
                              </p:par>
                              <p:par>
                                <p:cTn id="69" presetID="1" presetClass="entr" presetSubtype="0" fill="hold" grpId="0" nodeType="withEffect">
                                  <p:stCondLst>
                                    <p:cond delay="0"/>
                                  </p:stCondLst>
                                  <p:childTnLst>
                                    <p:set>
                                      <p:cBhvr>
                                        <p:cTn id="70" dur="1" fill="hold">
                                          <p:stCondLst>
                                            <p:cond delay="0"/>
                                          </p:stCondLst>
                                        </p:cTn>
                                        <p:tgtEl>
                                          <p:spTgt spid="118"/>
                                        </p:tgtEl>
                                        <p:attrNameLst>
                                          <p:attrName>style.visibility</p:attrName>
                                        </p:attrNameLst>
                                      </p:cBhvr>
                                      <p:to>
                                        <p:strVal val="visible"/>
                                      </p:to>
                                    </p:set>
                                  </p:childTnLst>
                                </p:cTn>
                              </p:par>
                              <p:par>
                                <p:cTn id="71" presetID="1" presetClass="entr" presetSubtype="0" fill="hold" grpId="0" nodeType="withEffect">
                                  <p:stCondLst>
                                    <p:cond delay="0"/>
                                  </p:stCondLst>
                                  <p:childTnLst>
                                    <p:set>
                                      <p:cBhvr>
                                        <p:cTn id="72" dur="1" fill="hold">
                                          <p:stCondLst>
                                            <p:cond delay="0"/>
                                          </p:stCondLst>
                                        </p:cTn>
                                        <p:tgtEl>
                                          <p:spTgt spid="119"/>
                                        </p:tgtEl>
                                        <p:attrNameLst>
                                          <p:attrName>style.visibility</p:attrName>
                                        </p:attrNameLst>
                                      </p:cBhvr>
                                      <p:to>
                                        <p:strVal val="visible"/>
                                      </p:to>
                                    </p:set>
                                  </p:childTnLst>
                                </p:cTn>
                              </p:par>
                              <p:par>
                                <p:cTn id="73" presetID="1" presetClass="entr" presetSubtype="0" fill="hold" grpId="0" nodeType="withEffect">
                                  <p:stCondLst>
                                    <p:cond delay="0"/>
                                  </p:stCondLst>
                                  <p:childTnLst>
                                    <p:set>
                                      <p:cBhvr>
                                        <p:cTn id="74" dur="1" fill="hold">
                                          <p:stCondLst>
                                            <p:cond delay="0"/>
                                          </p:stCondLst>
                                        </p:cTn>
                                        <p:tgtEl>
                                          <p:spTgt spid="120"/>
                                        </p:tgtEl>
                                        <p:attrNameLst>
                                          <p:attrName>style.visibility</p:attrName>
                                        </p:attrNameLst>
                                      </p:cBhvr>
                                      <p:to>
                                        <p:strVal val="visible"/>
                                      </p:to>
                                    </p:set>
                                  </p:childTnLst>
                                </p:cTn>
                              </p:par>
                              <p:par>
                                <p:cTn id="75" presetID="1" presetClass="entr" presetSubtype="0" fill="hold" grpId="0" nodeType="withEffect">
                                  <p:stCondLst>
                                    <p:cond delay="0"/>
                                  </p:stCondLst>
                                  <p:childTnLst>
                                    <p:set>
                                      <p:cBhvr>
                                        <p:cTn id="76" dur="1" fill="hold">
                                          <p:stCondLst>
                                            <p:cond delay="0"/>
                                          </p:stCondLst>
                                        </p:cTn>
                                        <p:tgtEl>
                                          <p:spTgt spid="16"/>
                                        </p:tgtEl>
                                        <p:attrNameLst>
                                          <p:attrName>style.visibility</p:attrName>
                                        </p:attrNameLst>
                                      </p:cBhvr>
                                      <p:to>
                                        <p:strVal val="visible"/>
                                      </p:to>
                                    </p:set>
                                  </p:childTnLst>
                                </p:cTn>
                              </p:par>
                            </p:childTnLst>
                          </p:cTn>
                        </p:par>
                      </p:childTnLst>
                    </p:cTn>
                  </p:par>
                  <p:par>
                    <p:cTn id="77" fill="hold">
                      <p:stCondLst>
                        <p:cond delay="indefinite"/>
                      </p:stCondLst>
                      <p:childTnLst>
                        <p:par>
                          <p:cTn id="78" fill="hold">
                            <p:stCondLst>
                              <p:cond delay="0"/>
                            </p:stCondLst>
                            <p:childTnLst>
                              <p:par>
                                <p:cTn id="79" presetID="1" presetClass="entr" presetSubtype="0" fill="hold" grpId="0" nodeType="clickEffect">
                                  <p:stCondLst>
                                    <p:cond delay="0"/>
                                  </p:stCondLst>
                                  <p:childTnLst>
                                    <p:set>
                                      <p:cBhvr>
                                        <p:cTn id="80" dur="1" fill="hold">
                                          <p:stCondLst>
                                            <p:cond delay="0"/>
                                          </p:stCondLst>
                                        </p:cTn>
                                        <p:tgtEl>
                                          <p:spTgt spid="51"/>
                                        </p:tgtEl>
                                        <p:attrNameLst>
                                          <p:attrName>style.visibility</p:attrName>
                                        </p:attrNameLst>
                                      </p:cBhvr>
                                      <p:to>
                                        <p:strVal val="visible"/>
                                      </p:to>
                                    </p:set>
                                  </p:childTnLst>
                                </p:cTn>
                              </p:par>
                              <p:par>
                                <p:cTn id="81" presetID="1" presetClass="entr" presetSubtype="0" fill="hold" grpId="0" nodeType="withEffect">
                                  <p:stCondLst>
                                    <p:cond delay="0"/>
                                  </p:stCondLst>
                                  <p:childTnLst>
                                    <p:set>
                                      <p:cBhvr>
                                        <p:cTn id="82" dur="1" fill="hold">
                                          <p:stCondLst>
                                            <p:cond delay="0"/>
                                          </p:stCondLst>
                                        </p:cTn>
                                        <p:tgtEl>
                                          <p:spTgt spid="52"/>
                                        </p:tgtEl>
                                        <p:attrNameLst>
                                          <p:attrName>style.visibility</p:attrName>
                                        </p:attrNameLst>
                                      </p:cBhvr>
                                      <p:to>
                                        <p:strVal val="visible"/>
                                      </p:to>
                                    </p:set>
                                  </p:childTnLst>
                                </p:cTn>
                              </p:par>
                              <p:par>
                                <p:cTn id="83" presetID="1" presetClass="entr" presetSubtype="0" fill="hold" grpId="0" nodeType="withEffect">
                                  <p:stCondLst>
                                    <p:cond delay="0"/>
                                  </p:stCondLst>
                                  <p:childTnLst>
                                    <p:set>
                                      <p:cBhvr>
                                        <p:cTn id="84" dur="1" fill="hold">
                                          <p:stCondLst>
                                            <p:cond delay="0"/>
                                          </p:stCondLst>
                                        </p:cTn>
                                        <p:tgtEl>
                                          <p:spTgt spid="53"/>
                                        </p:tgtEl>
                                        <p:attrNameLst>
                                          <p:attrName>style.visibility</p:attrName>
                                        </p:attrNameLst>
                                      </p:cBhvr>
                                      <p:to>
                                        <p:strVal val="visible"/>
                                      </p:to>
                                    </p:set>
                                  </p:childTnLst>
                                </p:cTn>
                              </p:par>
                              <p:par>
                                <p:cTn id="85" presetID="1" presetClass="entr" presetSubtype="0" fill="hold" grpId="0" nodeType="withEffect">
                                  <p:stCondLst>
                                    <p:cond delay="0"/>
                                  </p:stCondLst>
                                  <p:childTnLst>
                                    <p:set>
                                      <p:cBhvr>
                                        <p:cTn id="86" dur="1" fill="hold">
                                          <p:stCondLst>
                                            <p:cond delay="0"/>
                                          </p:stCondLst>
                                        </p:cTn>
                                        <p:tgtEl>
                                          <p:spTgt spid="54"/>
                                        </p:tgtEl>
                                        <p:attrNameLst>
                                          <p:attrName>style.visibility</p:attrName>
                                        </p:attrNameLst>
                                      </p:cBhvr>
                                      <p:to>
                                        <p:strVal val="visible"/>
                                      </p:to>
                                    </p:set>
                                  </p:childTnLst>
                                </p:cTn>
                              </p:par>
                            </p:childTnLst>
                          </p:cTn>
                        </p:par>
                      </p:childTnLst>
                    </p:cTn>
                  </p:par>
                  <p:par>
                    <p:cTn id="87" fill="hold">
                      <p:stCondLst>
                        <p:cond delay="indefinite"/>
                      </p:stCondLst>
                      <p:childTnLst>
                        <p:par>
                          <p:cTn id="88" fill="hold">
                            <p:stCondLst>
                              <p:cond delay="0"/>
                            </p:stCondLst>
                            <p:childTnLst>
                              <p:par>
                                <p:cTn id="89" presetID="1" presetClass="entr" presetSubtype="0" fill="hold" grpId="0" nodeType="clickEffect">
                                  <p:stCondLst>
                                    <p:cond delay="0"/>
                                  </p:stCondLst>
                                  <p:childTnLst>
                                    <p:set>
                                      <p:cBhvr>
                                        <p:cTn id="90" dur="1" fill="hold">
                                          <p:stCondLst>
                                            <p:cond delay="0"/>
                                          </p:stCondLst>
                                        </p:cTn>
                                        <p:tgtEl>
                                          <p:spTgt spid="55"/>
                                        </p:tgtEl>
                                        <p:attrNameLst>
                                          <p:attrName>style.visibility</p:attrName>
                                        </p:attrNameLst>
                                      </p:cBhvr>
                                      <p:to>
                                        <p:strVal val="visible"/>
                                      </p:to>
                                    </p:set>
                                  </p:childTnLst>
                                </p:cTn>
                              </p:par>
                              <p:par>
                                <p:cTn id="91" presetID="1" presetClass="entr" presetSubtype="0" fill="hold" grpId="0" nodeType="withEffect">
                                  <p:stCondLst>
                                    <p:cond delay="0"/>
                                  </p:stCondLst>
                                  <p:childTnLst>
                                    <p:set>
                                      <p:cBhvr>
                                        <p:cTn id="92" dur="1" fill="hold">
                                          <p:stCondLst>
                                            <p:cond delay="0"/>
                                          </p:stCondLst>
                                        </p:cTn>
                                        <p:tgtEl>
                                          <p:spTgt spid="56"/>
                                        </p:tgtEl>
                                        <p:attrNameLst>
                                          <p:attrName>style.visibility</p:attrName>
                                        </p:attrNameLst>
                                      </p:cBhvr>
                                      <p:to>
                                        <p:strVal val="visible"/>
                                      </p:to>
                                    </p:set>
                                  </p:childTnLst>
                                </p:cTn>
                              </p:par>
                              <p:par>
                                <p:cTn id="93" presetID="1" presetClass="entr" presetSubtype="0" fill="hold" grpId="0" nodeType="withEffect">
                                  <p:stCondLst>
                                    <p:cond delay="0"/>
                                  </p:stCondLst>
                                  <p:childTnLst>
                                    <p:set>
                                      <p:cBhvr>
                                        <p:cTn id="94" dur="1" fill="hold">
                                          <p:stCondLst>
                                            <p:cond delay="0"/>
                                          </p:stCondLst>
                                        </p:cTn>
                                        <p:tgtEl>
                                          <p:spTgt spid="57"/>
                                        </p:tgtEl>
                                        <p:attrNameLst>
                                          <p:attrName>style.visibility</p:attrName>
                                        </p:attrNameLst>
                                      </p:cBhvr>
                                      <p:to>
                                        <p:strVal val="visible"/>
                                      </p:to>
                                    </p:set>
                                  </p:childTnLst>
                                </p:cTn>
                              </p:par>
                              <p:par>
                                <p:cTn id="95" presetID="1" presetClass="entr" presetSubtype="0" fill="hold" grpId="0" nodeType="withEffect">
                                  <p:stCondLst>
                                    <p:cond delay="0"/>
                                  </p:stCondLst>
                                  <p:childTnLst>
                                    <p:set>
                                      <p:cBhvr>
                                        <p:cTn id="96" dur="1" fill="hold">
                                          <p:stCondLst>
                                            <p:cond delay="0"/>
                                          </p:stCondLst>
                                        </p:cTn>
                                        <p:tgtEl>
                                          <p:spTgt spid="58"/>
                                        </p:tgtEl>
                                        <p:attrNameLst>
                                          <p:attrName>style.visibility</p:attrName>
                                        </p:attrNameLst>
                                      </p:cBhvr>
                                      <p:to>
                                        <p:strVal val="visible"/>
                                      </p:to>
                                    </p:set>
                                  </p:childTnLst>
                                </p:cTn>
                              </p:par>
                            </p:childTnLst>
                          </p:cTn>
                        </p:par>
                      </p:childTnLst>
                    </p:cTn>
                  </p:par>
                  <p:par>
                    <p:cTn id="97" fill="hold">
                      <p:stCondLst>
                        <p:cond delay="indefinite"/>
                      </p:stCondLst>
                      <p:childTnLst>
                        <p:par>
                          <p:cTn id="98" fill="hold">
                            <p:stCondLst>
                              <p:cond delay="0"/>
                            </p:stCondLst>
                            <p:childTnLst>
                              <p:par>
                                <p:cTn id="99" presetID="22" presetClass="entr" presetSubtype="8" fill="hold" nodeType="clickEffect">
                                  <p:stCondLst>
                                    <p:cond delay="0"/>
                                  </p:stCondLst>
                                  <p:childTnLst>
                                    <p:set>
                                      <p:cBhvr>
                                        <p:cTn id="100" dur="1" fill="hold">
                                          <p:stCondLst>
                                            <p:cond delay="0"/>
                                          </p:stCondLst>
                                        </p:cTn>
                                        <p:tgtEl>
                                          <p:spTgt spid="28"/>
                                        </p:tgtEl>
                                        <p:attrNameLst>
                                          <p:attrName>style.visibility</p:attrName>
                                        </p:attrNameLst>
                                      </p:cBhvr>
                                      <p:to>
                                        <p:strVal val="visible"/>
                                      </p:to>
                                    </p:set>
                                    <p:animEffect transition="in" filter="wipe(left)">
                                      <p:cBhvr>
                                        <p:cTn id="101" dur="500"/>
                                        <p:tgtEl>
                                          <p:spTgt spid="28"/>
                                        </p:tgtEl>
                                      </p:cBhvr>
                                    </p:animEffect>
                                  </p:childTnLst>
                                </p:cTn>
                              </p:par>
                            </p:childTnLst>
                          </p:cTn>
                        </p:par>
                      </p:childTnLst>
                    </p:cTn>
                  </p:par>
                  <p:par>
                    <p:cTn id="102" fill="hold">
                      <p:stCondLst>
                        <p:cond delay="indefinite"/>
                      </p:stCondLst>
                      <p:childTnLst>
                        <p:par>
                          <p:cTn id="103" fill="hold">
                            <p:stCondLst>
                              <p:cond delay="0"/>
                            </p:stCondLst>
                            <p:childTnLst>
                              <p:par>
                                <p:cTn id="104" presetID="22" presetClass="entr" presetSubtype="2" fill="hold" nodeType="clickEffect">
                                  <p:stCondLst>
                                    <p:cond delay="0"/>
                                  </p:stCondLst>
                                  <p:childTnLst>
                                    <p:set>
                                      <p:cBhvr>
                                        <p:cTn id="105" dur="1" fill="hold">
                                          <p:stCondLst>
                                            <p:cond delay="0"/>
                                          </p:stCondLst>
                                        </p:cTn>
                                        <p:tgtEl>
                                          <p:spTgt spid="133"/>
                                        </p:tgtEl>
                                        <p:attrNameLst>
                                          <p:attrName>style.visibility</p:attrName>
                                        </p:attrNameLst>
                                      </p:cBhvr>
                                      <p:to>
                                        <p:strVal val="visible"/>
                                      </p:to>
                                    </p:set>
                                    <p:animEffect transition="in" filter="wipe(right)">
                                      <p:cBhvr>
                                        <p:cTn id="106" dur="500"/>
                                        <p:tgtEl>
                                          <p:spTgt spid="133"/>
                                        </p:tgtEl>
                                      </p:cBhvr>
                                    </p:animEffect>
                                  </p:childTnLst>
                                </p:cTn>
                              </p:par>
                            </p:childTnLst>
                          </p:cTn>
                        </p:par>
                      </p:childTnLst>
                    </p:cTn>
                  </p:par>
                  <p:par>
                    <p:cTn id="107" fill="hold">
                      <p:stCondLst>
                        <p:cond delay="indefinite"/>
                      </p:stCondLst>
                      <p:childTnLst>
                        <p:par>
                          <p:cTn id="108" fill="hold">
                            <p:stCondLst>
                              <p:cond delay="0"/>
                            </p:stCondLst>
                            <p:childTnLst>
                              <p:par>
                                <p:cTn id="109" presetID="1" presetClass="entr" presetSubtype="0" fill="hold" grpId="0" nodeType="clickEffect">
                                  <p:stCondLst>
                                    <p:cond delay="0"/>
                                  </p:stCondLst>
                                  <p:childTnLst>
                                    <p:set>
                                      <p:cBhvr>
                                        <p:cTn id="110" dur="1" fill="hold">
                                          <p:stCondLst>
                                            <p:cond delay="0"/>
                                          </p:stCondLst>
                                        </p:cTn>
                                        <p:tgtEl>
                                          <p:spTgt spid="2"/>
                                        </p:tgtEl>
                                        <p:attrNameLst>
                                          <p:attrName>style.visibility</p:attrName>
                                        </p:attrNameLst>
                                      </p:cBhvr>
                                      <p:to>
                                        <p:strVal val="visible"/>
                                      </p:to>
                                    </p:set>
                                  </p:childTnLst>
                                </p:cTn>
                              </p:par>
                            </p:childTnLst>
                          </p:cTn>
                        </p:par>
                      </p:childTnLst>
                    </p:cTn>
                  </p:par>
                  <p:par>
                    <p:cTn id="111" fill="hold">
                      <p:stCondLst>
                        <p:cond delay="indefinite"/>
                      </p:stCondLst>
                      <p:childTnLst>
                        <p:par>
                          <p:cTn id="112" fill="hold">
                            <p:stCondLst>
                              <p:cond delay="0"/>
                            </p:stCondLst>
                            <p:childTnLst>
                              <p:par>
                                <p:cTn id="113" presetID="1" presetClass="entr" presetSubtype="0" fill="hold" grpId="0" nodeType="clickEffect">
                                  <p:stCondLst>
                                    <p:cond delay="0"/>
                                  </p:stCondLst>
                                  <p:childTnLst>
                                    <p:set>
                                      <p:cBhvr>
                                        <p:cTn id="114" dur="1" fill="hold">
                                          <p:stCondLst>
                                            <p:cond delay="0"/>
                                          </p:stCondLst>
                                        </p:cTn>
                                        <p:tgtEl>
                                          <p:spTgt spid="61"/>
                                        </p:tgtEl>
                                        <p:attrNameLst>
                                          <p:attrName>style.visibility</p:attrName>
                                        </p:attrNameLst>
                                      </p:cBhvr>
                                      <p:to>
                                        <p:strVal val="visible"/>
                                      </p:to>
                                    </p:set>
                                  </p:childTnLst>
                                </p:cTn>
                              </p:par>
                              <p:par>
                                <p:cTn id="115" presetID="1" presetClass="entr" presetSubtype="0" fill="hold" grpId="0" nodeType="withEffect">
                                  <p:stCondLst>
                                    <p:cond delay="0"/>
                                  </p:stCondLst>
                                  <p:childTnLst>
                                    <p:set>
                                      <p:cBhvr>
                                        <p:cTn id="116" dur="1" fill="hold">
                                          <p:stCondLst>
                                            <p:cond delay="0"/>
                                          </p:stCondLst>
                                        </p:cTn>
                                        <p:tgtEl>
                                          <p:spTgt spid="62"/>
                                        </p:tgtEl>
                                        <p:attrNameLst>
                                          <p:attrName>style.visibility</p:attrName>
                                        </p:attrNameLst>
                                      </p:cBhvr>
                                      <p:to>
                                        <p:strVal val="visible"/>
                                      </p:to>
                                    </p:set>
                                  </p:childTnLst>
                                </p:cTn>
                              </p:par>
                              <p:par>
                                <p:cTn id="117" presetID="1" presetClass="entr" presetSubtype="0" fill="hold" grpId="0" nodeType="withEffect">
                                  <p:stCondLst>
                                    <p:cond delay="0"/>
                                  </p:stCondLst>
                                  <p:childTnLst>
                                    <p:set>
                                      <p:cBhvr>
                                        <p:cTn id="118" dur="1" fill="hold">
                                          <p:stCondLst>
                                            <p:cond delay="0"/>
                                          </p:stCondLst>
                                        </p:cTn>
                                        <p:tgtEl>
                                          <p:spTgt spid="65"/>
                                        </p:tgtEl>
                                        <p:attrNameLst>
                                          <p:attrName>style.visibility</p:attrName>
                                        </p:attrNameLst>
                                      </p:cBhvr>
                                      <p:to>
                                        <p:strVal val="visible"/>
                                      </p:to>
                                    </p:set>
                                  </p:childTnLst>
                                </p:cTn>
                              </p:par>
                              <p:par>
                                <p:cTn id="119" presetID="1" presetClass="entr" presetSubtype="0" fill="hold" grpId="0" nodeType="withEffect">
                                  <p:stCondLst>
                                    <p:cond delay="0"/>
                                  </p:stCondLst>
                                  <p:childTnLst>
                                    <p:set>
                                      <p:cBhvr>
                                        <p:cTn id="120" dur="1" fill="hold">
                                          <p:stCondLst>
                                            <p:cond delay="0"/>
                                          </p:stCondLst>
                                        </p:cTn>
                                        <p:tgtEl>
                                          <p:spTgt spid="66"/>
                                        </p:tgtEl>
                                        <p:attrNameLst>
                                          <p:attrName>style.visibility</p:attrName>
                                        </p:attrNameLst>
                                      </p:cBhvr>
                                      <p:to>
                                        <p:strVal val="visible"/>
                                      </p:to>
                                    </p:set>
                                  </p:childTnLst>
                                </p:cTn>
                              </p:par>
                              <p:par>
                                <p:cTn id="121" presetID="1" presetClass="entr" presetSubtype="0" fill="hold" grpId="0" nodeType="withEffect">
                                  <p:stCondLst>
                                    <p:cond delay="0"/>
                                  </p:stCondLst>
                                  <p:childTnLst>
                                    <p:set>
                                      <p:cBhvr>
                                        <p:cTn id="122" dur="1" fill="hold">
                                          <p:stCondLst>
                                            <p:cond delay="0"/>
                                          </p:stCondLst>
                                        </p:cTn>
                                        <p:tgtEl>
                                          <p:spTgt spid="67"/>
                                        </p:tgtEl>
                                        <p:attrNameLst>
                                          <p:attrName>style.visibility</p:attrName>
                                        </p:attrNameLst>
                                      </p:cBhvr>
                                      <p:to>
                                        <p:strVal val="visible"/>
                                      </p:to>
                                    </p:set>
                                  </p:childTnLst>
                                </p:cTn>
                              </p:par>
                              <p:par>
                                <p:cTn id="123" presetID="1" presetClass="entr" presetSubtype="0" fill="hold" nodeType="withEffect">
                                  <p:stCondLst>
                                    <p:cond delay="0"/>
                                  </p:stCondLst>
                                  <p:childTnLst>
                                    <p:set>
                                      <p:cBhvr>
                                        <p:cTn id="124" dur="1" fill="hold">
                                          <p:stCondLst>
                                            <p:cond delay="0"/>
                                          </p:stCondLst>
                                        </p:cTn>
                                        <p:tgtEl>
                                          <p:spTgt spid="68"/>
                                        </p:tgtEl>
                                        <p:attrNameLst>
                                          <p:attrName>style.visibility</p:attrName>
                                        </p:attrNameLst>
                                      </p:cBhvr>
                                      <p:to>
                                        <p:strVal val="visible"/>
                                      </p:to>
                                    </p:set>
                                  </p:childTnLst>
                                </p:cTn>
                              </p:par>
                              <p:par>
                                <p:cTn id="125" presetID="1" presetClass="entr" presetSubtype="0" fill="hold" nodeType="withEffect">
                                  <p:stCondLst>
                                    <p:cond delay="0"/>
                                  </p:stCondLst>
                                  <p:childTnLst>
                                    <p:set>
                                      <p:cBhvr>
                                        <p:cTn id="126" dur="1" fill="hold">
                                          <p:stCondLst>
                                            <p:cond delay="0"/>
                                          </p:stCondLst>
                                        </p:cTn>
                                        <p:tgtEl>
                                          <p:spTgt spid="70"/>
                                        </p:tgtEl>
                                        <p:attrNameLst>
                                          <p:attrName>style.visibility</p:attrName>
                                        </p:attrNameLst>
                                      </p:cBhvr>
                                      <p:to>
                                        <p:strVal val="visible"/>
                                      </p:to>
                                    </p:set>
                                  </p:childTnLst>
                                </p:cTn>
                              </p:par>
                              <p:par>
                                <p:cTn id="127" presetID="1" presetClass="entr" presetSubtype="0" fill="hold" nodeType="withEffect">
                                  <p:stCondLst>
                                    <p:cond delay="0"/>
                                  </p:stCondLst>
                                  <p:childTnLst>
                                    <p:set>
                                      <p:cBhvr>
                                        <p:cTn id="128" dur="1" fill="hold">
                                          <p:stCondLst>
                                            <p:cond delay="0"/>
                                          </p:stCondLst>
                                        </p:cTn>
                                        <p:tgtEl>
                                          <p:spTgt spid="71"/>
                                        </p:tgtEl>
                                        <p:attrNameLst>
                                          <p:attrName>style.visibility</p:attrName>
                                        </p:attrNameLst>
                                      </p:cBhvr>
                                      <p:to>
                                        <p:strVal val="visible"/>
                                      </p:to>
                                    </p:set>
                                  </p:childTnLst>
                                </p:cTn>
                              </p:par>
                              <p:par>
                                <p:cTn id="129" presetID="1" presetClass="entr" presetSubtype="0" fill="hold" grpId="0" nodeType="withEffect">
                                  <p:stCondLst>
                                    <p:cond delay="0"/>
                                  </p:stCondLst>
                                  <p:childTnLst>
                                    <p:set>
                                      <p:cBhvr>
                                        <p:cTn id="130" dur="1" fill="hold">
                                          <p:stCondLst>
                                            <p:cond delay="0"/>
                                          </p:stCondLst>
                                        </p:cTn>
                                        <p:tgtEl>
                                          <p:spTgt spid="72"/>
                                        </p:tgtEl>
                                        <p:attrNameLst>
                                          <p:attrName>style.visibility</p:attrName>
                                        </p:attrNameLst>
                                      </p:cBhvr>
                                      <p:to>
                                        <p:strVal val="visible"/>
                                      </p:to>
                                    </p:set>
                                  </p:childTnLst>
                                </p:cTn>
                              </p:par>
                            </p:childTnLst>
                          </p:cTn>
                        </p:par>
                      </p:childTnLst>
                    </p:cTn>
                  </p:par>
                  <p:par>
                    <p:cTn id="131" fill="hold">
                      <p:stCondLst>
                        <p:cond delay="indefinite"/>
                      </p:stCondLst>
                      <p:childTnLst>
                        <p:par>
                          <p:cTn id="132" fill="hold">
                            <p:stCondLst>
                              <p:cond delay="0"/>
                            </p:stCondLst>
                            <p:childTnLst>
                              <p:par>
                                <p:cTn id="133" presetID="1" presetClass="exit" presetSubtype="0" fill="hold" grpId="1" nodeType="clickEffect">
                                  <p:stCondLst>
                                    <p:cond delay="0"/>
                                  </p:stCondLst>
                                  <p:childTnLst>
                                    <p:set>
                                      <p:cBhvr>
                                        <p:cTn id="134" dur="1" fill="hold">
                                          <p:stCondLst>
                                            <p:cond delay="0"/>
                                          </p:stCondLst>
                                        </p:cTn>
                                        <p:tgtEl>
                                          <p:spTgt spid="61"/>
                                        </p:tgtEl>
                                        <p:attrNameLst>
                                          <p:attrName>style.visibility</p:attrName>
                                        </p:attrNameLst>
                                      </p:cBhvr>
                                      <p:to>
                                        <p:strVal val="hidden"/>
                                      </p:to>
                                    </p:set>
                                  </p:childTnLst>
                                </p:cTn>
                              </p:par>
                              <p:par>
                                <p:cTn id="135" presetID="1" presetClass="exit" presetSubtype="0" fill="hold" grpId="1" nodeType="withEffect">
                                  <p:stCondLst>
                                    <p:cond delay="0"/>
                                  </p:stCondLst>
                                  <p:childTnLst>
                                    <p:set>
                                      <p:cBhvr>
                                        <p:cTn id="136" dur="1" fill="hold">
                                          <p:stCondLst>
                                            <p:cond delay="0"/>
                                          </p:stCondLst>
                                        </p:cTn>
                                        <p:tgtEl>
                                          <p:spTgt spid="62"/>
                                        </p:tgtEl>
                                        <p:attrNameLst>
                                          <p:attrName>style.visibility</p:attrName>
                                        </p:attrNameLst>
                                      </p:cBhvr>
                                      <p:to>
                                        <p:strVal val="hidden"/>
                                      </p:to>
                                    </p:set>
                                  </p:childTnLst>
                                </p:cTn>
                              </p:par>
                              <p:par>
                                <p:cTn id="137" presetID="1" presetClass="exit" presetSubtype="0" fill="hold" nodeType="withEffect">
                                  <p:stCondLst>
                                    <p:cond delay="0"/>
                                  </p:stCondLst>
                                  <p:childTnLst>
                                    <p:set>
                                      <p:cBhvr>
                                        <p:cTn id="138" dur="1" fill="hold">
                                          <p:stCondLst>
                                            <p:cond delay="0"/>
                                          </p:stCondLst>
                                        </p:cTn>
                                        <p:tgtEl>
                                          <p:spTgt spid="68"/>
                                        </p:tgtEl>
                                        <p:attrNameLst>
                                          <p:attrName>style.visibility</p:attrName>
                                        </p:attrNameLst>
                                      </p:cBhvr>
                                      <p:to>
                                        <p:strVal val="hidden"/>
                                      </p:to>
                                    </p:set>
                                  </p:childTnLst>
                                </p:cTn>
                              </p:par>
                              <p:par>
                                <p:cTn id="139" presetID="1" presetClass="exit" presetSubtype="0" fill="hold" grpId="1" nodeType="withEffect">
                                  <p:stCondLst>
                                    <p:cond delay="0"/>
                                  </p:stCondLst>
                                  <p:childTnLst>
                                    <p:set>
                                      <p:cBhvr>
                                        <p:cTn id="140" dur="1" fill="hold">
                                          <p:stCondLst>
                                            <p:cond delay="0"/>
                                          </p:stCondLst>
                                        </p:cTn>
                                        <p:tgtEl>
                                          <p:spTgt spid="72"/>
                                        </p:tgtEl>
                                        <p:attrNameLst>
                                          <p:attrName>style.visibility</p:attrName>
                                        </p:attrNameLst>
                                      </p:cBhvr>
                                      <p:to>
                                        <p:strVal val="hidden"/>
                                      </p:to>
                                    </p:set>
                                  </p:childTnLst>
                                </p:cTn>
                              </p:par>
                              <p:par>
                                <p:cTn id="141" presetID="1" presetClass="entr" presetSubtype="0" fill="hold" grpId="0" nodeType="withEffect">
                                  <p:stCondLst>
                                    <p:cond delay="0"/>
                                  </p:stCondLst>
                                  <p:childTnLst>
                                    <p:set>
                                      <p:cBhvr>
                                        <p:cTn id="142" dur="1" fill="hold">
                                          <p:stCondLst>
                                            <p:cond delay="0"/>
                                          </p:stCondLst>
                                        </p:cTn>
                                        <p:tgtEl>
                                          <p:spTgt spid="63"/>
                                        </p:tgtEl>
                                        <p:attrNameLst>
                                          <p:attrName>style.visibility</p:attrName>
                                        </p:attrNameLst>
                                      </p:cBhvr>
                                      <p:to>
                                        <p:strVal val="visible"/>
                                      </p:to>
                                    </p:set>
                                  </p:childTnLst>
                                </p:cTn>
                              </p:par>
                              <p:par>
                                <p:cTn id="143" presetID="1" presetClass="entr" presetSubtype="0" fill="hold" grpId="0" nodeType="withEffect">
                                  <p:stCondLst>
                                    <p:cond delay="0"/>
                                  </p:stCondLst>
                                  <p:childTnLst>
                                    <p:set>
                                      <p:cBhvr>
                                        <p:cTn id="144" dur="1" fill="hold">
                                          <p:stCondLst>
                                            <p:cond delay="0"/>
                                          </p:stCondLst>
                                        </p:cTn>
                                        <p:tgtEl>
                                          <p:spTgt spid="64"/>
                                        </p:tgtEl>
                                        <p:attrNameLst>
                                          <p:attrName>style.visibility</p:attrName>
                                        </p:attrNameLst>
                                      </p:cBhvr>
                                      <p:to>
                                        <p:strVal val="visible"/>
                                      </p:to>
                                    </p:set>
                                  </p:childTnLst>
                                </p:cTn>
                              </p:par>
                              <p:par>
                                <p:cTn id="145" presetID="1" presetClass="entr" presetSubtype="0" fill="hold" nodeType="withEffect">
                                  <p:stCondLst>
                                    <p:cond delay="0"/>
                                  </p:stCondLst>
                                  <p:childTnLst>
                                    <p:set>
                                      <p:cBhvr>
                                        <p:cTn id="146" dur="1" fill="hold">
                                          <p:stCondLst>
                                            <p:cond delay="0"/>
                                          </p:stCondLst>
                                        </p:cTn>
                                        <p:tgtEl>
                                          <p:spTgt spid="69"/>
                                        </p:tgtEl>
                                        <p:attrNameLst>
                                          <p:attrName>style.visibility</p:attrName>
                                        </p:attrNameLst>
                                      </p:cBhvr>
                                      <p:to>
                                        <p:strVal val="visible"/>
                                      </p:to>
                                    </p:set>
                                  </p:childTnLst>
                                </p:cTn>
                              </p:par>
                              <p:par>
                                <p:cTn id="147" presetID="1" presetClass="entr" presetSubtype="0" fill="hold" grpId="0" nodeType="withEffect">
                                  <p:stCondLst>
                                    <p:cond delay="0"/>
                                  </p:stCondLst>
                                  <p:childTnLst>
                                    <p:set>
                                      <p:cBhvr>
                                        <p:cTn id="148" dur="1" fill="hold">
                                          <p:stCondLst>
                                            <p:cond delay="0"/>
                                          </p:stCondLst>
                                        </p:cTn>
                                        <p:tgtEl>
                                          <p:spTgt spid="7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 grpId="0" animBg="1"/>
      <p:bldP spid="82" grpId="0" animBg="1"/>
      <p:bldP spid="84" grpId="0" animBg="1"/>
      <p:bldP spid="85" grpId="0" animBg="1"/>
      <p:bldP spid="87" grpId="0" animBg="1"/>
      <p:bldP spid="88" grpId="0" animBg="1"/>
      <p:bldP spid="89" grpId="0" animBg="1"/>
      <p:bldP spid="90" grpId="0" animBg="1"/>
      <p:bldP spid="92" grpId="0" animBg="1"/>
      <p:bldP spid="93" grpId="0" animBg="1"/>
      <p:bldP spid="94" grpId="0" animBg="1"/>
      <p:bldP spid="95" grpId="0" animBg="1"/>
      <p:bldP spid="97" grpId="0" animBg="1"/>
      <p:bldP spid="98" grpId="0" animBg="1"/>
      <p:bldP spid="99" grpId="0" animBg="1"/>
      <p:bldP spid="100" grpId="0" animBg="1"/>
      <p:bldP spid="102" grpId="0" animBg="1"/>
      <p:bldP spid="103" grpId="0" animBg="1"/>
      <p:bldP spid="104" grpId="0" animBg="1"/>
      <p:bldP spid="105" grpId="0" animBg="1"/>
      <p:bldP spid="107" grpId="0" animBg="1"/>
      <p:bldP spid="108" grpId="0" animBg="1"/>
      <p:bldP spid="109" grpId="0" animBg="1"/>
      <p:bldP spid="110" grpId="0" animBg="1"/>
      <p:bldP spid="112" grpId="0" animBg="1"/>
      <p:bldP spid="113" grpId="0" animBg="1"/>
      <p:bldP spid="114" grpId="0" animBg="1"/>
      <p:bldP spid="115" grpId="0" animBg="1"/>
      <p:bldP spid="117" grpId="0" animBg="1"/>
      <p:bldP spid="118" grpId="0" animBg="1"/>
      <p:bldP spid="119" grpId="0" animBg="1"/>
      <p:bldP spid="120" grpId="0" animBg="1"/>
      <p:bldP spid="10" grpId="0"/>
      <p:bldP spid="16" grpId="0"/>
      <p:bldP spid="51" grpId="0" animBg="1"/>
      <p:bldP spid="52" grpId="0" animBg="1"/>
      <p:bldP spid="53" grpId="0" animBg="1"/>
      <p:bldP spid="54" grpId="0" animBg="1"/>
      <p:bldP spid="55" grpId="0" animBg="1"/>
      <p:bldP spid="56" grpId="0" animBg="1"/>
      <p:bldP spid="57" grpId="0" animBg="1"/>
      <p:bldP spid="58" grpId="0" animBg="1"/>
      <p:bldP spid="4" grpId="0"/>
      <p:bldP spid="61" grpId="0" animBg="1"/>
      <p:bldP spid="61" grpId="1" animBg="1"/>
      <p:bldP spid="62" grpId="0" animBg="1"/>
      <p:bldP spid="62" grpId="1" animBg="1"/>
      <p:bldP spid="63" grpId="0" animBg="1"/>
      <p:bldP spid="64" grpId="0" animBg="1"/>
      <p:bldP spid="65" grpId="0" animBg="1"/>
      <p:bldP spid="66" grpId="0" animBg="1"/>
      <p:bldP spid="67" grpId="0" animBg="1"/>
      <p:bldP spid="72" grpId="0"/>
      <p:bldP spid="72" grpId="1"/>
      <p:bldP spid="73" grpId="0"/>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 name="Rectangle 3"/>
          <p:cNvSpPr>
            <a:spLocks noGrp="1" noChangeArrowheads="1"/>
          </p:cNvSpPr>
          <p:nvPr>
            <p:ph type="title"/>
          </p:nvPr>
        </p:nvSpPr>
        <p:spPr>
          <a:xfrm>
            <a:off x="-1" y="-99392"/>
            <a:ext cx="9070975" cy="1143000"/>
          </a:xfrm>
        </p:spPr>
        <p:txBody>
          <a:bodyPr>
            <a:normAutofit fontScale="90000"/>
          </a:bodyPr>
          <a:lstStyle/>
          <a:p>
            <a:r>
              <a:rPr kumimoji="1" lang="en-US" dirty="0" smtClean="0">
                <a:solidFill>
                  <a:srgbClr val="000090"/>
                </a:solidFill>
              </a:rPr>
              <a:t>Communication Optimization Techniques</a:t>
            </a:r>
            <a:endParaRPr kumimoji="1" lang="en-US" dirty="0">
              <a:solidFill>
                <a:srgbClr val="000090"/>
              </a:solidFill>
            </a:endParaRPr>
          </a:p>
        </p:txBody>
      </p:sp>
      <p:sp>
        <p:nvSpPr>
          <p:cNvPr id="75" name="Oval 74"/>
          <p:cNvSpPr/>
          <p:nvPr/>
        </p:nvSpPr>
        <p:spPr>
          <a:xfrm>
            <a:off x="1475656" y="1122904"/>
            <a:ext cx="544630" cy="577904"/>
          </a:xfrm>
          <a:prstGeom prst="ellipse">
            <a:avLst/>
          </a:prstGeom>
          <a:solidFill>
            <a:schemeClr val="tx1"/>
          </a:solid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77" name="Straight Connector 76"/>
          <p:cNvCxnSpPr/>
          <p:nvPr/>
        </p:nvCxnSpPr>
        <p:spPr>
          <a:xfrm>
            <a:off x="625045" y="2486765"/>
            <a:ext cx="0" cy="254000"/>
          </a:xfrm>
          <a:prstGeom prst="line">
            <a:avLst/>
          </a:prstGeom>
          <a:ln w="3175" cmpd="sng">
            <a:solidFill>
              <a:srgbClr val="000000"/>
            </a:solidFill>
          </a:ln>
        </p:spPr>
        <p:style>
          <a:lnRef idx="2">
            <a:schemeClr val="accent1"/>
          </a:lnRef>
          <a:fillRef idx="0">
            <a:schemeClr val="accent1"/>
          </a:fillRef>
          <a:effectRef idx="1">
            <a:schemeClr val="accent1"/>
          </a:effectRef>
          <a:fontRef idx="minor">
            <a:schemeClr val="tx1"/>
          </a:fontRef>
        </p:style>
      </p:cxnSp>
      <p:cxnSp>
        <p:nvCxnSpPr>
          <p:cNvPr id="78" name="Straight Connector 77"/>
          <p:cNvCxnSpPr/>
          <p:nvPr/>
        </p:nvCxnSpPr>
        <p:spPr>
          <a:xfrm>
            <a:off x="840945" y="2486765"/>
            <a:ext cx="0" cy="254000"/>
          </a:xfrm>
          <a:prstGeom prst="line">
            <a:avLst/>
          </a:prstGeom>
          <a:ln w="3175" cmpd="sng">
            <a:solidFill>
              <a:srgbClr val="000000"/>
            </a:solidFill>
          </a:ln>
        </p:spPr>
        <p:style>
          <a:lnRef idx="2">
            <a:schemeClr val="accent1"/>
          </a:lnRef>
          <a:fillRef idx="0">
            <a:schemeClr val="accent1"/>
          </a:fillRef>
          <a:effectRef idx="1">
            <a:schemeClr val="accent1"/>
          </a:effectRef>
          <a:fontRef idx="minor">
            <a:schemeClr val="tx1"/>
          </a:fontRef>
        </p:style>
      </p:cxnSp>
      <p:sp>
        <p:nvSpPr>
          <p:cNvPr id="79" name="Oval 78"/>
          <p:cNvSpPr/>
          <p:nvPr/>
        </p:nvSpPr>
        <p:spPr>
          <a:xfrm>
            <a:off x="675844" y="2563341"/>
            <a:ext cx="108000" cy="108000"/>
          </a:xfrm>
          <a:prstGeom prst="ellipse">
            <a:avLst/>
          </a:prstGeom>
          <a:solidFill>
            <a:srgbClr val="000000"/>
          </a:solidFill>
          <a:ln w="3175" cmpd="sng">
            <a:solidFill>
              <a:srgbClr val="00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106" name="Straight Connector 105"/>
          <p:cNvCxnSpPr/>
          <p:nvPr/>
        </p:nvCxnSpPr>
        <p:spPr>
          <a:xfrm>
            <a:off x="625045" y="2486765"/>
            <a:ext cx="215900" cy="0"/>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cxnSp>
        <p:nvCxnSpPr>
          <p:cNvPr id="111" name="Straight Connector 110"/>
          <p:cNvCxnSpPr/>
          <p:nvPr/>
        </p:nvCxnSpPr>
        <p:spPr>
          <a:xfrm>
            <a:off x="625045" y="2740765"/>
            <a:ext cx="215900" cy="0"/>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cxnSp>
        <p:nvCxnSpPr>
          <p:cNvPr id="121" name="Straight Connector 120"/>
          <p:cNvCxnSpPr/>
          <p:nvPr/>
        </p:nvCxnSpPr>
        <p:spPr>
          <a:xfrm>
            <a:off x="1589172" y="2512165"/>
            <a:ext cx="0" cy="254000"/>
          </a:xfrm>
          <a:prstGeom prst="line">
            <a:avLst/>
          </a:prstGeom>
          <a:ln w="3175" cmpd="sng">
            <a:solidFill>
              <a:srgbClr val="000000"/>
            </a:solidFill>
          </a:ln>
        </p:spPr>
        <p:style>
          <a:lnRef idx="2">
            <a:schemeClr val="accent1"/>
          </a:lnRef>
          <a:fillRef idx="0">
            <a:schemeClr val="accent1"/>
          </a:fillRef>
          <a:effectRef idx="1">
            <a:schemeClr val="accent1"/>
          </a:effectRef>
          <a:fontRef idx="minor">
            <a:schemeClr val="tx1"/>
          </a:fontRef>
        </p:style>
      </p:cxnSp>
      <p:cxnSp>
        <p:nvCxnSpPr>
          <p:cNvPr id="122" name="Straight Connector 121"/>
          <p:cNvCxnSpPr/>
          <p:nvPr/>
        </p:nvCxnSpPr>
        <p:spPr>
          <a:xfrm>
            <a:off x="1805072" y="2512165"/>
            <a:ext cx="0" cy="254000"/>
          </a:xfrm>
          <a:prstGeom prst="line">
            <a:avLst/>
          </a:prstGeom>
          <a:ln w="3175" cmpd="sng">
            <a:solidFill>
              <a:srgbClr val="000000"/>
            </a:solidFill>
          </a:ln>
        </p:spPr>
        <p:style>
          <a:lnRef idx="2">
            <a:schemeClr val="accent1"/>
          </a:lnRef>
          <a:fillRef idx="0">
            <a:schemeClr val="accent1"/>
          </a:fillRef>
          <a:effectRef idx="1">
            <a:schemeClr val="accent1"/>
          </a:effectRef>
          <a:fontRef idx="minor">
            <a:schemeClr val="tx1"/>
          </a:fontRef>
        </p:style>
      </p:cxnSp>
      <p:sp>
        <p:nvSpPr>
          <p:cNvPr id="123" name="Oval 122"/>
          <p:cNvSpPr/>
          <p:nvPr/>
        </p:nvSpPr>
        <p:spPr>
          <a:xfrm>
            <a:off x="1639971" y="2588741"/>
            <a:ext cx="108000" cy="108000"/>
          </a:xfrm>
          <a:prstGeom prst="ellipse">
            <a:avLst/>
          </a:prstGeom>
          <a:solidFill>
            <a:srgbClr val="000000"/>
          </a:solidFill>
          <a:ln w="3175" cmpd="sng">
            <a:solidFill>
              <a:srgbClr val="00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124" name="Straight Connector 123"/>
          <p:cNvCxnSpPr/>
          <p:nvPr/>
        </p:nvCxnSpPr>
        <p:spPr>
          <a:xfrm>
            <a:off x="1589172" y="2512165"/>
            <a:ext cx="215900" cy="0"/>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cxnSp>
        <p:nvCxnSpPr>
          <p:cNvPr id="125" name="Straight Connector 124"/>
          <p:cNvCxnSpPr/>
          <p:nvPr/>
        </p:nvCxnSpPr>
        <p:spPr>
          <a:xfrm>
            <a:off x="1589172" y="2766165"/>
            <a:ext cx="215900" cy="0"/>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cxnSp>
        <p:nvCxnSpPr>
          <p:cNvPr id="127" name="Straight Connector 126"/>
          <p:cNvCxnSpPr/>
          <p:nvPr/>
        </p:nvCxnSpPr>
        <p:spPr>
          <a:xfrm>
            <a:off x="2597284" y="2526080"/>
            <a:ext cx="0" cy="254000"/>
          </a:xfrm>
          <a:prstGeom prst="line">
            <a:avLst/>
          </a:prstGeom>
          <a:ln w="3175" cmpd="sng">
            <a:solidFill>
              <a:srgbClr val="000000"/>
            </a:solidFill>
          </a:ln>
        </p:spPr>
        <p:style>
          <a:lnRef idx="2">
            <a:schemeClr val="accent1"/>
          </a:lnRef>
          <a:fillRef idx="0">
            <a:schemeClr val="accent1"/>
          </a:fillRef>
          <a:effectRef idx="1">
            <a:schemeClr val="accent1"/>
          </a:effectRef>
          <a:fontRef idx="minor">
            <a:schemeClr val="tx1"/>
          </a:fontRef>
        </p:style>
      </p:cxnSp>
      <p:cxnSp>
        <p:nvCxnSpPr>
          <p:cNvPr id="128" name="Straight Connector 127"/>
          <p:cNvCxnSpPr/>
          <p:nvPr/>
        </p:nvCxnSpPr>
        <p:spPr>
          <a:xfrm>
            <a:off x="2813184" y="2526080"/>
            <a:ext cx="0" cy="254000"/>
          </a:xfrm>
          <a:prstGeom prst="line">
            <a:avLst/>
          </a:prstGeom>
          <a:ln w="3175" cmpd="sng">
            <a:solidFill>
              <a:srgbClr val="000000"/>
            </a:solidFill>
          </a:ln>
        </p:spPr>
        <p:style>
          <a:lnRef idx="2">
            <a:schemeClr val="accent1"/>
          </a:lnRef>
          <a:fillRef idx="0">
            <a:schemeClr val="accent1"/>
          </a:fillRef>
          <a:effectRef idx="1">
            <a:schemeClr val="accent1"/>
          </a:effectRef>
          <a:fontRef idx="minor">
            <a:schemeClr val="tx1"/>
          </a:fontRef>
        </p:style>
      </p:cxnSp>
      <p:sp>
        <p:nvSpPr>
          <p:cNvPr id="129" name="Oval 128"/>
          <p:cNvSpPr/>
          <p:nvPr/>
        </p:nvSpPr>
        <p:spPr>
          <a:xfrm>
            <a:off x="2648083" y="2602656"/>
            <a:ext cx="108000" cy="108000"/>
          </a:xfrm>
          <a:prstGeom prst="ellipse">
            <a:avLst/>
          </a:prstGeom>
          <a:solidFill>
            <a:srgbClr val="000000"/>
          </a:solidFill>
          <a:ln w="3175" cmpd="sng">
            <a:solidFill>
              <a:srgbClr val="00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130" name="Straight Connector 129"/>
          <p:cNvCxnSpPr/>
          <p:nvPr/>
        </p:nvCxnSpPr>
        <p:spPr>
          <a:xfrm>
            <a:off x="2597284" y="2526080"/>
            <a:ext cx="215900" cy="0"/>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cxnSp>
        <p:nvCxnSpPr>
          <p:cNvPr id="131" name="Straight Connector 130"/>
          <p:cNvCxnSpPr/>
          <p:nvPr/>
        </p:nvCxnSpPr>
        <p:spPr>
          <a:xfrm>
            <a:off x="2597284" y="2780080"/>
            <a:ext cx="215900" cy="0"/>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cxnSp>
        <p:nvCxnSpPr>
          <p:cNvPr id="34" name="Straight Arrow Connector 33"/>
          <p:cNvCxnSpPr/>
          <p:nvPr/>
        </p:nvCxnSpPr>
        <p:spPr>
          <a:xfrm flipV="1">
            <a:off x="1724767" y="1669799"/>
            <a:ext cx="1" cy="816966"/>
          </a:xfrm>
          <a:prstGeom prst="straightConnector1">
            <a:avLst/>
          </a:prstGeom>
          <a:ln w="3175" cmpd="sng">
            <a:solidFill>
              <a:srgbClr val="000000"/>
            </a:solidFill>
            <a:headEnd type="none"/>
            <a:tailEnd type="triangle"/>
          </a:ln>
          <a:effectLst/>
        </p:spPr>
        <p:style>
          <a:lnRef idx="2">
            <a:schemeClr val="accent1"/>
          </a:lnRef>
          <a:fillRef idx="0">
            <a:schemeClr val="accent1"/>
          </a:fillRef>
          <a:effectRef idx="1">
            <a:schemeClr val="accent1"/>
          </a:effectRef>
          <a:fontRef idx="minor">
            <a:schemeClr val="tx1"/>
          </a:fontRef>
        </p:style>
      </p:cxnSp>
      <p:sp>
        <p:nvSpPr>
          <p:cNvPr id="2" name="TextBox 1"/>
          <p:cNvSpPr txBox="1"/>
          <p:nvPr/>
        </p:nvSpPr>
        <p:spPr>
          <a:xfrm>
            <a:off x="3203848" y="1344176"/>
            <a:ext cx="2778124" cy="523220"/>
          </a:xfrm>
          <a:prstGeom prst="rect">
            <a:avLst/>
          </a:prstGeom>
          <a:noFill/>
        </p:spPr>
        <p:txBody>
          <a:bodyPr wrap="none" rtlCol="0">
            <a:spAutoFit/>
          </a:bodyPr>
          <a:lstStyle/>
          <a:p>
            <a:r>
              <a:rPr lang="en-US" sz="2800" b="1" dirty="0">
                <a:solidFill>
                  <a:srgbClr val="000090"/>
                </a:solidFill>
              </a:rPr>
              <a:t>a</a:t>
            </a:r>
            <a:r>
              <a:rPr lang="en-US" sz="2800" b="1" dirty="0" smtClean="0">
                <a:solidFill>
                  <a:srgbClr val="000090"/>
                </a:solidFill>
              </a:rPr>
              <a:t>tomic at</a:t>
            </a:r>
            <a:r>
              <a:rPr lang="en-US" sz="2800" dirty="0" smtClean="0"/>
              <a:t> (p) </a:t>
            </a:r>
            <a:r>
              <a:rPr lang="en-US" sz="2800" dirty="0" err="1" smtClean="0"/>
              <a:t>sv</a:t>
            </a:r>
            <a:r>
              <a:rPr lang="en-US" sz="2800" dirty="0" smtClean="0"/>
              <a:t>();</a:t>
            </a:r>
            <a:endParaRPr lang="en-US" sz="2800" dirty="0"/>
          </a:p>
        </p:txBody>
      </p:sp>
      <p:sp>
        <p:nvSpPr>
          <p:cNvPr id="4" name="TextBox 3"/>
          <p:cNvSpPr txBox="1"/>
          <p:nvPr/>
        </p:nvSpPr>
        <p:spPr>
          <a:xfrm>
            <a:off x="3356338" y="1867396"/>
            <a:ext cx="5759058" cy="523220"/>
          </a:xfrm>
          <a:prstGeom prst="rect">
            <a:avLst/>
          </a:prstGeom>
          <a:noFill/>
        </p:spPr>
        <p:txBody>
          <a:bodyPr wrap="none" rtlCol="0">
            <a:spAutoFit/>
          </a:bodyPr>
          <a:lstStyle/>
          <a:p>
            <a:r>
              <a:rPr lang="en-US" sz="2800" dirty="0" smtClean="0"/>
              <a:t>Transfer Referencing Task to SV Home</a:t>
            </a:r>
            <a:endParaRPr lang="en-US" sz="2800" dirty="0"/>
          </a:p>
        </p:txBody>
      </p:sp>
    </p:spTree>
    <p:extLst>
      <p:ext uri="{BB962C8B-B14F-4D97-AF65-F5344CB8AC3E}">
        <p14:creationId xmlns:p14="http://schemas.microsoft.com/office/powerpoint/2010/main" val="4024809890"/>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0" presetClass="path" presetSubtype="0" accel="50000" decel="50000" fill="hold" grpId="0" nodeType="clickEffect">
                                  <p:stCondLst>
                                    <p:cond delay="0"/>
                                  </p:stCondLst>
                                  <p:childTnLst>
                                    <p:animMotion origin="layout" path="M 2.22222E-6 2.22222E-6 L 0.10243 2.22222E-6 " pathEditMode="relative" ptsTypes="AA">
                                      <p:cBhvr>
                                        <p:cTn id="10" dur="2000" fill="hold"/>
                                        <p:tgtEl>
                                          <p:spTgt spid="79"/>
                                        </p:tgtEl>
                                        <p:attrNameLst>
                                          <p:attrName>ppt_x</p:attrName>
                                          <p:attrName>ppt_y</p:attrName>
                                        </p:attrNameLst>
                                      </p:cBhvr>
                                    </p:animMotion>
                                  </p:childTnLst>
                                </p:cTn>
                              </p:par>
                              <p:par>
                                <p:cTn id="11" presetID="1" presetClass="entr" presetSubtype="0" fill="hold" grpId="0" nodeType="withEffect">
                                  <p:stCondLst>
                                    <p:cond delay="0"/>
                                  </p:stCondLst>
                                  <p:childTnLst>
                                    <p:set>
                                      <p:cBhvr>
                                        <p:cTn id="12" dur="1" fill="hold">
                                          <p:stCondLst>
                                            <p:cond delay="0"/>
                                          </p:stCondLst>
                                        </p:cTn>
                                        <p:tgtEl>
                                          <p:spTgt spid="4"/>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nodeType="clickEffect">
                                  <p:stCondLst>
                                    <p:cond delay="0"/>
                                  </p:stCondLst>
                                  <p:childTnLst>
                                    <p:set>
                                      <p:cBhvr>
                                        <p:cTn id="16" dur="1" fill="hold">
                                          <p:stCondLst>
                                            <p:cond delay="0"/>
                                          </p:stCondLst>
                                        </p:cTn>
                                        <p:tgtEl>
                                          <p:spTgt spid="34"/>
                                        </p:tgtEl>
                                        <p:attrNameLst>
                                          <p:attrName>style.visibility</p:attrName>
                                        </p:attrNameLst>
                                      </p:cBhvr>
                                      <p:to>
                                        <p:strVal val="visible"/>
                                      </p:to>
                                    </p:set>
                                    <p:animEffect transition="in" filter="wipe(down)">
                                      <p:cBhvr>
                                        <p:cTn id="17" dur="500"/>
                                        <p:tgtEl>
                                          <p:spTgt spid="34"/>
                                        </p:tgtEl>
                                      </p:cBhvr>
                                    </p:animEffect>
                                  </p:childTnLst>
                                </p:cTn>
                              </p:par>
                            </p:childTnLst>
                          </p:cTn>
                        </p:par>
                      </p:childTnLst>
                    </p:cTn>
                  </p:par>
                  <p:par>
                    <p:cTn id="18" fill="hold">
                      <p:stCondLst>
                        <p:cond delay="indefinite"/>
                      </p:stCondLst>
                      <p:childTnLst>
                        <p:par>
                          <p:cTn id="19" fill="hold">
                            <p:stCondLst>
                              <p:cond delay="0"/>
                            </p:stCondLst>
                            <p:childTnLst>
                              <p:par>
                                <p:cTn id="20" presetID="0" presetClass="path" presetSubtype="0" accel="50000" decel="50000" fill="hold" grpId="0" nodeType="clickEffect">
                                  <p:stCondLst>
                                    <p:cond delay="0"/>
                                  </p:stCondLst>
                                  <p:childTnLst>
                                    <p:animMotion origin="layout" path="M 7.77778E-6 -7.77778E-6 L -0.1026 -7.77778E-6 " pathEditMode="relative" ptsTypes="AA">
                                      <p:cBhvr>
                                        <p:cTn id="21" dur="2000" fill="hold"/>
                                        <p:tgtEl>
                                          <p:spTgt spid="123"/>
                                        </p:tgtEl>
                                        <p:attrNameLst>
                                          <p:attrName>ppt_x</p:attrName>
                                          <p:attrName>ppt_y</p:attrName>
                                        </p:attrNameLst>
                                      </p:cBhvr>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9" grpId="0" animBg="1"/>
      <p:bldP spid="123" grpId="0" animBg="1"/>
      <p:bldP spid="2" grpId="0"/>
      <p:bldP spid="4"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 name="Rectangle 3"/>
          <p:cNvSpPr>
            <a:spLocks noGrp="1" noChangeArrowheads="1"/>
          </p:cNvSpPr>
          <p:nvPr>
            <p:ph type="title"/>
          </p:nvPr>
        </p:nvSpPr>
        <p:spPr>
          <a:xfrm>
            <a:off x="-1" y="-99392"/>
            <a:ext cx="9070975" cy="1143000"/>
          </a:xfrm>
        </p:spPr>
        <p:txBody>
          <a:bodyPr>
            <a:normAutofit fontScale="90000"/>
          </a:bodyPr>
          <a:lstStyle/>
          <a:p>
            <a:r>
              <a:rPr kumimoji="1" lang="en-US" dirty="0" smtClean="0">
                <a:solidFill>
                  <a:srgbClr val="000090"/>
                </a:solidFill>
              </a:rPr>
              <a:t>Communication Optimization Techniques</a:t>
            </a:r>
            <a:endParaRPr kumimoji="1" lang="en-US" dirty="0">
              <a:solidFill>
                <a:srgbClr val="000090"/>
              </a:solidFill>
            </a:endParaRPr>
          </a:p>
        </p:txBody>
      </p:sp>
      <p:sp>
        <p:nvSpPr>
          <p:cNvPr id="75" name="Oval 74"/>
          <p:cNvSpPr/>
          <p:nvPr/>
        </p:nvSpPr>
        <p:spPr>
          <a:xfrm>
            <a:off x="1475656" y="1122904"/>
            <a:ext cx="544630" cy="577904"/>
          </a:xfrm>
          <a:prstGeom prst="ellipse">
            <a:avLst/>
          </a:prstGeom>
          <a:solidFill>
            <a:schemeClr val="tx1"/>
          </a:solid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77" name="Straight Connector 76"/>
          <p:cNvCxnSpPr/>
          <p:nvPr/>
        </p:nvCxnSpPr>
        <p:spPr>
          <a:xfrm>
            <a:off x="625045" y="2486765"/>
            <a:ext cx="0" cy="254000"/>
          </a:xfrm>
          <a:prstGeom prst="line">
            <a:avLst/>
          </a:prstGeom>
          <a:ln w="3175" cmpd="sng">
            <a:solidFill>
              <a:srgbClr val="000000"/>
            </a:solidFill>
          </a:ln>
        </p:spPr>
        <p:style>
          <a:lnRef idx="2">
            <a:schemeClr val="accent1"/>
          </a:lnRef>
          <a:fillRef idx="0">
            <a:schemeClr val="accent1"/>
          </a:fillRef>
          <a:effectRef idx="1">
            <a:schemeClr val="accent1"/>
          </a:effectRef>
          <a:fontRef idx="minor">
            <a:schemeClr val="tx1"/>
          </a:fontRef>
        </p:style>
      </p:cxnSp>
      <p:cxnSp>
        <p:nvCxnSpPr>
          <p:cNvPr id="78" name="Straight Connector 77"/>
          <p:cNvCxnSpPr/>
          <p:nvPr/>
        </p:nvCxnSpPr>
        <p:spPr>
          <a:xfrm>
            <a:off x="840945" y="2486765"/>
            <a:ext cx="0" cy="254000"/>
          </a:xfrm>
          <a:prstGeom prst="line">
            <a:avLst/>
          </a:prstGeom>
          <a:ln w="3175" cmpd="sng">
            <a:solidFill>
              <a:srgbClr val="000000"/>
            </a:solidFill>
          </a:ln>
        </p:spPr>
        <p:style>
          <a:lnRef idx="2">
            <a:schemeClr val="accent1"/>
          </a:lnRef>
          <a:fillRef idx="0">
            <a:schemeClr val="accent1"/>
          </a:fillRef>
          <a:effectRef idx="1">
            <a:schemeClr val="accent1"/>
          </a:effectRef>
          <a:fontRef idx="minor">
            <a:schemeClr val="tx1"/>
          </a:fontRef>
        </p:style>
      </p:cxnSp>
      <p:sp>
        <p:nvSpPr>
          <p:cNvPr id="79" name="Oval 78"/>
          <p:cNvSpPr/>
          <p:nvPr/>
        </p:nvSpPr>
        <p:spPr>
          <a:xfrm>
            <a:off x="675844" y="2563341"/>
            <a:ext cx="108000" cy="108000"/>
          </a:xfrm>
          <a:prstGeom prst="ellipse">
            <a:avLst/>
          </a:prstGeom>
          <a:solidFill>
            <a:srgbClr val="000000"/>
          </a:solidFill>
          <a:ln w="3175" cmpd="sng">
            <a:solidFill>
              <a:srgbClr val="00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106" name="Straight Connector 105"/>
          <p:cNvCxnSpPr/>
          <p:nvPr/>
        </p:nvCxnSpPr>
        <p:spPr>
          <a:xfrm>
            <a:off x="625045" y="2486765"/>
            <a:ext cx="215900" cy="0"/>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cxnSp>
        <p:nvCxnSpPr>
          <p:cNvPr id="111" name="Straight Connector 110"/>
          <p:cNvCxnSpPr/>
          <p:nvPr/>
        </p:nvCxnSpPr>
        <p:spPr>
          <a:xfrm>
            <a:off x="625045" y="2740765"/>
            <a:ext cx="215900" cy="0"/>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cxnSp>
        <p:nvCxnSpPr>
          <p:cNvPr id="121" name="Straight Connector 120"/>
          <p:cNvCxnSpPr/>
          <p:nvPr/>
        </p:nvCxnSpPr>
        <p:spPr>
          <a:xfrm>
            <a:off x="1589172" y="2512165"/>
            <a:ext cx="0" cy="254000"/>
          </a:xfrm>
          <a:prstGeom prst="line">
            <a:avLst/>
          </a:prstGeom>
          <a:ln w="3175" cmpd="sng">
            <a:solidFill>
              <a:srgbClr val="000000"/>
            </a:solidFill>
          </a:ln>
        </p:spPr>
        <p:style>
          <a:lnRef idx="2">
            <a:schemeClr val="accent1"/>
          </a:lnRef>
          <a:fillRef idx="0">
            <a:schemeClr val="accent1"/>
          </a:fillRef>
          <a:effectRef idx="1">
            <a:schemeClr val="accent1"/>
          </a:effectRef>
          <a:fontRef idx="minor">
            <a:schemeClr val="tx1"/>
          </a:fontRef>
        </p:style>
      </p:cxnSp>
      <p:cxnSp>
        <p:nvCxnSpPr>
          <p:cNvPr id="122" name="Straight Connector 121"/>
          <p:cNvCxnSpPr/>
          <p:nvPr/>
        </p:nvCxnSpPr>
        <p:spPr>
          <a:xfrm>
            <a:off x="1805072" y="2512165"/>
            <a:ext cx="0" cy="254000"/>
          </a:xfrm>
          <a:prstGeom prst="line">
            <a:avLst/>
          </a:prstGeom>
          <a:ln w="3175" cmpd="sng">
            <a:solidFill>
              <a:srgbClr val="000000"/>
            </a:solidFill>
          </a:ln>
        </p:spPr>
        <p:style>
          <a:lnRef idx="2">
            <a:schemeClr val="accent1"/>
          </a:lnRef>
          <a:fillRef idx="0">
            <a:schemeClr val="accent1"/>
          </a:fillRef>
          <a:effectRef idx="1">
            <a:schemeClr val="accent1"/>
          </a:effectRef>
          <a:fontRef idx="minor">
            <a:schemeClr val="tx1"/>
          </a:fontRef>
        </p:style>
      </p:cxnSp>
      <p:sp>
        <p:nvSpPr>
          <p:cNvPr id="123" name="Oval 122"/>
          <p:cNvSpPr/>
          <p:nvPr/>
        </p:nvSpPr>
        <p:spPr>
          <a:xfrm>
            <a:off x="1639971" y="2588741"/>
            <a:ext cx="108000" cy="108000"/>
          </a:xfrm>
          <a:prstGeom prst="ellipse">
            <a:avLst/>
          </a:prstGeom>
          <a:solidFill>
            <a:srgbClr val="000000"/>
          </a:solidFill>
          <a:ln w="3175" cmpd="sng">
            <a:solidFill>
              <a:srgbClr val="00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124" name="Straight Connector 123"/>
          <p:cNvCxnSpPr/>
          <p:nvPr/>
        </p:nvCxnSpPr>
        <p:spPr>
          <a:xfrm>
            <a:off x="1589172" y="2512165"/>
            <a:ext cx="215900" cy="0"/>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cxnSp>
        <p:nvCxnSpPr>
          <p:cNvPr id="125" name="Straight Connector 124"/>
          <p:cNvCxnSpPr/>
          <p:nvPr/>
        </p:nvCxnSpPr>
        <p:spPr>
          <a:xfrm>
            <a:off x="1589172" y="2766165"/>
            <a:ext cx="215900" cy="0"/>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cxnSp>
        <p:nvCxnSpPr>
          <p:cNvPr id="127" name="Straight Connector 126"/>
          <p:cNvCxnSpPr/>
          <p:nvPr/>
        </p:nvCxnSpPr>
        <p:spPr>
          <a:xfrm>
            <a:off x="2597284" y="2526080"/>
            <a:ext cx="0" cy="254000"/>
          </a:xfrm>
          <a:prstGeom prst="line">
            <a:avLst/>
          </a:prstGeom>
          <a:ln w="3175" cmpd="sng">
            <a:solidFill>
              <a:srgbClr val="000000"/>
            </a:solidFill>
          </a:ln>
        </p:spPr>
        <p:style>
          <a:lnRef idx="2">
            <a:schemeClr val="accent1"/>
          </a:lnRef>
          <a:fillRef idx="0">
            <a:schemeClr val="accent1"/>
          </a:fillRef>
          <a:effectRef idx="1">
            <a:schemeClr val="accent1"/>
          </a:effectRef>
          <a:fontRef idx="minor">
            <a:schemeClr val="tx1"/>
          </a:fontRef>
        </p:style>
      </p:cxnSp>
      <p:cxnSp>
        <p:nvCxnSpPr>
          <p:cNvPr id="128" name="Straight Connector 127"/>
          <p:cNvCxnSpPr/>
          <p:nvPr/>
        </p:nvCxnSpPr>
        <p:spPr>
          <a:xfrm>
            <a:off x="2813184" y="2526080"/>
            <a:ext cx="0" cy="254000"/>
          </a:xfrm>
          <a:prstGeom prst="line">
            <a:avLst/>
          </a:prstGeom>
          <a:ln w="3175" cmpd="sng">
            <a:solidFill>
              <a:srgbClr val="000000"/>
            </a:solidFill>
          </a:ln>
        </p:spPr>
        <p:style>
          <a:lnRef idx="2">
            <a:schemeClr val="accent1"/>
          </a:lnRef>
          <a:fillRef idx="0">
            <a:schemeClr val="accent1"/>
          </a:fillRef>
          <a:effectRef idx="1">
            <a:schemeClr val="accent1"/>
          </a:effectRef>
          <a:fontRef idx="minor">
            <a:schemeClr val="tx1"/>
          </a:fontRef>
        </p:style>
      </p:cxnSp>
      <p:sp>
        <p:nvSpPr>
          <p:cNvPr id="129" name="Oval 128"/>
          <p:cNvSpPr/>
          <p:nvPr/>
        </p:nvSpPr>
        <p:spPr>
          <a:xfrm>
            <a:off x="2648083" y="2602656"/>
            <a:ext cx="108000" cy="108000"/>
          </a:xfrm>
          <a:prstGeom prst="ellipse">
            <a:avLst/>
          </a:prstGeom>
          <a:solidFill>
            <a:srgbClr val="000000"/>
          </a:solidFill>
          <a:ln w="3175" cmpd="sng">
            <a:solidFill>
              <a:srgbClr val="00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130" name="Straight Connector 129"/>
          <p:cNvCxnSpPr/>
          <p:nvPr/>
        </p:nvCxnSpPr>
        <p:spPr>
          <a:xfrm>
            <a:off x="2597284" y="2526080"/>
            <a:ext cx="215900" cy="0"/>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cxnSp>
        <p:nvCxnSpPr>
          <p:cNvPr id="131" name="Straight Connector 130"/>
          <p:cNvCxnSpPr/>
          <p:nvPr/>
        </p:nvCxnSpPr>
        <p:spPr>
          <a:xfrm>
            <a:off x="2597284" y="2780080"/>
            <a:ext cx="215900" cy="0"/>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cxnSp>
        <p:nvCxnSpPr>
          <p:cNvPr id="34" name="Straight Arrow Connector 33"/>
          <p:cNvCxnSpPr/>
          <p:nvPr/>
        </p:nvCxnSpPr>
        <p:spPr>
          <a:xfrm flipV="1">
            <a:off x="1724767" y="1669799"/>
            <a:ext cx="1" cy="816966"/>
          </a:xfrm>
          <a:prstGeom prst="straightConnector1">
            <a:avLst/>
          </a:prstGeom>
          <a:ln w="3175" cmpd="sng">
            <a:solidFill>
              <a:srgbClr val="000000"/>
            </a:solidFill>
            <a:headEnd type="none"/>
            <a:tailEnd type="triangle"/>
          </a:ln>
          <a:effectLst/>
        </p:spPr>
        <p:style>
          <a:lnRef idx="2">
            <a:schemeClr val="accent1"/>
          </a:lnRef>
          <a:fillRef idx="0">
            <a:schemeClr val="accent1"/>
          </a:fillRef>
          <a:effectRef idx="1">
            <a:schemeClr val="accent1"/>
          </a:effectRef>
          <a:fontRef idx="minor">
            <a:schemeClr val="tx1"/>
          </a:fontRef>
        </p:style>
      </p:cxnSp>
      <p:sp>
        <p:nvSpPr>
          <p:cNvPr id="2" name="TextBox 1"/>
          <p:cNvSpPr txBox="1"/>
          <p:nvPr/>
        </p:nvSpPr>
        <p:spPr>
          <a:xfrm>
            <a:off x="3203848" y="1344176"/>
            <a:ext cx="2778124" cy="523220"/>
          </a:xfrm>
          <a:prstGeom prst="rect">
            <a:avLst/>
          </a:prstGeom>
          <a:noFill/>
        </p:spPr>
        <p:txBody>
          <a:bodyPr wrap="none" rtlCol="0">
            <a:spAutoFit/>
          </a:bodyPr>
          <a:lstStyle/>
          <a:p>
            <a:r>
              <a:rPr lang="en-US" sz="2800" b="1" dirty="0">
                <a:solidFill>
                  <a:srgbClr val="000090"/>
                </a:solidFill>
              </a:rPr>
              <a:t>a</a:t>
            </a:r>
            <a:r>
              <a:rPr lang="en-US" sz="2800" b="1" dirty="0" smtClean="0">
                <a:solidFill>
                  <a:srgbClr val="000090"/>
                </a:solidFill>
              </a:rPr>
              <a:t>tomic at</a:t>
            </a:r>
            <a:r>
              <a:rPr lang="en-US" sz="2800" dirty="0" smtClean="0"/>
              <a:t> (p) </a:t>
            </a:r>
            <a:r>
              <a:rPr lang="en-US" sz="2800" dirty="0" err="1" smtClean="0"/>
              <a:t>sv</a:t>
            </a:r>
            <a:r>
              <a:rPr lang="en-US" sz="2800" dirty="0" smtClean="0"/>
              <a:t>();</a:t>
            </a:r>
            <a:endParaRPr lang="en-US" sz="2800" dirty="0"/>
          </a:p>
        </p:txBody>
      </p:sp>
      <p:sp>
        <p:nvSpPr>
          <p:cNvPr id="4" name="TextBox 3"/>
          <p:cNvSpPr txBox="1"/>
          <p:nvPr/>
        </p:nvSpPr>
        <p:spPr>
          <a:xfrm>
            <a:off x="3356338" y="1867396"/>
            <a:ext cx="5759058" cy="523220"/>
          </a:xfrm>
          <a:prstGeom prst="rect">
            <a:avLst/>
          </a:prstGeom>
          <a:noFill/>
        </p:spPr>
        <p:txBody>
          <a:bodyPr wrap="none" rtlCol="0">
            <a:spAutoFit/>
          </a:bodyPr>
          <a:lstStyle/>
          <a:p>
            <a:r>
              <a:rPr lang="en-US" sz="2800" dirty="0" smtClean="0"/>
              <a:t>Transfer Referencing Task to SV Home</a:t>
            </a:r>
            <a:endParaRPr lang="en-US" sz="2800" dirty="0"/>
          </a:p>
        </p:txBody>
      </p:sp>
      <p:sp>
        <p:nvSpPr>
          <p:cNvPr id="37" name="Oval 36"/>
          <p:cNvSpPr/>
          <p:nvPr/>
        </p:nvSpPr>
        <p:spPr>
          <a:xfrm>
            <a:off x="1520056" y="3861048"/>
            <a:ext cx="544630" cy="577904"/>
          </a:xfrm>
          <a:prstGeom prst="ellipse">
            <a:avLst/>
          </a:prstGeom>
          <a:solidFill>
            <a:schemeClr val="tx1"/>
          </a:solid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38" name="Straight Connector 37"/>
          <p:cNvCxnSpPr/>
          <p:nvPr/>
        </p:nvCxnSpPr>
        <p:spPr>
          <a:xfrm>
            <a:off x="669445" y="5224909"/>
            <a:ext cx="0" cy="254000"/>
          </a:xfrm>
          <a:prstGeom prst="line">
            <a:avLst/>
          </a:prstGeom>
          <a:ln w="3175" cmpd="sng">
            <a:solidFill>
              <a:srgbClr val="000000"/>
            </a:solidFill>
          </a:ln>
        </p:spPr>
        <p:style>
          <a:lnRef idx="2">
            <a:schemeClr val="accent1"/>
          </a:lnRef>
          <a:fillRef idx="0">
            <a:schemeClr val="accent1"/>
          </a:fillRef>
          <a:effectRef idx="1">
            <a:schemeClr val="accent1"/>
          </a:effectRef>
          <a:fontRef idx="minor">
            <a:schemeClr val="tx1"/>
          </a:fontRef>
        </p:style>
      </p:cxnSp>
      <p:cxnSp>
        <p:nvCxnSpPr>
          <p:cNvPr id="39" name="Straight Connector 38"/>
          <p:cNvCxnSpPr/>
          <p:nvPr/>
        </p:nvCxnSpPr>
        <p:spPr>
          <a:xfrm>
            <a:off x="885345" y="5224909"/>
            <a:ext cx="0" cy="254000"/>
          </a:xfrm>
          <a:prstGeom prst="line">
            <a:avLst/>
          </a:prstGeom>
          <a:ln w="3175" cmpd="sng">
            <a:solidFill>
              <a:srgbClr val="000000"/>
            </a:solidFill>
          </a:ln>
        </p:spPr>
        <p:style>
          <a:lnRef idx="2">
            <a:schemeClr val="accent1"/>
          </a:lnRef>
          <a:fillRef idx="0">
            <a:schemeClr val="accent1"/>
          </a:fillRef>
          <a:effectRef idx="1">
            <a:schemeClr val="accent1"/>
          </a:effectRef>
          <a:fontRef idx="minor">
            <a:schemeClr val="tx1"/>
          </a:fontRef>
        </p:style>
      </p:cxnSp>
      <p:sp>
        <p:nvSpPr>
          <p:cNvPr id="40" name="Oval 39"/>
          <p:cNvSpPr/>
          <p:nvPr/>
        </p:nvSpPr>
        <p:spPr>
          <a:xfrm>
            <a:off x="720244" y="5301485"/>
            <a:ext cx="108000" cy="108000"/>
          </a:xfrm>
          <a:prstGeom prst="ellipse">
            <a:avLst/>
          </a:prstGeom>
          <a:solidFill>
            <a:srgbClr val="000000"/>
          </a:solidFill>
          <a:ln w="3175" cmpd="sng">
            <a:solidFill>
              <a:srgbClr val="00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41" name="Straight Connector 40"/>
          <p:cNvCxnSpPr/>
          <p:nvPr/>
        </p:nvCxnSpPr>
        <p:spPr>
          <a:xfrm>
            <a:off x="669445" y="5224909"/>
            <a:ext cx="215900" cy="0"/>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cxnSp>
        <p:nvCxnSpPr>
          <p:cNvPr id="42" name="Straight Connector 41"/>
          <p:cNvCxnSpPr/>
          <p:nvPr/>
        </p:nvCxnSpPr>
        <p:spPr>
          <a:xfrm>
            <a:off x="669445" y="5478909"/>
            <a:ext cx="215900" cy="0"/>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cxnSp>
        <p:nvCxnSpPr>
          <p:cNvPr id="43" name="Straight Connector 42"/>
          <p:cNvCxnSpPr/>
          <p:nvPr/>
        </p:nvCxnSpPr>
        <p:spPr>
          <a:xfrm>
            <a:off x="1633572" y="5250309"/>
            <a:ext cx="0" cy="254000"/>
          </a:xfrm>
          <a:prstGeom prst="line">
            <a:avLst/>
          </a:prstGeom>
          <a:ln w="3175" cmpd="sng">
            <a:solidFill>
              <a:srgbClr val="000000"/>
            </a:solidFill>
          </a:ln>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a:off x="1849472" y="5250309"/>
            <a:ext cx="0" cy="254000"/>
          </a:xfrm>
          <a:prstGeom prst="line">
            <a:avLst/>
          </a:prstGeom>
          <a:ln w="3175" cmpd="sng">
            <a:solidFill>
              <a:srgbClr val="000000"/>
            </a:solidFill>
          </a:ln>
        </p:spPr>
        <p:style>
          <a:lnRef idx="2">
            <a:schemeClr val="accent1"/>
          </a:lnRef>
          <a:fillRef idx="0">
            <a:schemeClr val="accent1"/>
          </a:fillRef>
          <a:effectRef idx="1">
            <a:schemeClr val="accent1"/>
          </a:effectRef>
          <a:fontRef idx="minor">
            <a:schemeClr val="tx1"/>
          </a:fontRef>
        </p:style>
      </p:cxnSp>
      <p:sp>
        <p:nvSpPr>
          <p:cNvPr id="45" name="Oval 44"/>
          <p:cNvSpPr/>
          <p:nvPr/>
        </p:nvSpPr>
        <p:spPr>
          <a:xfrm>
            <a:off x="1684371" y="5326885"/>
            <a:ext cx="108000" cy="108000"/>
          </a:xfrm>
          <a:prstGeom prst="ellipse">
            <a:avLst/>
          </a:prstGeom>
          <a:solidFill>
            <a:srgbClr val="000000"/>
          </a:solidFill>
          <a:ln w="3175" cmpd="sng">
            <a:solidFill>
              <a:srgbClr val="00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46" name="Straight Connector 45"/>
          <p:cNvCxnSpPr/>
          <p:nvPr/>
        </p:nvCxnSpPr>
        <p:spPr>
          <a:xfrm>
            <a:off x="1633572" y="5250309"/>
            <a:ext cx="215900" cy="0"/>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cxnSp>
        <p:nvCxnSpPr>
          <p:cNvPr id="47" name="Straight Connector 46"/>
          <p:cNvCxnSpPr/>
          <p:nvPr/>
        </p:nvCxnSpPr>
        <p:spPr>
          <a:xfrm>
            <a:off x="1633572" y="5504309"/>
            <a:ext cx="215900" cy="0"/>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cxnSp>
        <p:nvCxnSpPr>
          <p:cNvPr id="48" name="Straight Connector 47"/>
          <p:cNvCxnSpPr/>
          <p:nvPr/>
        </p:nvCxnSpPr>
        <p:spPr>
          <a:xfrm>
            <a:off x="2641684" y="5264224"/>
            <a:ext cx="0" cy="254000"/>
          </a:xfrm>
          <a:prstGeom prst="line">
            <a:avLst/>
          </a:prstGeom>
          <a:ln w="3175" cmpd="sng">
            <a:solidFill>
              <a:srgbClr val="000000"/>
            </a:solidFill>
          </a:ln>
        </p:spPr>
        <p:style>
          <a:lnRef idx="2">
            <a:schemeClr val="accent1"/>
          </a:lnRef>
          <a:fillRef idx="0">
            <a:schemeClr val="accent1"/>
          </a:fillRef>
          <a:effectRef idx="1">
            <a:schemeClr val="accent1"/>
          </a:effectRef>
          <a:fontRef idx="minor">
            <a:schemeClr val="tx1"/>
          </a:fontRef>
        </p:style>
      </p:cxnSp>
      <p:cxnSp>
        <p:nvCxnSpPr>
          <p:cNvPr id="49" name="Straight Connector 48"/>
          <p:cNvCxnSpPr/>
          <p:nvPr/>
        </p:nvCxnSpPr>
        <p:spPr>
          <a:xfrm>
            <a:off x="2857584" y="5264224"/>
            <a:ext cx="0" cy="254000"/>
          </a:xfrm>
          <a:prstGeom prst="line">
            <a:avLst/>
          </a:prstGeom>
          <a:ln w="3175" cmpd="sng">
            <a:solidFill>
              <a:srgbClr val="000000"/>
            </a:solidFill>
          </a:ln>
        </p:spPr>
        <p:style>
          <a:lnRef idx="2">
            <a:schemeClr val="accent1"/>
          </a:lnRef>
          <a:fillRef idx="0">
            <a:schemeClr val="accent1"/>
          </a:fillRef>
          <a:effectRef idx="1">
            <a:schemeClr val="accent1"/>
          </a:effectRef>
          <a:fontRef idx="minor">
            <a:schemeClr val="tx1"/>
          </a:fontRef>
        </p:style>
      </p:cxnSp>
      <p:sp>
        <p:nvSpPr>
          <p:cNvPr id="50" name="Oval 49"/>
          <p:cNvSpPr/>
          <p:nvPr/>
        </p:nvSpPr>
        <p:spPr>
          <a:xfrm>
            <a:off x="2692483" y="5340800"/>
            <a:ext cx="108000" cy="108000"/>
          </a:xfrm>
          <a:prstGeom prst="ellipse">
            <a:avLst/>
          </a:prstGeom>
          <a:solidFill>
            <a:srgbClr val="000000"/>
          </a:solidFill>
          <a:ln w="3175" cmpd="sng">
            <a:solidFill>
              <a:srgbClr val="00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51" name="Straight Connector 50"/>
          <p:cNvCxnSpPr/>
          <p:nvPr/>
        </p:nvCxnSpPr>
        <p:spPr>
          <a:xfrm>
            <a:off x="2641684" y="5264224"/>
            <a:ext cx="215900" cy="0"/>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cxnSp>
        <p:nvCxnSpPr>
          <p:cNvPr id="52" name="Straight Connector 51"/>
          <p:cNvCxnSpPr/>
          <p:nvPr/>
        </p:nvCxnSpPr>
        <p:spPr>
          <a:xfrm>
            <a:off x="2641684" y="5518224"/>
            <a:ext cx="215900" cy="0"/>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sp>
        <p:nvSpPr>
          <p:cNvPr id="54" name="Oval 53"/>
          <p:cNvSpPr/>
          <p:nvPr/>
        </p:nvSpPr>
        <p:spPr>
          <a:xfrm>
            <a:off x="1751072" y="5370909"/>
            <a:ext cx="108000" cy="108000"/>
          </a:xfrm>
          <a:prstGeom prst="ellipse">
            <a:avLst/>
          </a:prstGeom>
          <a:solidFill>
            <a:srgbClr val="000000"/>
          </a:solidFill>
          <a:ln w="3175" cmpd="sng">
            <a:solidFill>
              <a:srgbClr val="00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17" name="Curved Connector 16"/>
          <p:cNvCxnSpPr>
            <a:stCxn id="40" idx="4"/>
            <a:endCxn id="54" idx="4"/>
          </p:cNvCxnSpPr>
          <p:nvPr/>
        </p:nvCxnSpPr>
        <p:spPr>
          <a:xfrm rot="16200000" flipH="1">
            <a:off x="1254946" y="4928783"/>
            <a:ext cx="69424" cy="1030828"/>
          </a:xfrm>
          <a:prstGeom prst="curvedConnector3">
            <a:avLst>
              <a:gd name="adj1" fmla="val 429281"/>
            </a:avLst>
          </a:prstGeom>
          <a:ln w="19050" cmpd="sng">
            <a:solidFill>
              <a:srgbClr val="000000"/>
            </a:solidFill>
            <a:headEnd type="none"/>
            <a:tailEnd type="triangle" w="lg" len="med"/>
          </a:ln>
          <a:effectLst/>
        </p:spPr>
        <p:style>
          <a:lnRef idx="2">
            <a:schemeClr val="accent1"/>
          </a:lnRef>
          <a:fillRef idx="0">
            <a:schemeClr val="accent1"/>
          </a:fillRef>
          <a:effectRef idx="1">
            <a:schemeClr val="accent1"/>
          </a:effectRef>
          <a:fontRef idx="minor">
            <a:schemeClr val="tx1"/>
          </a:fontRef>
        </p:style>
      </p:cxnSp>
      <p:cxnSp>
        <p:nvCxnSpPr>
          <p:cNvPr id="65" name="Straight Arrow Connector 64"/>
          <p:cNvCxnSpPr>
            <a:endCxn id="37" idx="4"/>
          </p:cNvCxnSpPr>
          <p:nvPr/>
        </p:nvCxnSpPr>
        <p:spPr>
          <a:xfrm flipH="1" flipV="1">
            <a:off x="1792371" y="4438952"/>
            <a:ext cx="20674" cy="934264"/>
          </a:xfrm>
          <a:prstGeom prst="straightConnector1">
            <a:avLst/>
          </a:prstGeom>
          <a:ln w="3175" cmpd="sng">
            <a:solidFill>
              <a:srgbClr val="000000"/>
            </a:solidFill>
            <a:headEnd type="none"/>
            <a:tailEnd type="triangle"/>
          </a:ln>
          <a:effectLst/>
        </p:spPr>
        <p:style>
          <a:lnRef idx="2">
            <a:schemeClr val="accent1"/>
          </a:lnRef>
          <a:fillRef idx="0">
            <a:schemeClr val="accent1"/>
          </a:fillRef>
          <a:effectRef idx="1">
            <a:schemeClr val="accent1"/>
          </a:effectRef>
          <a:fontRef idx="minor">
            <a:schemeClr val="tx1"/>
          </a:fontRef>
        </p:style>
      </p:cxnSp>
      <p:sp>
        <p:nvSpPr>
          <p:cNvPr id="68" name="TextBox 67"/>
          <p:cNvSpPr txBox="1"/>
          <p:nvPr/>
        </p:nvSpPr>
        <p:spPr>
          <a:xfrm>
            <a:off x="3275856" y="4205662"/>
            <a:ext cx="3674754" cy="523220"/>
          </a:xfrm>
          <a:prstGeom prst="rect">
            <a:avLst/>
          </a:prstGeom>
          <a:noFill/>
        </p:spPr>
        <p:txBody>
          <a:bodyPr wrap="none" rtlCol="0">
            <a:spAutoFit/>
          </a:bodyPr>
          <a:lstStyle/>
          <a:p>
            <a:r>
              <a:rPr lang="en-US" sz="2800" b="1" dirty="0">
                <a:solidFill>
                  <a:srgbClr val="000090"/>
                </a:solidFill>
              </a:rPr>
              <a:t>a</a:t>
            </a:r>
            <a:r>
              <a:rPr lang="en-US" sz="2800" b="1" dirty="0" smtClean="0">
                <a:solidFill>
                  <a:srgbClr val="000090"/>
                </a:solidFill>
              </a:rPr>
              <a:t>tomic at</a:t>
            </a:r>
            <a:r>
              <a:rPr lang="en-US" sz="2800" dirty="0" smtClean="0"/>
              <a:t> (p) </a:t>
            </a:r>
            <a:r>
              <a:rPr lang="en-US" sz="2800" dirty="0" err="1" smtClean="0"/>
              <a:t>async</a:t>
            </a:r>
            <a:r>
              <a:rPr lang="en-US" sz="2800" dirty="0" smtClean="0"/>
              <a:t> </a:t>
            </a:r>
            <a:r>
              <a:rPr lang="en-US" sz="2800" dirty="0" err="1" smtClean="0"/>
              <a:t>sv</a:t>
            </a:r>
            <a:r>
              <a:rPr lang="en-US" sz="2800" dirty="0" smtClean="0"/>
              <a:t>();</a:t>
            </a:r>
            <a:endParaRPr lang="en-US" sz="2800" dirty="0"/>
          </a:p>
        </p:txBody>
      </p:sp>
      <p:sp>
        <p:nvSpPr>
          <p:cNvPr id="69" name="TextBox 68"/>
          <p:cNvSpPr txBox="1"/>
          <p:nvPr/>
        </p:nvSpPr>
        <p:spPr>
          <a:xfrm>
            <a:off x="3428346" y="4727089"/>
            <a:ext cx="5399109" cy="523220"/>
          </a:xfrm>
          <a:prstGeom prst="rect">
            <a:avLst/>
          </a:prstGeom>
          <a:noFill/>
        </p:spPr>
        <p:txBody>
          <a:bodyPr wrap="none" rtlCol="0">
            <a:spAutoFit/>
          </a:bodyPr>
          <a:lstStyle/>
          <a:p>
            <a:r>
              <a:rPr lang="en-US" sz="2800" dirty="0" smtClean="0"/>
              <a:t>Remote Task Creation for SV Access</a:t>
            </a:r>
            <a:endParaRPr lang="en-US" sz="2800" dirty="0"/>
          </a:p>
        </p:txBody>
      </p:sp>
    </p:spTree>
    <p:extLst>
      <p:ext uri="{BB962C8B-B14F-4D97-AF65-F5344CB8AC3E}">
        <p14:creationId xmlns:p14="http://schemas.microsoft.com/office/powerpoint/2010/main" val="2090261890"/>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7"/>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54"/>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6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22" presetClass="entr" presetSubtype="4" fill="hold" nodeType="clickEffect">
                                  <p:stCondLst>
                                    <p:cond delay="0"/>
                                  </p:stCondLst>
                                  <p:childTnLst>
                                    <p:set>
                                      <p:cBhvr>
                                        <p:cTn id="14" dur="1" fill="hold">
                                          <p:stCondLst>
                                            <p:cond delay="0"/>
                                          </p:stCondLst>
                                        </p:cTn>
                                        <p:tgtEl>
                                          <p:spTgt spid="65"/>
                                        </p:tgtEl>
                                        <p:attrNameLst>
                                          <p:attrName>style.visibility</p:attrName>
                                        </p:attrNameLst>
                                      </p:cBhvr>
                                      <p:to>
                                        <p:strVal val="visible"/>
                                      </p:to>
                                    </p:set>
                                    <p:animEffect transition="in" filter="wipe(down)">
                                      <p:cBhvr>
                                        <p:cTn id="15" dur="500"/>
                                        <p:tgtEl>
                                          <p:spTgt spid="6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4" grpId="0" animBg="1"/>
      <p:bldP spid="69"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2229901" y="1804189"/>
            <a:ext cx="387924" cy="452253"/>
          </a:xfrm>
          <a:prstGeom prst="rect">
            <a:avLst/>
          </a:prstGeom>
          <a:noFill/>
        </p:spPr>
        <p:txBody>
          <a:bodyPr wrap="none" rtlCol="0">
            <a:spAutoFit/>
          </a:bodyPr>
          <a:lstStyle/>
          <a:p>
            <a:r>
              <a:rPr lang="en-US" sz="2800" dirty="0" smtClean="0"/>
              <a:t>…</a:t>
            </a:r>
            <a:endParaRPr lang="en-US" sz="2800" dirty="0"/>
          </a:p>
        </p:txBody>
      </p:sp>
      <p:sp>
        <p:nvSpPr>
          <p:cNvPr id="7" name="Oval 6"/>
          <p:cNvSpPr/>
          <p:nvPr/>
        </p:nvSpPr>
        <p:spPr>
          <a:xfrm>
            <a:off x="566650" y="634412"/>
            <a:ext cx="544630" cy="577904"/>
          </a:xfrm>
          <a:prstGeom prst="ellipse">
            <a:avLst/>
          </a:prstGeom>
          <a:solidFill>
            <a:schemeClr val="tx1"/>
          </a:solid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9" name="Straight Arrow Connector 8"/>
          <p:cNvCxnSpPr>
            <a:stCxn id="7" idx="5"/>
          </p:cNvCxnSpPr>
          <p:nvPr/>
        </p:nvCxnSpPr>
        <p:spPr>
          <a:xfrm>
            <a:off x="1031521" y="1127684"/>
            <a:ext cx="965541" cy="1005645"/>
          </a:xfrm>
          <a:prstGeom prst="straightConnector1">
            <a:avLst/>
          </a:prstGeom>
          <a:ln w="3175" cmpd="sng">
            <a:solidFill>
              <a:srgbClr val="000000"/>
            </a:solidFill>
            <a:prstDash val="lgDash"/>
            <a:headEnd type="none"/>
            <a:tailEnd type="triangle"/>
          </a:ln>
          <a:effectLst/>
        </p:spPr>
        <p:style>
          <a:lnRef idx="2">
            <a:schemeClr val="accent1"/>
          </a:lnRef>
          <a:fillRef idx="0">
            <a:schemeClr val="accent1"/>
          </a:fillRef>
          <a:effectRef idx="1">
            <a:schemeClr val="accent1"/>
          </a:effectRef>
          <a:fontRef idx="minor">
            <a:schemeClr val="tx1"/>
          </a:fontRef>
        </p:style>
      </p:cxnSp>
      <p:cxnSp>
        <p:nvCxnSpPr>
          <p:cNvPr id="11" name="Straight Arrow Connector 10"/>
          <p:cNvCxnSpPr/>
          <p:nvPr/>
        </p:nvCxnSpPr>
        <p:spPr>
          <a:xfrm>
            <a:off x="611044" y="1055659"/>
            <a:ext cx="0" cy="986792"/>
          </a:xfrm>
          <a:prstGeom prst="straightConnector1">
            <a:avLst/>
          </a:prstGeom>
          <a:ln w="3175" cmpd="sng">
            <a:solidFill>
              <a:srgbClr val="000000"/>
            </a:solidFill>
            <a:prstDash val="lgDash"/>
            <a:headEnd type="none"/>
            <a:tailEnd type="triangle"/>
          </a:ln>
          <a:effectLst/>
        </p:spPr>
        <p:style>
          <a:lnRef idx="2">
            <a:schemeClr val="accent1"/>
          </a:lnRef>
          <a:fillRef idx="0">
            <a:schemeClr val="accent1"/>
          </a:fillRef>
          <a:effectRef idx="1">
            <a:schemeClr val="accent1"/>
          </a:effectRef>
          <a:fontRef idx="minor">
            <a:schemeClr val="tx1"/>
          </a:fontRef>
        </p:style>
      </p:cxnSp>
      <p:cxnSp>
        <p:nvCxnSpPr>
          <p:cNvPr id="12" name="Straight Arrow Connector 11"/>
          <p:cNvCxnSpPr>
            <a:stCxn id="7" idx="6"/>
          </p:cNvCxnSpPr>
          <p:nvPr/>
        </p:nvCxnSpPr>
        <p:spPr>
          <a:xfrm>
            <a:off x="1111280" y="923364"/>
            <a:ext cx="1567546" cy="1252403"/>
          </a:xfrm>
          <a:prstGeom prst="straightConnector1">
            <a:avLst/>
          </a:prstGeom>
          <a:ln w="3175" cmpd="sng">
            <a:solidFill>
              <a:srgbClr val="000000"/>
            </a:solidFill>
            <a:prstDash val="lgDash"/>
            <a:headEnd type="none"/>
            <a:tailEnd type="triangle"/>
          </a:ln>
          <a:effectLst/>
        </p:spPr>
        <p:style>
          <a:lnRef idx="2">
            <a:schemeClr val="accent1"/>
          </a:lnRef>
          <a:fillRef idx="0">
            <a:schemeClr val="accent1"/>
          </a:fillRef>
          <a:effectRef idx="1">
            <a:schemeClr val="accent1"/>
          </a:effectRef>
          <a:fontRef idx="minor">
            <a:schemeClr val="tx1"/>
          </a:fontRef>
        </p:style>
      </p:cxnSp>
      <p:cxnSp>
        <p:nvCxnSpPr>
          <p:cNvPr id="13" name="Straight Arrow Connector 12"/>
          <p:cNvCxnSpPr/>
          <p:nvPr/>
        </p:nvCxnSpPr>
        <p:spPr>
          <a:xfrm flipV="1">
            <a:off x="726096" y="1196506"/>
            <a:ext cx="1" cy="816966"/>
          </a:xfrm>
          <a:prstGeom prst="straightConnector1">
            <a:avLst/>
          </a:prstGeom>
          <a:ln w="3175" cmpd="sng">
            <a:solidFill>
              <a:srgbClr val="000000"/>
            </a:solidFill>
            <a:headEnd type="none"/>
            <a:tailEnd type="triangle"/>
          </a:ln>
          <a:effectLst/>
        </p:spPr>
        <p:style>
          <a:lnRef idx="2">
            <a:schemeClr val="accent1"/>
          </a:lnRef>
          <a:fillRef idx="0">
            <a:schemeClr val="accent1"/>
          </a:fillRef>
          <a:effectRef idx="1">
            <a:schemeClr val="accent1"/>
          </a:effectRef>
          <a:fontRef idx="minor">
            <a:schemeClr val="tx1"/>
          </a:fontRef>
        </p:style>
      </p:cxnSp>
      <p:cxnSp>
        <p:nvCxnSpPr>
          <p:cNvPr id="15" name="Straight Arrow Connector 14"/>
          <p:cNvCxnSpPr>
            <a:stCxn id="7" idx="4"/>
          </p:cNvCxnSpPr>
          <p:nvPr/>
        </p:nvCxnSpPr>
        <p:spPr>
          <a:xfrm>
            <a:off x="838965" y="1212316"/>
            <a:ext cx="383555" cy="1001317"/>
          </a:xfrm>
          <a:prstGeom prst="straightConnector1">
            <a:avLst/>
          </a:prstGeom>
          <a:ln w="3175" cmpd="sng">
            <a:solidFill>
              <a:srgbClr val="000000"/>
            </a:solidFill>
            <a:prstDash val="lgDash"/>
            <a:headEnd type="none"/>
            <a:tailEnd type="triangle"/>
          </a:ln>
          <a:effectLst/>
        </p:spPr>
        <p:style>
          <a:lnRef idx="2">
            <a:schemeClr val="accent1"/>
          </a:lnRef>
          <a:fillRef idx="0">
            <a:schemeClr val="accent1"/>
          </a:fillRef>
          <a:effectRef idx="1">
            <a:schemeClr val="accent1"/>
          </a:effectRef>
          <a:fontRef idx="minor">
            <a:schemeClr val="tx1"/>
          </a:fontRef>
        </p:style>
      </p:cxnSp>
      <p:grpSp>
        <p:nvGrpSpPr>
          <p:cNvPr id="16" name="Group 15"/>
          <p:cNvGrpSpPr/>
          <p:nvPr/>
        </p:nvGrpSpPr>
        <p:grpSpPr>
          <a:xfrm>
            <a:off x="567297" y="2052541"/>
            <a:ext cx="215900" cy="254000"/>
            <a:chOff x="1150899" y="3253384"/>
            <a:chExt cx="215900" cy="254000"/>
          </a:xfrm>
        </p:grpSpPr>
        <p:cxnSp>
          <p:nvCxnSpPr>
            <p:cNvPr id="17" name="Straight Connector 16"/>
            <p:cNvCxnSpPr/>
            <p:nvPr/>
          </p:nvCxnSpPr>
          <p:spPr>
            <a:xfrm>
              <a:off x="1150899" y="3253384"/>
              <a:ext cx="0" cy="254000"/>
            </a:xfrm>
            <a:prstGeom prst="line">
              <a:avLst/>
            </a:prstGeom>
            <a:ln w="3175" cmpd="sng">
              <a:solidFill>
                <a:srgbClr val="000000"/>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1366799" y="3253384"/>
              <a:ext cx="0" cy="254000"/>
            </a:xfrm>
            <a:prstGeom prst="line">
              <a:avLst/>
            </a:prstGeom>
            <a:ln w="3175" cmpd="sng">
              <a:solidFill>
                <a:srgbClr val="000000"/>
              </a:solidFill>
            </a:ln>
          </p:spPr>
          <p:style>
            <a:lnRef idx="2">
              <a:schemeClr val="accent1"/>
            </a:lnRef>
            <a:fillRef idx="0">
              <a:schemeClr val="accent1"/>
            </a:fillRef>
            <a:effectRef idx="1">
              <a:schemeClr val="accent1"/>
            </a:effectRef>
            <a:fontRef idx="minor">
              <a:schemeClr val="tx1"/>
            </a:fontRef>
          </p:style>
        </p:cxnSp>
        <p:sp>
          <p:nvSpPr>
            <p:cNvPr id="19" name="Oval 18"/>
            <p:cNvSpPr/>
            <p:nvPr/>
          </p:nvSpPr>
          <p:spPr>
            <a:xfrm>
              <a:off x="1201698" y="3329960"/>
              <a:ext cx="108000" cy="108000"/>
            </a:xfrm>
            <a:prstGeom prst="ellipse">
              <a:avLst/>
            </a:prstGeom>
            <a:solidFill>
              <a:srgbClr val="000000"/>
            </a:solidFill>
            <a:ln w="3175" cmpd="sng">
              <a:solidFill>
                <a:srgbClr val="00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20" name="Straight Connector 19"/>
            <p:cNvCxnSpPr/>
            <p:nvPr/>
          </p:nvCxnSpPr>
          <p:spPr>
            <a:xfrm>
              <a:off x="1150899" y="3253384"/>
              <a:ext cx="215900" cy="0"/>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a:off x="1150899" y="3507384"/>
              <a:ext cx="215900" cy="0"/>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grpSp>
      <p:grpSp>
        <p:nvGrpSpPr>
          <p:cNvPr id="22" name="Group 21"/>
          <p:cNvGrpSpPr/>
          <p:nvPr/>
        </p:nvGrpSpPr>
        <p:grpSpPr>
          <a:xfrm>
            <a:off x="1243729" y="2052541"/>
            <a:ext cx="215900" cy="254000"/>
            <a:chOff x="1150899" y="3253384"/>
            <a:chExt cx="215900" cy="254000"/>
          </a:xfrm>
        </p:grpSpPr>
        <p:cxnSp>
          <p:nvCxnSpPr>
            <p:cNvPr id="23" name="Straight Connector 22"/>
            <p:cNvCxnSpPr/>
            <p:nvPr/>
          </p:nvCxnSpPr>
          <p:spPr>
            <a:xfrm>
              <a:off x="1150899" y="3253384"/>
              <a:ext cx="0" cy="254000"/>
            </a:xfrm>
            <a:prstGeom prst="line">
              <a:avLst/>
            </a:prstGeom>
            <a:ln w="3175" cmpd="sng">
              <a:solidFill>
                <a:srgbClr val="000000"/>
              </a:solidFill>
            </a:ln>
          </p:spPr>
          <p:style>
            <a:lnRef idx="2">
              <a:schemeClr val="accent1"/>
            </a:lnRef>
            <a:fillRef idx="0">
              <a:schemeClr val="accent1"/>
            </a:fillRef>
            <a:effectRef idx="1">
              <a:schemeClr val="accent1"/>
            </a:effectRef>
            <a:fontRef idx="minor">
              <a:schemeClr val="tx1"/>
            </a:fontRef>
          </p:style>
        </p:cxnSp>
        <p:cxnSp>
          <p:nvCxnSpPr>
            <p:cNvPr id="24" name="Straight Connector 23"/>
            <p:cNvCxnSpPr/>
            <p:nvPr/>
          </p:nvCxnSpPr>
          <p:spPr>
            <a:xfrm>
              <a:off x="1366799" y="3253384"/>
              <a:ext cx="0" cy="254000"/>
            </a:xfrm>
            <a:prstGeom prst="line">
              <a:avLst/>
            </a:prstGeom>
            <a:ln w="3175" cmpd="sng">
              <a:solidFill>
                <a:srgbClr val="000000"/>
              </a:solidFill>
            </a:ln>
          </p:spPr>
          <p:style>
            <a:lnRef idx="2">
              <a:schemeClr val="accent1"/>
            </a:lnRef>
            <a:fillRef idx="0">
              <a:schemeClr val="accent1"/>
            </a:fillRef>
            <a:effectRef idx="1">
              <a:schemeClr val="accent1"/>
            </a:effectRef>
            <a:fontRef idx="minor">
              <a:schemeClr val="tx1"/>
            </a:fontRef>
          </p:style>
        </p:cxnSp>
        <p:sp>
          <p:nvSpPr>
            <p:cNvPr id="25" name="Oval 24"/>
            <p:cNvSpPr/>
            <p:nvPr/>
          </p:nvSpPr>
          <p:spPr>
            <a:xfrm>
              <a:off x="1201698" y="3329960"/>
              <a:ext cx="108000" cy="108000"/>
            </a:xfrm>
            <a:prstGeom prst="ellipse">
              <a:avLst/>
            </a:prstGeom>
            <a:solidFill>
              <a:srgbClr val="000000"/>
            </a:solidFill>
            <a:ln w="3175" cmpd="sng">
              <a:solidFill>
                <a:srgbClr val="00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26" name="Straight Connector 25"/>
            <p:cNvCxnSpPr/>
            <p:nvPr/>
          </p:nvCxnSpPr>
          <p:spPr>
            <a:xfrm>
              <a:off x="1150899" y="3253384"/>
              <a:ext cx="215900" cy="0"/>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cxnSp>
          <p:nvCxnSpPr>
            <p:cNvPr id="27" name="Straight Connector 26"/>
            <p:cNvCxnSpPr/>
            <p:nvPr/>
          </p:nvCxnSpPr>
          <p:spPr>
            <a:xfrm>
              <a:off x="1150899" y="3507384"/>
              <a:ext cx="215900" cy="0"/>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grpSp>
      <p:grpSp>
        <p:nvGrpSpPr>
          <p:cNvPr id="28" name="Group 27"/>
          <p:cNvGrpSpPr/>
          <p:nvPr/>
        </p:nvGrpSpPr>
        <p:grpSpPr>
          <a:xfrm>
            <a:off x="2014001" y="2042451"/>
            <a:ext cx="215900" cy="254000"/>
            <a:chOff x="1150899" y="3253384"/>
            <a:chExt cx="215900" cy="254000"/>
          </a:xfrm>
        </p:grpSpPr>
        <p:cxnSp>
          <p:nvCxnSpPr>
            <p:cNvPr id="29" name="Straight Connector 28"/>
            <p:cNvCxnSpPr/>
            <p:nvPr/>
          </p:nvCxnSpPr>
          <p:spPr>
            <a:xfrm>
              <a:off x="1150899" y="3253384"/>
              <a:ext cx="0" cy="254000"/>
            </a:xfrm>
            <a:prstGeom prst="line">
              <a:avLst/>
            </a:prstGeom>
            <a:ln w="3175" cmpd="sng">
              <a:solidFill>
                <a:srgbClr val="000000"/>
              </a:solidFill>
            </a:ln>
          </p:spPr>
          <p:style>
            <a:lnRef idx="2">
              <a:schemeClr val="accent1"/>
            </a:lnRef>
            <a:fillRef idx="0">
              <a:schemeClr val="accent1"/>
            </a:fillRef>
            <a:effectRef idx="1">
              <a:schemeClr val="accent1"/>
            </a:effectRef>
            <a:fontRef idx="minor">
              <a:schemeClr val="tx1"/>
            </a:fontRef>
          </p:style>
        </p:cxnSp>
        <p:cxnSp>
          <p:nvCxnSpPr>
            <p:cNvPr id="30" name="Straight Connector 29"/>
            <p:cNvCxnSpPr/>
            <p:nvPr/>
          </p:nvCxnSpPr>
          <p:spPr>
            <a:xfrm>
              <a:off x="1366799" y="3253384"/>
              <a:ext cx="0" cy="254000"/>
            </a:xfrm>
            <a:prstGeom prst="line">
              <a:avLst/>
            </a:prstGeom>
            <a:ln w="3175" cmpd="sng">
              <a:solidFill>
                <a:srgbClr val="000000"/>
              </a:solidFill>
            </a:ln>
          </p:spPr>
          <p:style>
            <a:lnRef idx="2">
              <a:schemeClr val="accent1"/>
            </a:lnRef>
            <a:fillRef idx="0">
              <a:schemeClr val="accent1"/>
            </a:fillRef>
            <a:effectRef idx="1">
              <a:schemeClr val="accent1"/>
            </a:effectRef>
            <a:fontRef idx="minor">
              <a:schemeClr val="tx1"/>
            </a:fontRef>
          </p:style>
        </p:cxnSp>
        <p:sp>
          <p:nvSpPr>
            <p:cNvPr id="31" name="Oval 30"/>
            <p:cNvSpPr/>
            <p:nvPr/>
          </p:nvSpPr>
          <p:spPr>
            <a:xfrm>
              <a:off x="1201698" y="3329960"/>
              <a:ext cx="108000" cy="108000"/>
            </a:xfrm>
            <a:prstGeom prst="ellipse">
              <a:avLst/>
            </a:prstGeom>
            <a:solidFill>
              <a:srgbClr val="000000"/>
            </a:solidFill>
            <a:ln w="3175" cmpd="sng">
              <a:solidFill>
                <a:srgbClr val="00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32" name="Straight Connector 31"/>
            <p:cNvCxnSpPr/>
            <p:nvPr/>
          </p:nvCxnSpPr>
          <p:spPr>
            <a:xfrm>
              <a:off x="1150899" y="3253384"/>
              <a:ext cx="215900" cy="0"/>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cxnSp>
          <p:nvCxnSpPr>
            <p:cNvPr id="33" name="Straight Connector 32"/>
            <p:cNvCxnSpPr/>
            <p:nvPr/>
          </p:nvCxnSpPr>
          <p:spPr>
            <a:xfrm>
              <a:off x="1150899" y="3507384"/>
              <a:ext cx="215900" cy="0"/>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grpSp>
      <p:grpSp>
        <p:nvGrpSpPr>
          <p:cNvPr id="34" name="Group 33"/>
          <p:cNvGrpSpPr/>
          <p:nvPr/>
        </p:nvGrpSpPr>
        <p:grpSpPr>
          <a:xfrm>
            <a:off x="2674367" y="2033745"/>
            <a:ext cx="215900" cy="254000"/>
            <a:chOff x="1150899" y="3253384"/>
            <a:chExt cx="215900" cy="254000"/>
          </a:xfrm>
        </p:grpSpPr>
        <p:cxnSp>
          <p:nvCxnSpPr>
            <p:cNvPr id="35" name="Straight Connector 34"/>
            <p:cNvCxnSpPr/>
            <p:nvPr/>
          </p:nvCxnSpPr>
          <p:spPr>
            <a:xfrm>
              <a:off x="1150899" y="3253384"/>
              <a:ext cx="0" cy="254000"/>
            </a:xfrm>
            <a:prstGeom prst="line">
              <a:avLst/>
            </a:prstGeom>
            <a:ln w="3175" cmpd="sng">
              <a:solidFill>
                <a:srgbClr val="000000"/>
              </a:solidFill>
            </a:ln>
          </p:spPr>
          <p:style>
            <a:lnRef idx="2">
              <a:schemeClr val="accent1"/>
            </a:lnRef>
            <a:fillRef idx="0">
              <a:schemeClr val="accent1"/>
            </a:fillRef>
            <a:effectRef idx="1">
              <a:schemeClr val="accent1"/>
            </a:effectRef>
            <a:fontRef idx="minor">
              <a:schemeClr val="tx1"/>
            </a:fontRef>
          </p:style>
        </p:cxnSp>
        <p:cxnSp>
          <p:nvCxnSpPr>
            <p:cNvPr id="36" name="Straight Connector 35"/>
            <p:cNvCxnSpPr/>
            <p:nvPr/>
          </p:nvCxnSpPr>
          <p:spPr>
            <a:xfrm>
              <a:off x="1366799" y="3253384"/>
              <a:ext cx="0" cy="254000"/>
            </a:xfrm>
            <a:prstGeom prst="line">
              <a:avLst/>
            </a:prstGeom>
            <a:ln w="3175" cmpd="sng">
              <a:solidFill>
                <a:srgbClr val="000000"/>
              </a:solidFill>
            </a:ln>
          </p:spPr>
          <p:style>
            <a:lnRef idx="2">
              <a:schemeClr val="accent1"/>
            </a:lnRef>
            <a:fillRef idx="0">
              <a:schemeClr val="accent1"/>
            </a:fillRef>
            <a:effectRef idx="1">
              <a:schemeClr val="accent1"/>
            </a:effectRef>
            <a:fontRef idx="minor">
              <a:schemeClr val="tx1"/>
            </a:fontRef>
          </p:style>
        </p:cxnSp>
        <p:sp>
          <p:nvSpPr>
            <p:cNvPr id="37" name="Oval 36"/>
            <p:cNvSpPr/>
            <p:nvPr/>
          </p:nvSpPr>
          <p:spPr>
            <a:xfrm>
              <a:off x="1201698" y="3329960"/>
              <a:ext cx="108000" cy="108000"/>
            </a:xfrm>
            <a:prstGeom prst="ellipse">
              <a:avLst/>
            </a:prstGeom>
            <a:solidFill>
              <a:srgbClr val="000000"/>
            </a:solidFill>
            <a:ln w="3175" cmpd="sng">
              <a:solidFill>
                <a:srgbClr val="00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38" name="Straight Connector 37"/>
            <p:cNvCxnSpPr/>
            <p:nvPr/>
          </p:nvCxnSpPr>
          <p:spPr>
            <a:xfrm>
              <a:off x="1150899" y="3253384"/>
              <a:ext cx="215900" cy="0"/>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cxnSp>
          <p:nvCxnSpPr>
            <p:cNvPr id="39" name="Straight Connector 38"/>
            <p:cNvCxnSpPr/>
            <p:nvPr/>
          </p:nvCxnSpPr>
          <p:spPr>
            <a:xfrm>
              <a:off x="1150899" y="3507384"/>
              <a:ext cx="215900" cy="0"/>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grpSp>
      <p:sp>
        <p:nvSpPr>
          <p:cNvPr id="40" name="TextBox 39"/>
          <p:cNvSpPr txBox="1"/>
          <p:nvPr/>
        </p:nvSpPr>
        <p:spPr>
          <a:xfrm>
            <a:off x="136296" y="2318457"/>
            <a:ext cx="860707" cy="369332"/>
          </a:xfrm>
          <a:prstGeom prst="rect">
            <a:avLst/>
          </a:prstGeom>
          <a:noFill/>
        </p:spPr>
        <p:txBody>
          <a:bodyPr wrap="none" rtlCol="0">
            <a:spAutoFit/>
          </a:bodyPr>
          <a:lstStyle/>
          <a:p>
            <a:r>
              <a:rPr lang="en-US" dirty="0" smtClean="0"/>
              <a:t>Node 1</a:t>
            </a:r>
            <a:endParaRPr lang="en-US" dirty="0"/>
          </a:p>
        </p:txBody>
      </p:sp>
      <p:sp>
        <p:nvSpPr>
          <p:cNvPr id="41" name="TextBox 40"/>
          <p:cNvSpPr txBox="1"/>
          <p:nvPr/>
        </p:nvSpPr>
        <p:spPr>
          <a:xfrm>
            <a:off x="2371433" y="2411596"/>
            <a:ext cx="936136" cy="369332"/>
          </a:xfrm>
          <a:prstGeom prst="rect">
            <a:avLst/>
          </a:prstGeom>
          <a:noFill/>
        </p:spPr>
        <p:txBody>
          <a:bodyPr wrap="none" rtlCol="0">
            <a:spAutoFit/>
          </a:bodyPr>
          <a:lstStyle/>
          <a:p>
            <a:r>
              <a:rPr lang="en-US" dirty="0" smtClean="0"/>
              <a:t>Node </a:t>
            </a:r>
            <a:r>
              <a:rPr lang="en-US" i="1" dirty="0" smtClean="0"/>
              <a:t>N</a:t>
            </a:r>
            <a:endParaRPr lang="en-US" i="1" dirty="0"/>
          </a:p>
        </p:txBody>
      </p:sp>
      <p:sp>
        <p:nvSpPr>
          <p:cNvPr id="42" name="TextBox 41"/>
          <p:cNvSpPr txBox="1"/>
          <p:nvPr/>
        </p:nvSpPr>
        <p:spPr>
          <a:xfrm>
            <a:off x="467544" y="218023"/>
            <a:ext cx="2653265" cy="369332"/>
          </a:xfrm>
          <a:prstGeom prst="rect">
            <a:avLst/>
          </a:prstGeom>
          <a:noFill/>
        </p:spPr>
        <p:txBody>
          <a:bodyPr wrap="none" rtlCol="0">
            <a:spAutoFit/>
          </a:bodyPr>
          <a:lstStyle/>
          <a:p>
            <a:r>
              <a:rPr lang="en-US" dirty="0" smtClean="0"/>
              <a:t>Write-Once / Read-Mostly</a:t>
            </a:r>
            <a:endParaRPr lang="en-US" dirty="0"/>
          </a:p>
        </p:txBody>
      </p:sp>
      <p:grpSp>
        <p:nvGrpSpPr>
          <p:cNvPr id="2" name="Group 1"/>
          <p:cNvGrpSpPr/>
          <p:nvPr/>
        </p:nvGrpSpPr>
        <p:grpSpPr>
          <a:xfrm>
            <a:off x="4213654" y="245407"/>
            <a:ext cx="4102762" cy="2510150"/>
            <a:chOff x="4213654" y="245407"/>
            <a:chExt cx="4102762" cy="2510150"/>
          </a:xfrm>
        </p:grpSpPr>
        <p:cxnSp>
          <p:nvCxnSpPr>
            <p:cNvPr id="46" name="Straight Arrow Connector 45"/>
            <p:cNvCxnSpPr/>
            <p:nvPr/>
          </p:nvCxnSpPr>
          <p:spPr>
            <a:xfrm>
              <a:off x="4688402" y="1123427"/>
              <a:ext cx="0" cy="986792"/>
            </a:xfrm>
            <a:prstGeom prst="straightConnector1">
              <a:avLst/>
            </a:prstGeom>
            <a:ln w="3175" cmpd="sng">
              <a:solidFill>
                <a:srgbClr val="000000"/>
              </a:solidFill>
              <a:prstDash val="lgDash"/>
              <a:headEnd type="none"/>
              <a:tailEnd type="triangle"/>
            </a:ln>
            <a:effectLst/>
          </p:spPr>
          <p:style>
            <a:lnRef idx="2">
              <a:schemeClr val="accent1"/>
            </a:lnRef>
            <a:fillRef idx="0">
              <a:schemeClr val="accent1"/>
            </a:fillRef>
            <a:effectRef idx="1">
              <a:schemeClr val="accent1"/>
            </a:effectRef>
            <a:fontRef idx="minor">
              <a:schemeClr val="tx1"/>
            </a:fontRef>
          </p:style>
        </p:cxnSp>
        <p:cxnSp>
          <p:nvCxnSpPr>
            <p:cNvPr id="48" name="Straight Arrow Connector 47"/>
            <p:cNvCxnSpPr/>
            <p:nvPr/>
          </p:nvCxnSpPr>
          <p:spPr>
            <a:xfrm flipV="1">
              <a:off x="4803454" y="1264274"/>
              <a:ext cx="1" cy="816966"/>
            </a:xfrm>
            <a:prstGeom prst="straightConnector1">
              <a:avLst/>
            </a:prstGeom>
            <a:ln w="3175" cmpd="sng">
              <a:solidFill>
                <a:srgbClr val="000000"/>
              </a:solidFill>
              <a:headEnd type="none"/>
              <a:tailEnd type="triangle"/>
            </a:ln>
            <a:effectLst/>
          </p:spPr>
          <p:style>
            <a:lnRef idx="2">
              <a:schemeClr val="accent1"/>
            </a:lnRef>
            <a:fillRef idx="0">
              <a:schemeClr val="accent1"/>
            </a:fillRef>
            <a:effectRef idx="1">
              <a:schemeClr val="accent1"/>
            </a:effectRef>
            <a:fontRef idx="minor">
              <a:schemeClr val="tx1"/>
            </a:fontRef>
          </p:style>
        </p:cxnSp>
        <p:grpSp>
          <p:nvGrpSpPr>
            <p:cNvPr id="50" name="Group 49"/>
            <p:cNvGrpSpPr/>
            <p:nvPr/>
          </p:nvGrpSpPr>
          <p:grpSpPr>
            <a:xfrm>
              <a:off x="4644655" y="2120309"/>
              <a:ext cx="215900" cy="254000"/>
              <a:chOff x="1150899" y="3253384"/>
              <a:chExt cx="215900" cy="254000"/>
            </a:xfrm>
          </p:grpSpPr>
          <p:cxnSp>
            <p:nvCxnSpPr>
              <p:cNvPr id="51" name="Straight Connector 50"/>
              <p:cNvCxnSpPr/>
              <p:nvPr/>
            </p:nvCxnSpPr>
            <p:spPr>
              <a:xfrm>
                <a:off x="1150899" y="3253384"/>
                <a:ext cx="0" cy="254000"/>
              </a:xfrm>
              <a:prstGeom prst="line">
                <a:avLst/>
              </a:prstGeom>
              <a:ln w="3175" cmpd="sng">
                <a:solidFill>
                  <a:srgbClr val="000000"/>
                </a:solidFill>
              </a:ln>
            </p:spPr>
            <p:style>
              <a:lnRef idx="2">
                <a:schemeClr val="accent1"/>
              </a:lnRef>
              <a:fillRef idx="0">
                <a:schemeClr val="accent1"/>
              </a:fillRef>
              <a:effectRef idx="1">
                <a:schemeClr val="accent1"/>
              </a:effectRef>
              <a:fontRef idx="minor">
                <a:schemeClr val="tx1"/>
              </a:fontRef>
            </p:style>
          </p:cxnSp>
          <p:cxnSp>
            <p:nvCxnSpPr>
              <p:cNvPr id="52" name="Straight Connector 51"/>
              <p:cNvCxnSpPr/>
              <p:nvPr/>
            </p:nvCxnSpPr>
            <p:spPr>
              <a:xfrm>
                <a:off x="1366799" y="3253384"/>
                <a:ext cx="0" cy="254000"/>
              </a:xfrm>
              <a:prstGeom prst="line">
                <a:avLst/>
              </a:prstGeom>
              <a:ln w="3175" cmpd="sng">
                <a:solidFill>
                  <a:srgbClr val="000000"/>
                </a:solidFill>
              </a:ln>
            </p:spPr>
            <p:style>
              <a:lnRef idx="2">
                <a:schemeClr val="accent1"/>
              </a:lnRef>
              <a:fillRef idx="0">
                <a:schemeClr val="accent1"/>
              </a:fillRef>
              <a:effectRef idx="1">
                <a:schemeClr val="accent1"/>
              </a:effectRef>
              <a:fontRef idx="minor">
                <a:schemeClr val="tx1"/>
              </a:fontRef>
            </p:style>
          </p:cxnSp>
          <p:sp>
            <p:nvSpPr>
              <p:cNvPr id="53" name="Oval 52"/>
              <p:cNvSpPr/>
              <p:nvPr/>
            </p:nvSpPr>
            <p:spPr>
              <a:xfrm>
                <a:off x="1201698" y="3329960"/>
                <a:ext cx="108000" cy="108000"/>
              </a:xfrm>
              <a:prstGeom prst="ellipse">
                <a:avLst/>
              </a:prstGeom>
              <a:solidFill>
                <a:srgbClr val="000000"/>
              </a:solidFill>
              <a:ln w="3175" cmpd="sng">
                <a:solidFill>
                  <a:srgbClr val="00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54" name="Straight Connector 53"/>
              <p:cNvCxnSpPr/>
              <p:nvPr/>
            </p:nvCxnSpPr>
            <p:spPr>
              <a:xfrm>
                <a:off x="1150899" y="3253384"/>
                <a:ext cx="215900" cy="0"/>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cxnSp>
            <p:nvCxnSpPr>
              <p:cNvPr id="55" name="Straight Connector 54"/>
              <p:cNvCxnSpPr/>
              <p:nvPr/>
            </p:nvCxnSpPr>
            <p:spPr>
              <a:xfrm>
                <a:off x="1150899" y="3507384"/>
                <a:ext cx="215900" cy="0"/>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grpSp>
        <p:sp>
          <p:nvSpPr>
            <p:cNvPr id="74" name="TextBox 73"/>
            <p:cNvSpPr txBox="1"/>
            <p:nvPr/>
          </p:nvSpPr>
          <p:spPr>
            <a:xfrm>
              <a:off x="4213654" y="2386225"/>
              <a:ext cx="860707" cy="369332"/>
            </a:xfrm>
            <a:prstGeom prst="rect">
              <a:avLst/>
            </a:prstGeom>
            <a:noFill/>
          </p:spPr>
          <p:txBody>
            <a:bodyPr wrap="none" rtlCol="0">
              <a:spAutoFit/>
            </a:bodyPr>
            <a:lstStyle/>
            <a:p>
              <a:r>
                <a:rPr lang="en-US" dirty="0" smtClean="0"/>
                <a:t>Node 1</a:t>
              </a:r>
              <a:endParaRPr lang="en-US" dirty="0"/>
            </a:p>
          </p:txBody>
        </p:sp>
        <p:sp>
          <p:nvSpPr>
            <p:cNvPr id="97" name="Oval 96"/>
            <p:cNvSpPr/>
            <p:nvPr/>
          </p:nvSpPr>
          <p:spPr>
            <a:xfrm>
              <a:off x="4459418" y="686370"/>
              <a:ext cx="544630" cy="577904"/>
            </a:xfrm>
            <a:prstGeom prst="ellipse">
              <a:avLst/>
            </a:prstGeom>
            <a:solidFill>
              <a:schemeClr val="tx1"/>
            </a:solid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98" name="Straight Arrow Connector 97"/>
            <p:cNvCxnSpPr/>
            <p:nvPr/>
          </p:nvCxnSpPr>
          <p:spPr>
            <a:xfrm>
              <a:off x="5766828" y="1138926"/>
              <a:ext cx="0" cy="986792"/>
            </a:xfrm>
            <a:prstGeom prst="straightConnector1">
              <a:avLst/>
            </a:prstGeom>
            <a:ln w="3175" cmpd="sng">
              <a:solidFill>
                <a:srgbClr val="000000"/>
              </a:solidFill>
              <a:prstDash val="lgDash"/>
              <a:headEnd type="none"/>
              <a:tailEnd type="triangle"/>
            </a:ln>
            <a:effectLst/>
          </p:spPr>
          <p:style>
            <a:lnRef idx="2">
              <a:schemeClr val="accent1"/>
            </a:lnRef>
            <a:fillRef idx="0">
              <a:schemeClr val="accent1"/>
            </a:fillRef>
            <a:effectRef idx="1">
              <a:schemeClr val="accent1"/>
            </a:effectRef>
            <a:fontRef idx="minor">
              <a:schemeClr val="tx1"/>
            </a:fontRef>
          </p:style>
        </p:cxnSp>
        <p:grpSp>
          <p:nvGrpSpPr>
            <p:cNvPr id="100" name="Group 99"/>
            <p:cNvGrpSpPr/>
            <p:nvPr/>
          </p:nvGrpSpPr>
          <p:grpSpPr>
            <a:xfrm>
              <a:off x="5723081" y="2120309"/>
              <a:ext cx="215900" cy="254000"/>
              <a:chOff x="1150899" y="3253384"/>
              <a:chExt cx="215900" cy="254000"/>
            </a:xfrm>
          </p:grpSpPr>
          <p:cxnSp>
            <p:nvCxnSpPr>
              <p:cNvPr id="101" name="Straight Connector 100"/>
              <p:cNvCxnSpPr/>
              <p:nvPr/>
            </p:nvCxnSpPr>
            <p:spPr>
              <a:xfrm>
                <a:off x="1150899" y="3253384"/>
                <a:ext cx="0" cy="254000"/>
              </a:xfrm>
              <a:prstGeom prst="line">
                <a:avLst/>
              </a:prstGeom>
              <a:ln w="3175" cmpd="sng">
                <a:solidFill>
                  <a:srgbClr val="000000"/>
                </a:solidFill>
              </a:ln>
            </p:spPr>
            <p:style>
              <a:lnRef idx="2">
                <a:schemeClr val="accent1"/>
              </a:lnRef>
              <a:fillRef idx="0">
                <a:schemeClr val="accent1"/>
              </a:fillRef>
              <a:effectRef idx="1">
                <a:schemeClr val="accent1"/>
              </a:effectRef>
              <a:fontRef idx="minor">
                <a:schemeClr val="tx1"/>
              </a:fontRef>
            </p:style>
          </p:cxnSp>
          <p:cxnSp>
            <p:nvCxnSpPr>
              <p:cNvPr id="102" name="Straight Connector 101"/>
              <p:cNvCxnSpPr/>
              <p:nvPr/>
            </p:nvCxnSpPr>
            <p:spPr>
              <a:xfrm>
                <a:off x="1366799" y="3253384"/>
                <a:ext cx="0" cy="254000"/>
              </a:xfrm>
              <a:prstGeom prst="line">
                <a:avLst/>
              </a:prstGeom>
              <a:ln w="3175" cmpd="sng">
                <a:solidFill>
                  <a:srgbClr val="000000"/>
                </a:solidFill>
              </a:ln>
            </p:spPr>
            <p:style>
              <a:lnRef idx="2">
                <a:schemeClr val="accent1"/>
              </a:lnRef>
              <a:fillRef idx="0">
                <a:schemeClr val="accent1"/>
              </a:fillRef>
              <a:effectRef idx="1">
                <a:schemeClr val="accent1"/>
              </a:effectRef>
              <a:fontRef idx="minor">
                <a:schemeClr val="tx1"/>
              </a:fontRef>
            </p:style>
          </p:cxnSp>
          <p:sp>
            <p:nvSpPr>
              <p:cNvPr id="103" name="Oval 102"/>
              <p:cNvSpPr/>
              <p:nvPr/>
            </p:nvSpPr>
            <p:spPr>
              <a:xfrm>
                <a:off x="1201698" y="3329960"/>
                <a:ext cx="108000" cy="108000"/>
              </a:xfrm>
              <a:prstGeom prst="ellipse">
                <a:avLst/>
              </a:prstGeom>
              <a:solidFill>
                <a:srgbClr val="000000"/>
              </a:solidFill>
              <a:ln w="3175" cmpd="sng">
                <a:solidFill>
                  <a:srgbClr val="00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104" name="Straight Connector 103"/>
              <p:cNvCxnSpPr/>
              <p:nvPr/>
            </p:nvCxnSpPr>
            <p:spPr>
              <a:xfrm>
                <a:off x="1150899" y="3253384"/>
                <a:ext cx="215900" cy="0"/>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cxnSp>
            <p:nvCxnSpPr>
              <p:cNvPr id="105" name="Straight Connector 104"/>
              <p:cNvCxnSpPr/>
              <p:nvPr/>
            </p:nvCxnSpPr>
            <p:spPr>
              <a:xfrm>
                <a:off x="1150899" y="3507384"/>
                <a:ext cx="215900" cy="0"/>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grpSp>
        <p:sp>
          <p:nvSpPr>
            <p:cNvPr id="106" name="TextBox 105"/>
            <p:cNvSpPr txBox="1"/>
            <p:nvPr/>
          </p:nvSpPr>
          <p:spPr>
            <a:xfrm>
              <a:off x="5292080" y="2386225"/>
              <a:ext cx="860707" cy="369332"/>
            </a:xfrm>
            <a:prstGeom prst="rect">
              <a:avLst/>
            </a:prstGeom>
            <a:noFill/>
          </p:spPr>
          <p:txBody>
            <a:bodyPr wrap="none" rtlCol="0">
              <a:spAutoFit/>
            </a:bodyPr>
            <a:lstStyle/>
            <a:p>
              <a:r>
                <a:rPr lang="en-US" dirty="0" smtClean="0"/>
                <a:t>Node 1</a:t>
              </a:r>
              <a:endParaRPr lang="en-US" dirty="0"/>
            </a:p>
          </p:txBody>
        </p:sp>
        <p:sp>
          <p:nvSpPr>
            <p:cNvPr id="107" name="Oval 106"/>
            <p:cNvSpPr/>
            <p:nvPr/>
          </p:nvSpPr>
          <p:spPr>
            <a:xfrm>
              <a:off x="5537844" y="686370"/>
              <a:ext cx="544630" cy="577904"/>
            </a:xfrm>
            <a:prstGeom prst="ellipse">
              <a:avLst/>
            </a:prstGeom>
            <a:solidFill>
              <a:schemeClr val="tx1"/>
            </a:solid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118" name="Straight Arrow Connector 117"/>
            <p:cNvCxnSpPr/>
            <p:nvPr/>
          </p:nvCxnSpPr>
          <p:spPr>
            <a:xfrm>
              <a:off x="6795753" y="1154127"/>
              <a:ext cx="0" cy="986792"/>
            </a:xfrm>
            <a:prstGeom prst="straightConnector1">
              <a:avLst/>
            </a:prstGeom>
            <a:ln w="3175" cmpd="sng">
              <a:solidFill>
                <a:srgbClr val="000000"/>
              </a:solidFill>
              <a:prstDash val="lgDash"/>
              <a:headEnd type="none"/>
              <a:tailEnd type="triangle"/>
            </a:ln>
            <a:effectLst/>
          </p:spPr>
          <p:style>
            <a:lnRef idx="2">
              <a:schemeClr val="accent1"/>
            </a:lnRef>
            <a:fillRef idx="0">
              <a:schemeClr val="accent1"/>
            </a:fillRef>
            <a:effectRef idx="1">
              <a:schemeClr val="accent1"/>
            </a:effectRef>
            <a:fontRef idx="minor">
              <a:schemeClr val="tx1"/>
            </a:fontRef>
          </p:style>
        </p:cxnSp>
        <p:grpSp>
          <p:nvGrpSpPr>
            <p:cNvPr id="120" name="Group 119"/>
            <p:cNvGrpSpPr/>
            <p:nvPr/>
          </p:nvGrpSpPr>
          <p:grpSpPr>
            <a:xfrm>
              <a:off x="6752006" y="2120309"/>
              <a:ext cx="215900" cy="254000"/>
              <a:chOff x="1150899" y="3253384"/>
              <a:chExt cx="215900" cy="254000"/>
            </a:xfrm>
          </p:grpSpPr>
          <p:cxnSp>
            <p:nvCxnSpPr>
              <p:cNvPr id="121" name="Straight Connector 120"/>
              <p:cNvCxnSpPr/>
              <p:nvPr/>
            </p:nvCxnSpPr>
            <p:spPr>
              <a:xfrm>
                <a:off x="1150899" y="3253384"/>
                <a:ext cx="0" cy="254000"/>
              </a:xfrm>
              <a:prstGeom prst="line">
                <a:avLst/>
              </a:prstGeom>
              <a:ln w="3175" cmpd="sng">
                <a:solidFill>
                  <a:srgbClr val="000000"/>
                </a:solidFill>
              </a:ln>
            </p:spPr>
            <p:style>
              <a:lnRef idx="2">
                <a:schemeClr val="accent1"/>
              </a:lnRef>
              <a:fillRef idx="0">
                <a:schemeClr val="accent1"/>
              </a:fillRef>
              <a:effectRef idx="1">
                <a:schemeClr val="accent1"/>
              </a:effectRef>
              <a:fontRef idx="minor">
                <a:schemeClr val="tx1"/>
              </a:fontRef>
            </p:style>
          </p:cxnSp>
          <p:cxnSp>
            <p:nvCxnSpPr>
              <p:cNvPr id="122" name="Straight Connector 121"/>
              <p:cNvCxnSpPr/>
              <p:nvPr/>
            </p:nvCxnSpPr>
            <p:spPr>
              <a:xfrm>
                <a:off x="1366799" y="3253384"/>
                <a:ext cx="0" cy="254000"/>
              </a:xfrm>
              <a:prstGeom prst="line">
                <a:avLst/>
              </a:prstGeom>
              <a:ln w="3175" cmpd="sng">
                <a:solidFill>
                  <a:srgbClr val="000000"/>
                </a:solidFill>
              </a:ln>
            </p:spPr>
            <p:style>
              <a:lnRef idx="2">
                <a:schemeClr val="accent1"/>
              </a:lnRef>
              <a:fillRef idx="0">
                <a:schemeClr val="accent1"/>
              </a:fillRef>
              <a:effectRef idx="1">
                <a:schemeClr val="accent1"/>
              </a:effectRef>
              <a:fontRef idx="minor">
                <a:schemeClr val="tx1"/>
              </a:fontRef>
            </p:style>
          </p:cxnSp>
          <p:sp>
            <p:nvSpPr>
              <p:cNvPr id="123" name="Oval 122"/>
              <p:cNvSpPr/>
              <p:nvPr/>
            </p:nvSpPr>
            <p:spPr>
              <a:xfrm>
                <a:off x="1201698" y="3329960"/>
                <a:ext cx="108000" cy="108000"/>
              </a:xfrm>
              <a:prstGeom prst="ellipse">
                <a:avLst/>
              </a:prstGeom>
              <a:solidFill>
                <a:srgbClr val="000000"/>
              </a:solidFill>
              <a:ln w="3175" cmpd="sng">
                <a:solidFill>
                  <a:srgbClr val="00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124" name="Straight Connector 123"/>
              <p:cNvCxnSpPr/>
              <p:nvPr/>
            </p:nvCxnSpPr>
            <p:spPr>
              <a:xfrm>
                <a:off x="1150899" y="3253384"/>
                <a:ext cx="215900" cy="0"/>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cxnSp>
            <p:nvCxnSpPr>
              <p:cNvPr id="125" name="Straight Connector 124"/>
              <p:cNvCxnSpPr/>
              <p:nvPr/>
            </p:nvCxnSpPr>
            <p:spPr>
              <a:xfrm>
                <a:off x="1150899" y="3507384"/>
                <a:ext cx="215900" cy="0"/>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grpSp>
        <p:sp>
          <p:nvSpPr>
            <p:cNvPr id="126" name="TextBox 125"/>
            <p:cNvSpPr txBox="1"/>
            <p:nvPr/>
          </p:nvSpPr>
          <p:spPr>
            <a:xfrm>
              <a:off x="6321005" y="2386225"/>
              <a:ext cx="860707" cy="369332"/>
            </a:xfrm>
            <a:prstGeom prst="rect">
              <a:avLst/>
            </a:prstGeom>
            <a:noFill/>
          </p:spPr>
          <p:txBody>
            <a:bodyPr wrap="none" rtlCol="0">
              <a:spAutoFit/>
            </a:bodyPr>
            <a:lstStyle/>
            <a:p>
              <a:r>
                <a:rPr lang="en-US" dirty="0" smtClean="0"/>
                <a:t>Node 1</a:t>
              </a:r>
              <a:endParaRPr lang="en-US" dirty="0"/>
            </a:p>
          </p:txBody>
        </p:sp>
        <p:sp>
          <p:nvSpPr>
            <p:cNvPr id="127" name="Oval 126"/>
            <p:cNvSpPr/>
            <p:nvPr/>
          </p:nvSpPr>
          <p:spPr>
            <a:xfrm>
              <a:off x="6566769" y="686370"/>
              <a:ext cx="544630" cy="577904"/>
            </a:xfrm>
            <a:prstGeom prst="ellipse">
              <a:avLst/>
            </a:prstGeom>
            <a:solidFill>
              <a:schemeClr val="tx1"/>
            </a:solid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128" name="Straight Arrow Connector 127"/>
            <p:cNvCxnSpPr/>
            <p:nvPr/>
          </p:nvCxnSpPr>
          <p:spPr>
            <a:xfrm>
              <a:off x="7930457" y="1107679"/>
              <a:ext cx="0" cy="986792"/>
            </a:xfrm>
            <a:prstGeom prst="straightConnector1">
              <a:avLst/>
            </a:prstGeom>
            <a:ln w="3175" cmpd="sng">
              <a:solidFill>
                <a:srgbClr val="000000"/>
              </a:solidFill>
              <a:prstDash val="lgDash"/>
              <a:headEnd type="none"/>
              <a:tailEnd type="triangle"/>
            </a:ln>
            <a:effectLst/>
          </p:spPr>
          <p:style>
            <a:lnRef idx="2">
              <a:schemeClr val="accent1"/>
            </a:lnRef>
            <a:fillRef idx="0">
              <a:schemeClr val="accent1"/>
            </a:fillRef>
            <a:effectRef idx="1">
              <a:schemeClr val="accent1"/>
            </a:effectRef>
            <a:fontRef idx="minor">
              <a:schemeClr val="tx1"/>
            </a:fontRef>
          </p:style>
        </p:cxnSp>
        <p:grpSp>
          <p:nvGrpSpPr>
            <p:cNvPr id="130" name="Group 129"/>
            <p:cNvGrpSpPr/>
            <p:nvPr/>
          </p:nvGrpSpPr>
          <p:grpSpPr>
            <a:xfrm>
              <a:off x="7886710" y="2120309"/>
              <a:ext cx="215900" cy="254000"/>
              <a:chOff x="1150899" y="3253384"/>
              <a:chExt cx="215900" cy="254000"/>
            </a:xfrm>
          </p:grpSpPr>
          <p:cxnSp>
            <p:nvCxnSpPr>
              <p:cNvPr id="131" name="Straight Connector 130"/>
              <p:cNvCxnSpPr/>
              <p:nvPr/>
            </p:nvCxnSpPr>
            <p:spPr>
              <a:xfrm>
                <a:off x="1150899" y="3253384"/>
                <a:ext cx="0" cy="254000"/>
              </a:xfrm>
              <a:prstGeom prst="line">
                <a:avLst/>
              </a:prstGeom>
              <a:ln w="3175" cmpd="sng">
                <a:solidFill>
                  <a:srgbClr val="000000"/>
                </a:solidFill>
              </a:ln>
            </p:spPr>
            <p:style>
              <a:lnRef idx="2">
                <a:schemeClr val="accent1"/>
              </a:lnRef>
              <a:fillRef idx="0">
                <a:schemeClr val="accent1"/>
              </a:fillRef>
              <a:effectRef idx="1">
                <a:schemeClr val="accent1"/>
              </a:effectRef>
              <a:fontRef idx="minor">
                <a:schemeClr val="tx1"/>
              </a:fontRef>
            </p:style>
          </p:cxnSp>
          <p:cxnSp>
            <p:nvCxnSpPr>
              <p:cNvPr id="132" name="Straight Connector 131"/>
              <p:cNvCxnSpPr/>
              <p:nvPr/>
            </p:nvCxnSpPr>
            <p:spPr>
              <a:xfrm>
                <a:off x="1366799" y="3253384"/>
                <a:ext cx="0" cy="254000"/>
              </a:xfrm>
              <a:prstGeom prst="line">
                <a:avLst/>
              </a:prstGeom>
              <a:ln w="3175" cmpd="sng">
                <a:solidFill>
                  <a:srgbClr val="000000"/>
                </a:solidFill>
              </a:ln>
            </p:spPr>
            <p:style>
              <a:lnRef idx="2">
                <a:schemeClr val="accent1"/>
              </a:lnRef>
              <a:fillRef idx="0">
                <a:schemeClr val="accent1"/>
              </a:fillRef>
              <a:effectRef idx="1">
                <a:schemeClr val="accent1"/>
              </a:effectRef>
              <a:fontRef idx="minor">
                <a:schemeClr val="tx1"/>
              </a:fontRef>
            </p:style>
          </p:cxnSp>
          <p:sp>
            <p:nvSpPr>
              <p:cNvPr id="133" name="Oval 132"/>
              <p:cNvSpPr/>
              <p:nvPr/>
            </p:nvSpPr>
            <p:spPr>
              <a:xfrm>
                <a:off x="1201698" y="3329960"/>
                <a:ext cx="108000" cy="108000"/>
              </a:xfrm>
              <a:prstGeom prst="ellipse">
                <a:avLst/>
              </a:prstGeom>
              <a:solidFill>
                <a:srgbClr val="000000"/>
              </a:solidFill>
              <a:ln w="3175" cmpd="sng">
                <a:solidFill>
                  <a:srgbClr val="00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134" name="Straight Connector 133"/>
              <p:cNvCxnSpPr/>
              <p:nvPr/>
            </p:nvCxnSpPr>
            <p:spPr>
              <a:xfrm>
                <a:off x="1150899" y="3253384"/>
                <a:ext cx="215900" cy="0"/>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cxnSp>
            <p:nvCxnSpPr>
              <p:cNvPr id="135" name="Straight Connector 134"/>
              <p:cNvCxnSpPr/>
              <p:nvPr/>
            </p:nvCxnSpPr>
            <p:spPr>
              <a:xfrm>
                <a:off x="1150899" y="3507384"/>
                <a:ext cx="215900" cy="0"/>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grpSp>
        <p:sp>
          <p:nvSpPr>
            <p:cNvPr id="136" name="TextBox 135"/>
            <p:cNvSpPr txBox="1"/>
            <p:nvPr/>
          </p:nvSpPr>
          <p:spPr>
            <a:xfrm>
              <a:off x="7455709" y="2386225"/>
              <a:ext cx="860707" cy="369332"/>
            </a:xfrm>
            <a:prstGeom prst="rect">
              <a:avLst/>
            </a:prstGeom>
            <a:noFill/>
          </p:spPr>
          <p:txBody>
            <a:bodyPr wrap="none" rtlCol="0">
              <a:spAutoFit/>
            </a:bodyPr>
            <a:lstStyle/>
            <a:p>
              <a:r>
                <a:rPr lang="en-US" dirty="0" smtClean="0"/>
                <a:t>Node 1</a:t>
              </a:r>
              <a:endParaRPr lang="en-US" dirty="0"/>
            </a:p>
          </p:txBody>
        </p:sp>
        <p:sp>
          <p:nvSpPr>
            <p:cNvPr id="137" name="Oval 136"/>
            <p:cNvSpPr/>
            <p:nvPr/>
          </p:nvSpPr>
          <p:spPr>
            <a:xfrm>
              <a:off x="7701473" y="686370"/>
              <a:ext cx="544630" cy="577904"/>
            </a:xfrm>
            <a:prstGeom prst="ellipse">
              <a:avLst/>
            </a:prstGeom>
            <a:solidFill>
              <a:schemeClr val="tx1"/>
            </a:solid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8" name="TextBox 137"/>
            <p:cNvSpPr txBox="1"/>
            <p:nvPr/>
          </p:nvSpPr>
          <p:spPr>
            <a:xfrm>
              <a:off x="7184763" y="1854002"/>
              <a:ext cx="387924" cy="452253"/>
            </a:xfrm>
            <a:prstGeom prst="rect">
              <a:avLst/>
            </a:prstGeom>
            <a:noFill/>
          </p:spPr>
          <p:txBody>
            <a:bodyPr wrap="none" rtlCol="0">
              <a:spAutoFit/>
            </a:bodyPr>
            <a:lstStyle/>
            <a:p>
              <a:r>
                <a:rPr lang="en-US" sz="2800" dirty="0" smtClean="0"/>
                <a:t>…</a:t>
              </a:r>
              <a:endParaRPr lang="en-US" sz="2800" dirty="0"/>
            </a:p>
          </p:txBody>
        </p:sp>
        <p:sp>
          <p:nvSpPr>
            <p:cNvPr id="139" name="TextBox 138"/>
            <p:cNvSpPr txBox="1"/>
            <p:nvPr/>
          </p:nvSpPr>
          <p:spPr>
            <a:xfrm>
              <a:off x="5663471" y="245407"/>
              <a:ext cx="1231865" cy="369332"/>
            </a:xfrm>
            <a:prstGeom prst="rect">
              <a:avLst/>
            </a:prstGeom>
            <a:noFill/>
          </p:spPr>
          <p:txBody>
            <a:bodyPr wrap="none" rtlCol="0">
              <a:spAutoFit/>
            </a:bodyPr>
            <a:lstStyle/>
            <a:p>
              <a:r>
                <a:rPr lang="en-US" dirty="0" smtClean="0"/>
                <a:t>Replication</a:t>
              </a:r>
              <a:endParaRPr lang="en-US" dirty="0"/>
            </a:p>
          </p:txBody>
        </p:sp>
      </p:grpSp>
    </p:spTree>
    <p:extLst>
      <p:ext uri="{BB962C8B-B14F-4D97-AF65-F5344CB8AC3E}">
        <p14:creationId xmlns:p14="http://schemas.microsoft.com/office/powerpoint/2010/main" val="4002284673"/>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6"/>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22"/>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28"/>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4"/>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40"/>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41"/>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6"/>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22" presetClass="entr" presetSubtype="1" fill="hold" nodeType="clickEffect">
                                  <p:stCondLst>
                                    <p:cond delay="0"/>
                                  </p:stCondLst>
                                  <p:childTnLst>
                                    <p:set>
                                      <p:cBhvr>
                                        <p:cTn id="28" dur="1" fill="hold">
                                          <p:stCondLst>
                                            <p:cond delay="0"/>
                                          </p:stCondLst>
                                        </p:cTn>
                                        <p:tgtEl>
                                          <p:spTgt spid="11"/>
                                        </p:tgtEl>
                                        <p:attrNameLst>
                                          <p:attrName>style.visibility</p:attrName>
                                        </p:attrNameLst>
                                      </p:cBhvr>
                                      <p:to>
                                        <p:strVal val="visible"/>
                                      </p:to>
                                    </p:set>
                                    <p:animEffect transition="in" filter="wipe(up)">
                                      <p:cBhvr>
                                        <p:cTn id="29" dur="500"/>
                                        <p:tgtEl>
                                          <p:spTgt spid="11"/>
                                        </p:tgtEl>
                                      </p:cBhvr>
                                    </p:animEffect>
                                  </p:childTnLst>
                                </p:cTn>
                              </p:par>
                              <p:par>
                                <p:cTn id="30" presetID="22" presetClass="entr" presetSubtype="1" fill="hold" nodeType="withEffect">
                                  <p:stCondLst>
                                    <p:cond delay="0"/>
                                  </p:stCondLst>
                                  <p:childTnLst>
                                    <p:set>
                                      <p:cBhvr>
                                        <p:cTn id="31" dur="1" fill="hold">
                                          <p:stCondLst>
                                            <p:cond delay="0"/>
                                          </p:stCondLst>
                                        </p:cTn>
                                        <p:tgtEl>
                                          <p:spTgt spid="15"/>
                                        </p:tgtEl>
                                        <p:attrNameLst>
                                          <p:attrName>style.visibility</p:attrName>
                                        </p:attrNameLst>
                                      </p:cBhvr>
                                      <p:to>
                                        <p:strVal val="visible"/>
                                      </p:to>
                                    </p:set>
                                    <p:animEffect transition="in" filter="wipe(up)">
                                      <p:cBhvr>
                                        <p:cTn id="32" dur="500"/>
                                        <p:tgtEl>
                                          <p:spTgt spid="15"/>
                                        </p:tgtEl>
                                      </p:cBhvr>
                                    </p:animEffect>
                                  </p:childTnLst>
                                </p:cTn>
                              </p:par>
                              <p:par>
                                <p:cTn id="33" presetID="22" presetClass="entr" presetSubtype="1" fill="hold" nodeType="withEffect">
                                  <p:stCondLst>
                                    <p:cond delay="0"/>
                                  </p:stCondLst>
                                  <p:childTnLst>
                                    <p:set>
                                      <p:cBhvr>
                                        <p:cTn id="34" dur="1" fill="hold">
                                          <p:stCondLst>
                                            <p:cond delay="0"/>
                                          </p:stCondLst>
                                        </p:cTn>
                                        <p:tgtEl>
                                          <p:spTgt spid="9"/>
                                        </p:tgtEl>
                                        <p:attrNameLst>
                                          <p:attrName>style.visibility</p:attrName>
                                        </p:attrNameLst>
                                      </p:cBhvr>
                                      <p:to>
                                        <p:strVal val="visible"/>
                                      </p:to>
                                    </p:set>
                                    <p:animEffect transition="in" filter="wipe(up)">
                                      <p:cBhvr>
                                        <p:cTn id="35" dur="500"/>
                                        <p:tgtEl>
                                          <p:spTgt spid="9"/>
                                        </p:tgtEl>
                                      </p:cBhvr>
                                    </p:animEffect>
                                  </p:childTnLst>
                                </p:cTn>
                              </p:par>
                              <p:par>
                                <p:cTn id="36" presetID="22" presetClass="entr" presetSubtype="1" fill="hold" nodeType="withEffect">
                                  <p:stCondLst>
                                    <p:cond delay="0"/>
                                  </p:stCondLst>
                                  <p:childTnLst>
                                    <p:set>
                                      <p:cBhvr>
                                        <p:cTn id="37" dur="1" fill="hold">
                                          <p:stCondLst>
                                            <p:cond delay="0"/>
                                          </p:stCondLst>
                                        </p:cTn>
                                        <p:tgtEl>
                                          <p:spTgt spid="12"/>
                                        </p:tgtEl>
                                        <p:attrNameLst>
                                          <p:attrName>style.visibility</p:attrName>
                                        </p:attrNameLst>
                                      </p:cBhvr>
                                      <p:to>
                                        <p:strVal val="visible"/>
                                      </p:to>
                                    </p:set>
                                    <p:animEffect transition="in" filter="wipe(up)">
                                      <p:cBhvr>
                                        <p:cTn id="38" dur="500"/>
                                        <p:tgtEl>
                                          <p:spTgt spid="12"/>
                                        </p:tgtEl>
                                      </p:cBhvr>
                                    </p:animEffect>
                                  </p:childTnLst>
                                </p:cTn>
                              </p:par>
                            </p:childTnLst>
                          </p:cTn>
                        </p:par>
                      </p:childTnLst>
                    </p:cTn>
                  </p:par>
                  <p:par>
                    <p:cTn id="39" fill="hold">
                      <p:stCondLst>
                        <p:cond delay="indefinite"/>
                      </p:stCondLst>
                      <p:childTnLst>
                        <p:par>
                          <p:cTn id="40" fill="hold">
                            <p:stCondLst>
                              <p:cond delay="0"/>
                            </p:stCondLst>
                            <p:childTnLst>
                              <p:par>
                                <p:cTn id="41" presetID="22" presetClass="entr" presetSubtype="4" fill="hold" nodeType="clickEffect">
                                  <p:stCondLst>
                                    <p:cond delay="0"/>
                                  </p:stCondLst>
                                  <p:childTnLst>
                                    <p:set>
                                      <p:cBhvr>
                                        <p:cTn id="42" dur="1" fill="hold">
                                          <p:stCondLst>
                                            <p:cond delay="0"/>
                                          </p:stCondLst>
                                        </p:cTn>
                                        <p:tgtEl>
                                          <p:spTgt spid="13"/>
                                        </p:tgtEl>
                                        <p:attrNameLst>
                                          <p:attrName>style.visibility</p:attrName>
                                        </p:attrNameLst>
                                      </p:cBhvr>
                                      <p:to>
                                        <p:strVal val="visible"/>
                                      </p:to>
                                    </p:set>
                                    <p:animEffect transition="in" filter="wipe(down)">
                                      <p:cBhvr>
                                        <p:cTn id="43" dur="500"/>
                                        <p:tgtEl>
                                          <p:spTgt spid="13"/>
                                        </p:tgtEl>
                                      </p:cBhvr>
                                    </p:animEffect>
                                  </p:childTnLst>
                                </p:cTn>
                              </p:par>
                            </p:childTnLst>
                          </p:cTn>
                        </p:par>
                      </p:childTnLst>
                    </p:cTn>
                  </p:par>
                  <p:par>
                    <p:cTn id="44" fill="hold">
                      <p:stCondLst>
                        <p:cond delay="indefinite"/>
                      </p:stCondLst>
                      <p:childTnLst>
                        <p:par>
                          <p:cTn id="45" fill="hold">
                            <p:stCondLst>
                              <p:cond delay="0"/>
                            </p:stCondLst>
                            <p:childTnLst>
                              <p:par>
                                <p:cTn id="46" presetID="1" presetClass="entr" presetSubtype="0" fill="hold" nodeType="clickEffect">
                                  <p:stCondLst>
                                    <p:cond delay="0"/>
                                  </p:stCondLst>
                                  <p:childTnLst>
                                    <p:set>
                                      <p:cBhvr>
                                        <p:cTn id="47"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animBg="1"/>
      <p:bldP spid="40" grpId="0"/>
      <p:bldP spid="41" grpId="0"/>
      <p:bldP spid="4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2229901" y="1804189"/>
            <a:ext cx="387924" cy="452253"/>
          </a:xfrm>
          <a:prstGeom prst="rect">
            <a:avLst/>
          </a:prstGeom>
          <a:noFill/>
        </p:spPr>
        <p:txBody>
          <a:bodyPr wrap="none" rtlCol="0">
            <a:spAutoFit/>
          </a:bodyPr>
          <a:lstStyle/>
          <a:p>
            <a:r>
              <a:rPr lang="en-US" sz="2800" dirty="0" smtClean="0"/>
              <a:t>…</a:t>
            </a:r>
            <a:endParaRPr lang="en-US" sz="2800" dirty="0"/>
          </a:p>
        </p:txBody>
      </p:sp>
      <p:sp>
        <p:nvSpPr>
          <p:cNvPr id="7" name="Oval 6"/>
          <p:cNvSpPr/>
          <p:nvPr/>
        </p:nvSpPr>
        <p:spPr>
          <a:xfrm>
            <a:off x="566650" y="634412"/>
            <a:ext cx="544630" cy="577904"/>
          </a:xfrm>
          <a:prstGeom prst="ellipse">
            <a:avLst/>
          </a:prstGeom>
          <a:solidFill>
            <a:schemeClr val="tx1"/>
          </a:solid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9" name="Straight Arrow Connector 8"/>
          <p:cNvCxnSpPr>
            <a:stCxn id="7" idx="5"/>
          </p:cNvCxnSpPr>
          <p:nvPr/>
        </p:nvCxnSpPr>
        <p:spPr>
          <a:xfrm>
            <a:off x="1031521" y="1127684"/>
            <a:ext cx="965541" cy="1005645"/>
          </a:xfrm>
          <a:prstGeom prst="straightConnector1">
            <a:avLst/>
          </a:prstGeom>
          <a:ln w="3175" cmpd="sng">
            <a:solidFill>
              <a:srgbClr val="000000"/>
            </a:solidFill>
            <a:prstDash val="lgDash"/>
            <a:headEnd type="none"/>
            <a:tailEnd type="triangle"/>
          </a:ln>
          <a:effectLst/>
        </p:spPr>
        <p:style>
          <a:lnRef idx="2">
            <a:schemeClr val="accent1"/>
          </a:lnRef>
          <a:fillRef idx="0">
            <a:schemeClr val="accent1"/>
          </a:fillRef>
          <a:effectRef idx="1">
            <a:schemeClr val="accent1"/>
          </a:effectRef>
          <a:fontRef idx="minor">
            <a:schemeClr val="tx1"/>
          </a:fontRef>
        </p:style>
      </p:cxnSp>
      <p:cxnSp>
        <p:nvCxnSpPr>
          <p:cNvPr id="11" name="Straight Arrow Connector 10"/>
          <p:cNvCxnSpPr/>
          <p:nvPr/>
        </p:nvCxnSpPr>
        <p:spPr>
          <a:xfrm>
            <a:off x="611044" y="1055659"/>
            <a:ext cx="0" cy="986792"/>
          </a:xfrm>
          <a:prstGeom prst="straightConnector1">
            <a:avLst/>
          </a:prstGeom>
          <a:ln w="3175" cmpd="sng">
            <a:solidFill>
              <a:srgbClr val="000000"/>
            </a:solidFill>
            <a:prstDash val="lgDash"/>
            <a:headEnd type="none"/>
            <a:tailEnd type="triangle"/>
          </a:ln>
          <a:effectLst/>
        </p:spPr>
        <p:style>
          <a:lnRef idx="2">
            <a:schemeClr val="accent1"/>
          </a:lnRef>
          <a:fillRef idx="0">
            <a:schemeClr val="accent1"/>
          </a:fillRef>
          <a:effectRef idx="1">
            <a:schemeClr val="accent1"/>
          </a:effectRef>
          <a:fontRef idx="minor">
            <a:schemeClr val="tx1"/>
          </a:fontRef>
        </p:style>
      </p:cxnSp>
      <p:cxnSp>
        <p:nvCxnSpPr>
          <p:cNvPr id="12" name="Straight Arrow Connector 11"/>
          <p:cNvCxnSpPr>
            <a:stCxn id="7" idx="6"/>
          </p:cNvCxnSpPr>
          <p:nvPr/>
        </p:nvCxnSpPr>
        <p:spPr>
          <a:xfrm>
            <a:off x="1111280" y="923364"/>
            <a:ext cx="1567546" cy="1252403"/>
          </a:xfrm>
          <a:prstGeom prst="straightConnector1">
            <a:avLst/>
          </a:prstGeom>
          <a:ln w="3175" cmpd="sng">
            <a:solidFill>
              <a:srgbClr val="000000"/>
            </a:solidFill>
            <a:prstDash val="lgDash"/>
            <a:headEnd type="none"/>
            <a:tailEnd type="triangle"/>
          </a:ln>
          <a:effectLst/>
        </p:spPr>
        <p:style>
          <a:lnRef idx="2">
            <a:schemeClr val="accent1"/>
          </a:lnRef>
          <a:fillRef idx="0">
            <a:schemeClr val="accent1"/>
          </a:fillRef>
          <a:effectRef idx="1">
            <a:schemeClr val="accent1"/>
          </a:effectRef>
          <a:fontRef idx="minor">
            <a:schemeClr val="tx1"/>
          </a:fontRef>
        </p:style>
      </p:cxnSp>
      <p:cxnSp>
        <p:nvCxnSpPr>
          <p:cNvPr id="13" name="Straight Arrow Connector 12"/>
          <p:cNvCxnSpPr/>
          <p:nvPr/>
        </p:nvCxnSpPr>
        <p:spPr>
          <a:xfrm flipV="1">
            <a:off x="726096" y="1196506"/>
            <a:ext cx="1" cy="816966"/>
          </a:xfrm>
          <a:prstGeom prst="straightConnector1">
            <a:avLst/>
          </a:prstGeom>
          <a:ln w="3175" cmpd="sng">
            <a:solidFill>
              <a:srgbClr val="000000"/>
            </a:solidFill>
            <a:headEnd type="none"/>
            <a:tailEnd type="triangle"/>
          </a:ln>
          <a:effectLst/>
        </p:spPr>
        <p:style>
          <a:lnRef idx="2">
            <a:schemeClr val="accent1"/>
          </a:lnRef>
          <a:fillRef idx="0">
            <a:schemeClr val="accent1"/>
          </a:fillRef>
          <a:effectRef idx="1">
            <a:schemeClr val="accent1"/>
          </a:effectRef>
          <a:fontRef idx="minor">
            <a:schemeClr val="tx1"/>
          </a:fontRef>
        </p:style>
      </p:cxnSp>
      <p:cxnSp>
        <p:nvCxnSpPr>
          <p:cNvPr id="15" name="Straight Arrow Connector 14"/>
          <p:cNvCxnSpPr>
            <a:stCxn id="7" idx="4"/>
          </p:cNvCxnSpPr>
          <p:nvPr/>
        </p:nvCxnSpPr>
        <p:spPr>
          <a:xfrm>
            <a:off x="838965" y="1212316"/>
            <a:ext cx="383555" cy="1001317"/>
          </a:xfrm>
          <a:prstGeom prst="straightConnector1">
            <a:avLst/>
          </a:prstGeom>
          <a:ln w="3175" cmpd="sng">
            <a:solidFill>
              <a:srgbClr val="000000"/>
            </a:solidFill>
            <a:prstDash val="lgDash"/>
            <a:headEnd type="none"/>
            <a:tailEnd type="triangle"/>
          </a:ln>
          <a:effectLst/>
        </p:spPr>
        <p:style>
          <a:lnRef idx="2">
            <a:schemeClr val="accent1"/>
          </a:lnRef>
          <a:fillRef idx="0">
            <a:schemeClr val="accent1"/>
          </a:fillRef>
          <a:effectRef idx="1">
            <a:schemeClr val="accent1"/>
          </a:effectRef>
          <a:fontRef idx="minor">
            <a:schemeClr val="tx1"/>
          </a:fontRef>
        </p:style>
      </p:cxnSp>
      <p:grpSp>
        <p:nvGrpSpPr>
          <p:cNvPr id="16" name="Group 15"/>
          <p:cNvGrpSpPr/>
          <p:nvPr/>
        </p:nvGrpSpPr>
        <p:grpSpPr>
          <a:xfrm>
            <a:off x="567297" y="2052541"/>
            <a:ext cx="215900" cy="254000"/>
            <a:chOff x="1150899" y="3253384"/>
            <a:chExt cx="215900" cy="254000"/>
          </a:xfrm>
        </p:grpSpPr>
        <p:cxnSp>
          <p:nvCxnSpPr>
            <p:cNvPr id="17" name="Straight Connector 16"/>
            <p:cNvCxnSpPr/>
            <p:nvPr/>
          </p:nvCxnSpPr>
          <p:spPr>
            <a:xfrm>
              <a:off x="1150899" y="3253384"/>
              <a:ext cx="0" cy="254000"/>
            </a:xfrm>
            <a:prstGeom prst="line">
              <a:avLst/>
            </a:prstGeom>
            <a:ln w="3175" cmpd="sng">
              <a:solidFill>
                <a:srgbClr val="000000"/>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1366799" y="3253384"/>
              <a:ext cx="0" cy="254000"/>
            </a:xfrm>
            <a:prstGeom prst="line">
              <a:avLst/>
            </a:prstGeom>
            <a:ln w="3175" cmpd="sng">
              <a:solidFill>
                <a:srgbClr val="000000"/>
              </a:solidFill>
            </a:ln>
          </p:spPr>
          <p:style>
            <a:lnRef idx="2">
              <a:schemeClr val="accent1"/>
            </a:lnRef>
            <a:fillRef idx="0">
              <a:schemeClr val="accent1"/>
            </a:fillRef>
            <a:effectRef idx="1">
              <a:schemeClr val="accent1"/>
            </a:effectRef>
            <a:fontRef idx="minor">
              <a:schemeClr val="tx1"/>
            </a:fontRef>
          </p:style>
        </p:cxnSp>
        <p:sp>
          <p:nvSpPr>
            <p:cNvPr id="19" name="Oval 18"/>
            <p:cNvSpPr/>
            <p:nvPr/>
          </p:nvSpPr>
          <p:spPr>
            <a:xfrm>
              <a:off x="1201698" y="3329960"/>
              <a:ext cx="108000" cy="108000"/>
            </a:xfrm>
            <a:prstGeom prst="ellipse">
              <a:avLst/>
            </a:prstGeom>
            <a:solidFill>
              <a:srgbClr val="000000"/>
            </a:solidFill>
            <a:ln w="3175" cmpd="sng">
              <a:solidFill>
                <a:srgbClr val="00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20" name="Straight Connector 19"/>
            <p:cNvCxnSpPr/>
            <p:nvPr/>
          </p:nvCxnSpPr>
          <p:spPr>
            <a:xfrm>
              <a:off x="1150899" y="3253384"/>
              <a:ext cx="215900" cy="0"/>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a:off x="1150899" y="3507384"/>
              <a:ext cx="215900" cy="0"/>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grpSp>
      <p:grpSp>
        <p:nvGrpSpPr>
          <p:cNvPr id="22" name="Group 21"/>
          <p:cNvGrpSpPr/>
          <p:nvPr/>
        </p:nvGrpSpPr>
        <p:grpSpPr>
          <a:xfrm>
            <a:off x="1243729" y="2052541"/>
            <a:ext cx="215900" cy="254000"/>
            <a:chOff x="1150899" y="3253384"/>
            <a:chExt cx="215900" cy="254000"/>
          </a:xfrm>
        </p:grpSpPr>
        <p:cxnSp>
          <p:nvCxnSpPr>
            <p:cNvPr id="23" name="Straight Connector 22"/>
            <p:cNvCxnSpPr/>
            <p:nvPr/>
          </p:nvCxnSpPr>
          <p:spPr>
            <a:xfrm>
              <a:off x="1150899" y="3253384"/>
              <a:ext cx="0" cy="254000"/>
            </a:xfrm>
            <a:prstGeom prst="line">
              <a:avLst/>
            </a:prstGeom>
            <a:ln w="3175" cmpd="sng">
              <a:solidFill>
                <a:srgbClr val="000000"/>
              </a:solidFill>
            </a:ln>
          </p:spPr>
          <p:style>
            <a:lnRef idx="2">
              <a:schemeClr val="accent1"/>
            </a:lnRef>
            <a:fillRef idx="0">
              <a:schemeClr val="accent1"/>
            </a:fillRef>
            <a:effectRef idx="1">
              <a:schemeClr val="accent1"/>
            </a:effectRef>
            <a:fontRef idx="minor">
              <a:schemeClr val="tx1"/>
            </a:fontRef>
          </p:style>
        </p:cxnSp>
        <p:cxnSp>
          <p:nvCxnSpPr>
            <p:cNvPr id="24" name="Straight Connector 23"/>
            <p:cNvCxnSpPr/>
            <p:nvPr/>
          </p:nvCxnSpPr>
          <p:spPr>
            <a:xfrm>
              <a:off x="1366799" y="3253384"/>
              <a:ext cx="0" cy="254000"/>
            </a:xfrm>
            <a:prstGeom prst="line">
              <a:avLst/>
            </a:prstGeom>
            <a:ln w="3175" cmpd="sng">
              <a:solidFill>
                <a:srgbClr val="000000"/>
              </a:solidFill>
            </a:ln>
          </p:spPr>
          <p:style>
            <a:lnRef idx="2">
              <a:schemeClr val="accent1"/>
            </a:lnRef>
            <a:fillRef idx="0">
              <a:schemeClr val="accent1"/>
            </a:fillRef>
            <a:effectRef idx="1">
              <a:schemeClr val="accent1"/>
            </a:effectRef>
            <a:fontRef idx="minor">
              <a:schemeClr val="tx1"/>
            </a:fontRef>
          </p:style>
        </p:cxnSp>
        <p:sp>
          <p:nvSpPr>
            <p:cNvPr id="25" name="Oval 24"/>
            <p:cNvSpPr/>
            <p:nvPr/>
          </p:nvSpPr>
          <p:spPr>
            <a:xfrm>
              <a:off x="1201698" y="3329960"/>
              <a:ext cx="108000" cy="108000"/>
            </a:xfrm>
            <a:prstGeom prst="ellipse">
              <a:avLst/>
            </a:prstGeom>
            <a:solidFill>
              <a:srgbClr val="000000"/>
            </a:solidFill>
            <a:ln w="3175" cmpd="sng">
              <a:solidFill>
                <a:srgbClr val="00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26" name="Straight Connector 25"/>
            <p:cNvCxnSpPr/>
            <p:nvPr/>
          </p:nvCxnSpPr>
          <p:spPr>
            <a:xfrm>
              <a:off x="1150899" y="3253384"/>
              <a:ext cx="215900" cy="0"/>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cxnSp>
          <p:nvCxnSpPr>
            <p:cNvPr id="27" name="Straight Connector 26"/>
            <p:cNvCxnSpPr/>
            <p:nvPr/>
          </p:nvCxnSpPr>
          <p:spPr>
            <a:xfrm>
              <a:off x="1150899" y="3507384"/>
              <a:ext cx="215900" cy="0"/>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grpSp>
      <p:grpSp>
        <p:nvGrpSpPr>
          <p:cNvPr id="28" name="Group 27"/>
          <p:cNvGrpSpPr/>
          <p:nvPr/>
        </p:nvGrpSpPr>
        <p:grpSpPr>
          <a:xfrm>
            <a:off x="2014001" y="2042451"/>
            <a:ext cx="215900" cy="254000"/>
            <a:chOff x="1150899" y="3253384"/>
            <a:chExt cx="215900" cy="254000"/>
          </a:xfrm>
        </p:grpSpPr>
        <p:cxnSp>
          <p:nvCxnSpPr>
            <p:cNvPr id="29" name="Straight Connector 28"/>
            <p:cNvCxnSpPr/>
            <p:nvPr/>
          </p:nvCxnSpPr>
          <p:spPr>
            <a:xfrm>
              <a:off x="1150899" y="3253384"/>
              <a:ext cx="0" cy="254000"/>
            </a:xfrm>
            <a:prstGeom prst="line">
              <a:avLst/>
            </a:prstGeom>
            <a:ln w="3175" cmpd="sng">
              <a:solidFill>
                <a:srgbClr val="000000"/>
              </a:solidFill>
            </a:ln>
          </p:spPr>
          <p:style>
            <a:lnRef idx="2">
              <a:schemeClr val="accent1"/>
            </a:lnRef>
            <a:fillRef idx="0">
              <a:schemeClr val="accent1"/>
            </a:fillRef>
            <a:effectRef idx="1">
              <a:schemeClr val="accent1"/>
            </a:effectRef>
            <a:fontRef idx="minor">
              <a:schemeClr val="tx1"/>
            </a:fontRef>
          </p:style>
        </p:cxnSp>
        <p:cxnSp>
          <p:nvCxnSpPr>
            <p:cNvPr id="30" name="Straight Connector 29"/>
            <p:cNvCxnSpPr/>
            <p:nvPr/>
          </p:nvCxnSpPr>
          <p:spPr>
            <a:xfrm>
              <a:off x="1366799" y="3253384"/>
              <a:ext cx="0" cy="254000"/>
            </a:xfrm>
            <a:prstGeom prst="line">
              <a:avLst/>
            </a:prstGeom>
            <a:ln w="3175" cmpd="sng">
              <a:solidFill>
                <a:srgbClr val="000000"/>
              </a:solidFill>
            </a:ln>
          </p:spPr>
          <p:style>
            <a:lnRef idx="2">
              <a:schemeClr val="accent1"/>
            </a:lnRef>
            <a:fillRef idx="0">
              <a:schemeClr val="accent1"/>
            </a:fillRef>
            <a:effectRef idx="1">
              <a:schemeClr val="accent1"/>
            </a:effectRef>
            <a:fontRef idx="minor">
              <a:schemeClr val="tx1"/>
            </a:fontRef>
          </p:style>
        </p:cxnSp>
        <p:sp>
          <p:nvSpPr>
            <p:cNvPr id="31" name="Oval 30"/>
            <p:cNvSpPr/>
            <p:nvPr/>
          </p:nvSpPr>
          <p:spPr>
            <a:xfrm>
              <a:off x="1201698" y="3329960"/>
              <a:ext cx="108000" cy="108000"/>
            </a:xfrm>
            <a:prstGeom prst="ellipse">
              <a:avLst/>
            </a:prstGeom>
            <a:solidFill>
              <a:srgbClr val="000000"/>
            </a:solidFill>
            <a:ln w="3175" cmpd="sng">
              <a:solidFill>
                <a:srgbClr val="00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32" name="Straight Connector 31"/>
            <p:cNvCxnSpPr/>
            <p:nvPr/>
          </p:nvCxnSpPr>
          <p:spPr>
            <a:xfrm>
              <a:off x="1150899" y="3253384"/>
              <a:ext cx="215900" cy="0"/>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cxnSp>
          <p:nvCxnSpPr>
            <p:cNvPr id="33" name="Straight Connector 32"/>
            <p:cNvCxnSpPr/>
            <p:nvPr/>
          </p:nvCxnSpPr>
          <p:spPr>
            <a:xfrm>
              <a:off x="1150899" y="3507384"/>
              <a:ext cx="215900" cy="0"/>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grpSp>
      <p:grpSp>
        <p:nvGrpSpPr>
          <p:cNvPr id="34" name="Group 33"/>
          <p:cNvGrpSpPr/>
          <p:nvPr/>
        </p:nvGrpSpPr>
        <p:grpSpPr>
          <a:xfrm>
            <a:off x="2674367" y="2033745"/>
            <a:ext cx="215900" cy="254000"/>
            <a:chOff x="1150899" y="3253384"/>
            <a:chExt cx="215900" cy="254000"/>
          </a:xfrm>
        </p:grpSpPr>
        <p:cxnSp>
          <p:nvCxnSpPr>
            <p:cNvPr id="35" name="Straight Connector 34"/>
            <p:cNvCxnSpPr/>
            <p:nvPr/>
          </p:nvCxnSpPr>
          <p:spPr>
            <a:xfrm>
              <a:off x="1150899" y="3253384"/>
              <a:ext cx="0" cy="254000"/>
            </a:xfrm>
            <a:prstGeom prst="line">
              <a:avLst/>
            </a:prstGeom>
            <a:ln w="3175" cmpd="sng">
              <a:solidFill>
                <a:srgbClr val="000000"/>
              </a:solidFill>
            </a:ln>
          </p:spPr>
          <p:style>
            <a:lnRef idx="2">
              <a:schemeClr val="accent1"/>
            </a:lnRef>
            <a:fillRef idx="0">
              <a:schemeClr val="accent1"/>
            </a:fillRef>
            <a:effectRef idx="1">
              <a:schemeClr val="accent1"/>
            </a:effectRef>
            <a:fontRef idx="minor">
              <a:schemeClr val="tx1"/>
            </a:fontRef>
          </p:style>
        </p:cxnSp>
        <p:cxnSp>
          <p:nvCxnSpPr>
            <p:cNvPr id="36" name="Straight Connector 35"/>
            <p:cNvCxnSpPr/>
            <p:nvPr/>
          </p:nvCxnSpPr>
          <p:spPr>
            <a:xfrm>
              <a:off x="1366799" y="3253384"/>
              <a:ext cx="0" cy="254000"/>
            </a:xfrm>
            <a:prstGeom prst="line">
              <a:avLst/>
            </a:prstGeom>
            <a:ln w="3175" cmpd="sng">
              <a:solidFill>
                <a:srgbClr val="000000"/>
              </a:solidFill>
            </a:ln>
          </p:spPr>
          <p:style>
            <a:lnRef idx="2">
              <a:schemeClr val="accent1"/>
            </a:lnRef>
            <a:fillRef idx="0">
              <a:schemeClr val="accent1"/>
            </a:fillRef>
            <a:effectRef idx="1">
              <a:schemeClr val="accent1"/>
            </a:effectRef>
            <a:fontRef idx="minor">
              <a:schemeClr val="tx1"/>
            </a:fontRef>
          </p:style>
        </p:cxnSp>
        <p:sp>
          <p:nvSpPr>
            <p:cNvPr id="37" name="Oval 36"/>
            <p:cNvSpPr/>
            <p:nvPr/>
          </p:nvSpPr>
          <p:spPr>
            <a:xfrm>
              <a:off x="1201698" y="3329960"/>
              <a:ext cx="108000" cy="108000"/>
            </a:xfrm>
            <a:prstGeom prst="ellipse">
              <a:avLst/>
            </a:prstGeom>
            <a:solidFill>
              <a:srgbClr val="000000"/>
            </a:solidFill>
            <a:ln w="3175" cmpd="sng">
              <a:solidFill>
                <a:srgbClr val="00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38" name="Straight Connector 37"/>
            <p:cNvCxnSpPr/>
            <p:nvPr/>
          </p:nvCxnSpPr>
          <p:spPr>
            <a:xfrm>
              <a:off x="1150899" y="3253384"/>
              <a:ext cx="215900" cy="0"/>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cxnSp>
          <p:nvCxnSpPr>
            <p:cNvPr id="39" name="Straight Connector 38"/>
            <p:cNvCxnSpPr/>
            <p:nvPr/>
          </p:nvCxnSpPr>
          <p:spPr>
            <a:xfrm>
              <a:off x="1150899" y="3507384"/>
              <a:ext cx="215900" cy="0"/>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grpSp>
      <p:sp>
        <p:nvSpPr>
          <p:cNvPr id="40" name="TextBox 39"/>
          <p:cNvSpPr txBox="1"/>
          <p:nvPr/>
        </p:nvSpPr>
        <p:spPr>
          <a:xfrm>
            <a:off x="136296" y="2318457"/>
            <a:ext cx="860707" cy="369332"/>
          </a:xfrm>
          <a:prstGeom prst="rect">
            <a:avLst/>
          </a:prstGeom>
          <a:noFill/>
        </p:spPr>
        <p:txBody>
          <a:bodyPr wrap="none" rtlCol="0">
            <a:spAutoFit/>
          </a:bodyPr>
          <a:lstStyle/>
          <a:p>
            <a:r>
              <a:rPr lang="en-US" dirty="0" smtClean="0"/>
              <a:t>Node 1</a:t>
            </a:r>
            <a:endParaRPr lang="en-US" dirty="0"/>
          </a:p>
        </p:txBody>
      </p:sp>
      <p:sp>
        <p:nvSpPr>
          <p:cNvPr id="41" name="TextBox 40"/>
          <p:cNvSpPr txBox="1"/>
          <p:nvPr/>
        </p:nvSpPr>
        <p:spPr>
          <a:xfrm>
            <a:off x="2371433" y="2411596"/>
            <a:ext cx="936136" cy="369332"/>
          </a:xfrm>
          <a:prstGeom prst="rect">
            <a:avLst/>
          </a:prstGeom>
          <a:noFill/>
        </p:spPr>
        <p:txBody>
          <a:bodyPr wrap="none" rtlCol="0">
            <a:spAutoFit/>
          </a:bodyPr>
          <a:lstStyle/>
          <a:p>
            <a:r>
              <a:rPr lang="en-US" dirty="0" smtClean="0"/>
              <a:t>Node </a:t>
            </a:r>
            <a:r>
              <a:rPr lang="en-US" i="1" dirty="0" smtClean="0"/>
              <a:t>N</a:t>
            </a:r>
            <a:endParaRPr lang="en-US" i="1" dirty="0"/>
          </a:p>
        </p:txBody>
      </p:sp>
      <p:sp>
        <p:nvSpPr>
          <p:cNvPr id="42" name="TextBox 41"/>
          <p:cNvSpPr txBox="1"/>
          <p:nvPr/>
        </p:nvSpPr>
        <p:spPr>
          <a:xfrm>
            <a:off x="467544" y="218023"/>
            <a:ext cx="2653265" cy="369332"/>
          </a:xfrm>
          <a:prstGeom prst="rect">
            <a:avLst/>
          </a:prstGeom>
          <a:noFill/>
        </p:spPr>
        <p:txBody>
          <a:bodyPr wrap="none" rtlCol="0">
            <a:spAutoFit/>
          </a:bodyPr>
          <a:lstStyle/>
          <a:p>
            <a:r>
              <a:rPr lang="en-US" dirty="0" smtClean="0"/>
              <a:t>Write-Once / Read-Mostly</a:t>
            </a:r>
            <a:endParaRPr lang="en-US" dirty="0"/>
          </a:p>
        </p:txBody>
      </p:sp>
      <p:grpSp>
        <p:nvGrpSpPr>
          <p:cNvPr id="2" name="Group 1"/>
          <p:cNvGrpSpPr/>
          <p:nvPr/>
        </p:nvGrpSpPr>
        <p:grpSpPr>
          <a:xfrm>
            <a:off x="4213654" y="245407"/>
            <a:ext cx="4102762" cy="2510150"/>
            <a:chOff x="4213654" y="245407"/>
            <a:chExt cx="4102762" cy="2510150"/>
          </a:xfrm>
        </p:grpSpPr>
        <p:cxnSp>
          <p:nvCxnSpPr>
            <p:cNvPr id="46" name="Straight Arrow Connector 45"/>
            <p:cNvCxnSpPr/>
            <p:nvPr/>
          </p:nvCxnSpPr>
          <p:spPr>
            <a:xfrm>
              <a:off x="4688402" y="1123427"/>
              <a:ext cx="0" cy="986792"/>
            </a:xfrm>
            <a:prstGeom prst="straightConnector1">
              <a:avLst/>
            </a:prstGeom>
            <a:ln w="3175" cmpd="sng">
              <a:solidFill>
                <a:srgbClr val="000000"/>
              </a:solidFill>
              <a:prstDash val="lgDash"/>
              <a:headEnd type="none"/>
              <a:tailEnd type="triangle"/>
            </a:ln>
            <a:effectLst/>
          </p:spPr>
          <p:style>
            <a:lnRef idx="2">
              <a:schemeClr val="accent1"/>
            </a:lnRef>
            <a:fillRef idx="0">
              <a:schemeClr val="accent1"/>
            </a:fillRef>
            <a:effectRef idx="1">
              <a:schemeClr val="accent1"/>
            </a:effectRef>
            <a:fontRef idx="minor">
              <a:schemeClr val="tx1"/>
            </a:fontRef>
          </p:style>
        </p:cxnSp>
        <p:cxnSp>
          <p:nvCxnSpPr>
            <p:cNvPr id="48" name="Straight Arrow Connector 47"/>
            <p:cNvCxnSpPr/>
            <p:nvPr/>
          </p:nvCxnSpPr>
          <p:spPr>
            <a:xfrm flipV="1">
              <a:off x="4803454" y="1264274"/>
              <a:ext cx="1" cy="816966"/>
            </a:xfrm>
            <a:prstGeom prst="straightConnector1">
              <a:avLst/>
            </a:prstGeom>
            <a:ln w="3175" cmpd="sng">
              <a:solidFill>
                <a:srgbClr val="000000"/>
              </a:solidFill>
              <a:headEnd type="none"/>
              <a:tailEnd type="triangle"/>
            </a:ln>
            <a:effectLst/>
          </p:spPr>
          <p:style>
            <a:lnRef idx="2">
              <a:schemeClr val="accent1"/>
            </a:lnRef>
            <a:fillRef idx="0">
              <a:schemeClr val="accent1"/>
            </a:fillRef>
            <a:effectRef idx="1">
              <a:schemeClr val="accent1"/>
            </a:effectRef>
            <a:fontRef idx="minor">
              <a:schemeClr val="tx1"/>
            </a:fontRef>
          </p:style>
        </p:cxnSp>
        <p:grpSp>
          <p:nvGrpSpPr>
            <p:cNvPr id="50" name="Group 49"/>
            <p:cNvGrpSpPr/>
            <p:nvPr/>
          </p:nvGrpSpPr>
          <p:grpSpPr>
            <a:xfrm>
              <a:off x="4644655" y="2120309"/>
              <a:ext cx="215900" cy="254000"/>
              <a:chOff x="1150899" y="3253384"/>
              <a:chExt cx="215900" cy="254000"/>
            </a:xfrm>
          </p:grpSpPr>
          <p:cxnSp>
            <p:nvCxnSpPr>
              <p:cNvPr id="51" name="Straight Connector 50"/>
              <p:cNvCxnSpPr/>
              <p:nvPr/>
            </p:nvCxnSpPr>
            <p:spPr>
              <a:xfrm>
                <a:off x="1150899" y="3253384"/>
                <a:ext cx="0" cy="254000"/>
              </a:xfrm>
              <a:prstGeom prst="line">
                <a:avLst/>
              </a:prstGeom>
              <a:ln w="3175" cmpd="sng">
                <a:solidFill>
                  <a:srgbClr val="000000"/>
                </a:solidFill>
              </a:ln>
            </p:spPr>
            <p:style>
              <a:lnRef idx="2">
                <a:schemeClr val="accent1"/>
              </a:lnRef>
              <a:fillRef idx="0">
                <a:schemeClr val="accent1"/>
              </a:fillRef>
              <a:effectRef idx="1">
                <a:schemeClr val="accent1"/>
              </a:effectRef>
              <a:fontRef idx="minor">
                <a:schemeClr val="tx1"/>
              </a:fontRef>
            </p:style>
          </p:cxnSp>
          <p:cxnSp>
            <p:nvCxnSpPr>
              <p:cNvPr id="52" name="Straight Connector 51"/>
              <p:cNvCxnSpPr/>
              <p:nvPr/>
            </p:nvCxnSpPr>
            <p:spPr>
              <a:xfrm>
                <a:off x="1366799" y="3253384"/>
                <a:ext cx="0" cy="254000"/>
              </a:xfrm>
              <a:prstGeom prst="line">
                <a:avLst/>
              </a:prstGeom>
              <a:ln w="3175" cmpd="sng">
                <a:solidFill>
                  <a:srgbClr val="000000"/>
                </a:solidFill>
              </a:ln>
            </p:spPr>
            <p:style>
              <a:lnRef idx="2">
                <a:schemeClr val="accent1"/>
              </a:lnRef>
              <a:fillRef idx="0">
                <a:schemeClr val="accent1"/>
              </a:fillRef>
              <a:effectRef idx="1">
                <a:schemeClr val="accent1"/>
              </a:effectRef>
              <a:fontRef idx="minor">
                <a:schemeClr val="tx1"/>
              </a:fontRef>
            </p:style>
          </p:cxnSp>
          <p:sp>
            <p:nvSpPr>
              <p:cNvPr id="53" name="Oval 52"/>
              <p:cNvSpPr/>
              <p:nvPr/>
            </p:nvSpPr>
            <p:spPr>
              <a:xfrm>
                <a:off x="1201698" y="3329960"/>
                <a:ext cx="108000" cy="108000"/>
              </a:xfrm>
              <a:prstGeom prst="ellipse">
                <a:avLst/>
              </a:prstGeom>
              <a:solidFill>
                <a:srgbClr val="000000"/>
              </a:solidFill>
              <a:ln w="3175" cmpd="sng">
                <a:solidFill>
                  <a:srgbClr val="00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54" name="Straight Connector 53"/>
              <p:cNvCxnSpPr/>
              <p:nvPr/>
            </p:nvCxnSpPr>
            <p:spPr>
              <a:xfrm>
                <a:off x="1150899" y="3253384"/>
                <a:ext cx="215900" cy="0"/>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cxnSp>
            <p:nvCxnSpPr>
              <p:cNvPr id="55" name="Straight Connector 54"/>
              <p:cNvCxnSpPr/>
              <p:nvPr/>
            </p:nvCxnSpPr>
            <p:spPr>
              <a:xfrm>
                <a:off x="1150899" y="3507384"/>
                <a:ext cx="215900" cy="0"/>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grpSp>
        <p:sp>
          <p:nvSpPr>
            <p:cNvPr id="74" name="TextBox 73"/>
            <p:cNvSpPr txBox="1"/>
            <p:nvPr/>
          </p:nvSpPr>
          <p:spPr>
            <a:xfrm>
              <a:off x="4213654" y="2386225"/>
              <a:ext cx="860707" cy="369332"/>
            </a:xfrm>
            <a:prstGeom prst="rect">
              <a:avLst/>
            </a:prstGeom>
            <a:noFill/>
          </p:spPr>
          <p:txBody>
            <a:bodyPr wrap="none" rtlCol="0">
              <a:spAutoFit/>
            </a:bodyPr>
            <a:lstStyle/>
            <a:p>
              <a:r>
                <a:rPr lang="en-US" dirty="0" smtClean="0"/>
                <a:t>Node 1</a:t>
              </a:r>
              <a:endParaRPr lang="en-US" dirty="0"/>
            </a:p>
          </p:txBody>
        </p:sp>
        <p:sp>
          <p:nvSpPr>
            <p:cNvPr id="97" name="Oval 96"/>
            <p:cNvSpPr/>
            <p:nvPr/>
          </p:nvSpPr>
          <p:spPr>
            <a:xfrm>
              <a:off x="4459418" y="686370"/>
              <a:ext cx="544630" cy="577904"/>
            </a:xfrm>
            <a:prstGeom prst="ellipse">
              <a:avLst/>
            </a:prstGeom>
            <a:solidFill>
              <a:schemeClr val="tx1"/>
            </a:solid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98" name="Straight Arrow Connector 97"/>
            <p:cNvCxnSpPr/>
            <p:nvPr/>
          </p:nvCxnSpPr>
          <p:spPr>
            <a:xfrm>
              <a:off x="5766828" y="1138926"/>
              <a:ext cx="0" cy="986792"/>
            </a:xfrm>
            <a:prstGeom prst="straightConnector1">
              <a:avLst/>
            </a:prstGeom>
            <a:ln w="3175" cmpd="sng">
              <a:solidFill>
                <a:srgbClr val="000000"/>
              </a:solidFill>
              <a:prstDash val="lgDash"/>
              <a:headEnd type="none"/>
              <a:tailEnd type="triangle"/>
            </a:ln>
            <a:effectLst/>
          </p:spPr>
          <p:style>
            <a:lnRef idx="2">
              <a:schemeClr val="accent1"/>
            </a:lnRef>
            <a:fillRef idx="0">
              <a:schemeClr val="accent1"/>
            </a:fillRef>
            <a:effectRef idx="1">
              <a:schemeClr val="accent1"/>
            </a:effectRef>
            <a:fontRef idx="minor">
              <a:schemeClr val="tx1"/>
            </a:fontRef>
          </p:style>
        </p:cxnSp>
        <p:grpSp>
          <p:nvGrpSpPr>
            <p:cNvPr id="100" name="Group 99"/>
            <p:cNvGrpSpPr/>
            <p:nvPr/>
          </p:nvGrpSpPr>
          <p:grpSpPr>
            <a:xfrm>
              <a:off x="5723081" y="2120309"/>
              <a:ext cx="215900" cy="254000"/>
              <a:chOff x="1150899" y="3253384"/>
              <a:chExt cx="215900" cy="254000"/>
            </a:xfrm>
          </p:grpSpPr>
          <p:cxnSp>
            <p:nvCxnSpPr>
              <p:cNvPr id="101" name="Straight Connector 100"/>
              <p:cNvCxnSpPr/>
              <p:nvPr/>
            </p:nvCxnSpPr>
            <p:spPr>
              <a:xfrm>
                <a:off x="1150899" y="3253384"/>
                <a:ext cx="0" cy="254000"/>
              </a:xfrm>
              <a:prstGeom prst="line">
                <a:avLst/>
              </a:prstGeom>
              <a:ln w="3175" cmpd="sng">
                <a:solidFill>
                  <a:srgbClr val="000000"/>
                </a:solidFill>
              </a:ln>
            </p:spPr>
            <p:style>
              <a:lnRef idx="2">
                <a:schemeClr val="accent1"/>
              </a:lnRef>
              <a:fillRef idx="0">
                <a:schemeClr val="accent1"/>
              </a:fillRef>
              <a:effectRef idx="1">
                <a:schemeClr val="accent1"/>
              </a:effectRef>
              <a:fontRef idx="minor">
                <a:schemeClr val="tx1"/>
              </a:fontRef>
            </p:style>
          </p:cxnSp>
          <p:cxnSp>
            <p:nvCxnSpPr>
              <p:cNvPr id="102" name="Straight Connector 101"/>
              <p:cNvCxnSpPr/>
              <p:nvPr/>
            </p:nvCxnSpPr>
            <p:spPr>
              <a:xfrm>
                <a:off x="1366799" y="3253384"/>
                <a:ext cx="0" cy="254000"/>
              </a:xfrm>
              <a:prstGeom prst="line">
                <a:avLst/>
              </a:prstGeom>
              <a:ln w="3175" cmpd="sng">
                <a:solidFill>
                  <a:srgbClr val="000000"/>
                </a:solidFill>
              </a:ln>
            </p:spPr>
            <p:style>
              <a:lnRef idx="2">
                <a:schemeClr val="accent1"/>
              </a:lnRef>
              <a:fillRef idx="0">
                <a:schemeClr val="accent1"/>
              </a:fillRef>
              <a:effectRef idx="1">
                <a:schemeClr val="accent1"/>
              </a:effectRef>
              <a:fontRef idx="minor">
                <a:schemeClr val="tx1"/>
              </a:fontRef>
            </p:style>
          </p:cxnSp>
          <p:sp>
            <p:nvSpPr>
              <p:cNvPr id="103" name="Oval 102"/>
              <p:cNvSpPr/>
              <p:nvPr/>
            </p:nvSpPr>
            <p:spPr>
              <a:xfrm>
                <a:off x="1201698" y="3329960"/>
                <a:ext cx="108000" cy="108000"/>
              </a:xfrm>
              <a:prstGeom prst="ellipse">
                <a:avLst/>
              </a:prstGeom>
              <a:solidFill>
                <a:srgbClr val="000000"/>
              </a:solidFill>
              <a:ln w="3175" cmpd="sng">
                <a:solidFill>
                  <a:srgbClr val="00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104" name="Straight Connector 103"/>
              <p:cNvCxnSpPr/>
              <p:nvPr/>
            </p:nvCxnSpPr>
            <p:spPr>
              <a:xfrm>
                <a:off x="1150899" y="3253384"/>
                <a:ext cx="215900" cy="0"/>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cxnSp>
            <p:nvCxnSpPr>
              <p:cNvPr id="105" name="Straight Connector 104"/>
              <p:cNvCxnSpPr/>
              <p:nvPr/>
            </p:nvCxnSpPr>
            <p:spPr>
              <a:xfrm>
                <a:off x="1150899" y="3507384"/>
                <a:ext cx="215900" cy="0"/>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grpSp>
        <p:sp>
          <p:nvSpPr>
            <p:cNvPr id="106" name="TextBox 105"/>
            <p:cNvSpPr txBox="1"/>
            <p:nvPr/>
          </p:nvSpPr>
          <p:spPr>
            <a:xfrm>
              <a:off x="5292080" y="2386225"/>
              <a:ext cx="860707" cy="369332"/>
            </a:xfrm>
            <a:prstGeom prst="rect">
              <a:avLst/>
            </a:prstGeom>
            <a:noFill/>
          </p:spPr>
          <p:txBody>
            <a:bodyPr wrap="none" rtlCol="0">
              <a:spAutoFit/>
            </a:bodyPr>
            <a:lstStyle/>
            <a:p>
              <a:r>
                <a:rPr lang="en-US" dirty="0" smtClean="0"/>
                <a:t>Node 1</a:t>
              </a:r>
              <a:endParaRPr lang="en-US" dirty="0"/>
            </a:p>
          </p:txBody>
        </p:sp>
        <p:sp>
          <p:nvSpPr>
            <p:cNvPr id="107" name="Oval 106"/>
            <p:cNvSpPr/>
            <p:nvPr/>
          </p:nvSpPr>
          <p:spPr>
            <a:xfrm>
              <a:off x="5537844" y="686370"/>
              <a:ext cx="544630" cy="577904"/>
            </a:xfrm>
            <a:prstGeom prst="ellipse">
              <a:avLst/>
            </a:prstGeom>
            <a:solidFill>
              <a:schemeClr val="tx1"/>
            </a:solid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118" name="Straight Arrow Connector 117"/>
            <p:cNvCxnSpPr/>
            <p:nvPr/>
          </p:nvCxnSpPr>
          <p:spPr>
            <a:xfrm>
              <a:off x="6795753" y="1154127"/>
              <a:ext cx="0" cy="986792"/>
            </a:xfrm>
            <a:prstGeom prst="straightConnector1">
              <a:avLst/>
            </a:prstGeom>
            <a:ln w="3175" cmpd="sng">
              <a:solidFill>
                <a:srgbClr val="000000"/>
              </a:solidFill>
              <a:prstDash val="lgDash"/>
              <a:headEnd type="none"/>
              <a:tailEnd type="triangle"/>
            </a:ln>
            <a:effectLst/>
          </p:spPr>
          <p:style>
            <a:lnRef idx="2">
              <a:schemeClr val="accent1"/>
            </a:lnRef>
            <a:fillRef idx="0">
              <a:schemeClr val="accent1"/>
            </a:fillRef>
            <a:effectRef idx="1">
              <a:schemeClr val="accent1"/>
            </a:effectRef>
            <a:fontRef idx="minor">
              <a:schemeClr val="tx1"/>
            </a:fontRef>
          </p:style>
        </p:cxnSp>
        <p:grpSp>
          <p:nvGrpSpPr>
            <p:cNvPr id="120" name="Group 119"/>
            <p:cNvGrpSpPr/>
            <p:nvPr/>
          </p:nvGrpSpPr>
          <p:grpSpPr>
            <a:xfrm>
              <a:off x="6752006" y="2120309"/>
              <a:ext cx="215900" cy="254000"/>
              <a:chOff x="1150899" y="3253384"/>
              <a:chExt cx="215900" cy="254000"/>
            </a:xfrm>
          </p:grpSpPr>
          <p:cxnSp>
            <p:nvCxnSpPr>
              <p:cNvPr id="121" name="Straight Connector 120"/>
              <p:cNvCxnSpPr/>
              <p:nvPr/>
            </p:nvCxnSpPr>
            <p:spPr>
              <a:xfrm>
                <a:off x="1150899" y="3253384"/>
                <a:ext cx="0" cy="254000"/>
              </a:xfrm>
              <a:prstGeom prst="line">
                <a:avLst/>
              </a:prstGeom>
              <a:ln w="3175" cmpd="sng">
                <a:solidFill>
                  <a:srgbClr val="000000"/>
                </a:solidFill>
              </a:ln>
            </p:spPr>
            <p:style>
              <a:lnRef idx="2">
                <a:schemeClr val="accent1"/>
              </a:lnRef>
              <a:fillRef idx="0">
                <a:schemeClr val="accent1"/>
              </a:fillRef>
              <a:effectRef idx="1">
                <a:schemeClr val="accent1"/>
              </a:effectRef>
              <a:fontRef idx="minor">
                <a:schemeClr val="tx1"/>
              </a:fontRef>
            </p:style>
          </p:cxnSp>
          <p:cxnSp>
            <p:nvCxnSpPr>
              <p:cNvPr id="122" name="Straight Connector 121"/>
              <p:cNvCxnSpPr/>
              <p:nvPr/>
            </p:nvCxnSpPr>
            <p:spPr>
              <a:xfrm>
                <a:off x="1366799" y="3253384"/>
                <a:ext cx="0" cy="254000"/>
              </a:xfrm>
              <a:prstGeom prst="line">
                <a:avLst/>
              </a:prstGeom>
              <a:ln w="3175" cmpd="sng">
                <a:solidFill>
                  <a:srgbClr val="000000"/>
                </a:solidFill>
              </a:ln>
            </p:spPr>
            <p:style>
              <a:lnRef idx="2">
                <a:schemeClr val="accent1"/>
              </a:lnRef>
              <a:fillRef idx="0">
                <a:schemeClr val="accent1"/>
              </a:fillRef>
              <a:effectRef idx="1">
                <a:schemeClr val="accent1"/>
              </a:effectRef>
              <a:fontRef idx="minor">
                <a:schemeClr val="tx1"/>
              </a:fontRef>
            </p:style>
          </p:cxnSp>
          <p:sp>
            <p:nvSpPr>
              <p:cNvPr id="123" name="Oval 122"/>
              <p:cNvSpPr/>
              <p:nvPr/>
            </p:nvSpPr>
            <p:spPr>
              <a:xfrm>
                <a:off x="1201698" y="3329960"/>
                <a:ext cx="108000" cy="108000"/>
              </a:xfrm>
              <a:prstGeom prst="ellipse">
                <a:avLst/>
              </a:prstGeom>
              <a:solidFill>
                <a:srgbClr val="000000"/>
              </a:solidFill>
              <a:ln w="3175" cmpd="sng">
                <a:solidFill>
                  <a:srgbClr val="00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124" name="Straight Connector 123"/>
              <p:cNvCxnSpPr/>
              <p:nvPr/>
            </p:nvCxnSpPr>
            <p:spPr>
              <a:xfrm>
                <a:off x="1150899" y="3253384"/>
                <a:ext cx="215900" cy="0"/>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cxnSp>
            <p:nvCxnSpPr>
              <p:cNvPr id="125" name="Straight Connector 124"/>
              <p:cNvCxnSpPr/>
              <p:nvPr/>
            </p:nvCxnSpPr>
            <p:spPr>
              <a:xfrm>
                <a:off x="1150899" y="3507384"/>
                <a:ext cx="215900" cy="0"/>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grpSp>
        <p:sp>
          <p:nvSpPr>
            <p:cNvPr id="126" name="TextBox 125"/>
            <p:cNvSpPr txBox="1"/>
            <p:nvPr/>
          </p:nvSpPr>
          <p:spPr>
            <a:xfrm>
              <a:off x="6321005" y="2386225"/>
              <a:ext cx="860707" cy="369332"/>
            </a:xfrm>
            <a:prstGeom prst="rect">
              <a:avLst/>
            </a:prstGeom>
            <a:noFill/>
          </p:spPr>
          <p:txBody>
            <a:bodyPr wrap="none" rtlCol="0">
              <a:spAutoFit/>
            </a:bodyPr>
            <a:lstStyle/>
            <a:p>
              <a:r>
                <a:rPr lang="en-US" dirty="0" smtClean="0"/>
                <a:t>Node 1</a:t>
              </a:r>
              <a:endParaRPr lang="en-US" dirty="0"/>
            </a:p>
          </p:txBody>
        </p:sp>
        <p:sp>
          <p:nvSpPr>
            <p:cNvPr id="127" name="Oval 126"/>
            <p:cNvSpPr/>
            <p:nvPr/>
          </p:nvSpPr>
          <p:spPr>
            <a:xfrm>
              <a:off x="6566769" y="686370"/>
              <a:ext cx="544630" cy="577904"/>
            </a:xfrm>
            <a:prstGeom prst="ellipse">
              <a:avLst/>
            </a:prstGeom>
            <a:solidFill>
              <a:schemeClr val="tx1"/>
            </a:solid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128" name="Straight Arrow Connector 127"/>
            <p:cNvCxnSpPr/>
            <p:nvPr/>
          </p:nvCxnSpPr>
          <p:spPr>
            <a:xfrm>
              <a:off x="7930457" y="1107679"/>
              <a:ext cx="0" cy="986792"/>
            </a:xfrm>
            <a:prstGeom prst="straightConnector1">
              <a:avLst/>
            </a:prstGeom>
            <a:ln w="3175" cmpd="sng">
              <a:solidFill>
                <a:srgbClr val="000000"/>
              </a:solidFill>
              <a:prstDash val="lgDash"/>
              <a:headEnd type="none"/>
              <a:tailEnd type="triangle"/>
            </a:ln>
            <a:effectLst/>
          </p:spPr>
          <p:style>
            <a:lnRef idx="2">
              <a:schemeClr val="accent1"/>
            </a:lnRef>
            <a:fillRef idx="0">
              <a:schemeClr val="accent1"/>
            </a:fillRef>
            <a:effectRef idx="1">
              <a:schemeClr val="accent1"/>
            </a:effectRef>
            <a:fontRef idx="minor">
              <a:schemeClr val="tx1"/>
            </a:fontRef>
          </p:style>
        </p:cxnSp>
        <p:grpSp>
          <p:nvGrpSpPr>
            <p:cNvPr id="130" name="Group 129"/>
            <p:cNvGrpSpPr/>
            <p:nvPr/>
          </p:nvGrpSpPr>
          <p:grpSpPr>
            <a:xfrm>
              <a:off x="7886710" y="2120309"/>
              <a:ext cx="215900" cy="254000"/>
              <a:chOff x="1150899" y="3253384"/>
              <a:chExt cx="215900" cy="254000"/>
            </a:xfrm>
          </p:grpSpPr>
          <p:cxnSp>
            <p:nvCxnSpPr>
              <p:cNvPr id="131" name="Straight Connector 130"/>
              <p:cNvCxnSpPr/>
              <p:nvPr/>
            </p:nvCxnSpPr>
            <p:spPr>
              <a:xfrm>
                <a:off x="1150899" y="3253384"/>
                <a:ext cx="0" cy="254000"/>
              </a:xfrm>
              <a:prstGeom prst="line">
                <a:avLst/>
              </a:prstGeom>
              <a:ln w="3175" cmpd="sng">
                <a:solidFill>
                  <a:srgbClr val="000000"/>
                </a:solidFill>
              </a:ln>
            </p:spPr>
            <p:style>
              <a:lnRef idx="2">
                <a:schemeClr val="accent1"/>
              </a:lnRef>
              <a:fillRef idx="0">
                <a:schemeClr val="accent1"/>
              </a:fillRef>
              <a:effectRef idx="1">
                <a:schemeClr val="accent1"/>
              </a:effectRef>
              <a:fontRef idx="minor">
                <a:schemeClr val="tx1"/>
              </a:fontRef>
            </p:style>
          </p:cxnSp>
          <p:cxnSp>
            <p:nvCxnSpPr>
              <p:cNvPr id="132" name="Straight Connector 131"/>
              <p:cNvCxnSpPr/>
              <p:nvPr/>
            </p:nvCxnSpPr>
            <p:spPr>
              <a:xfrm>
                <a:off x="1366799" y="3253384"/>
                <a:ext cx="0" cy="254000"/>
              </a:xfrm>
              <a:prstGeom prst="line">
                <a:avLst/>
              </a:prstGeom>
              <a:ln w="3175" cmpd="sng">
                <a:solidFill>
                  <a:srgbClr val="000000"/>
                </a:solidFill>
              </a:ln>
            </p:spPr>
            <p:style>
              <a:lnRef idx="2">
                <a:schemeClr val="accent1"/>
              </a:lnRef>
              <a:fillRef idx="0">
                <a:schemeClr val="accent1"/>
              </a:fillRef>
              <a:effectRef idx="1">
                <a:schemeClr val="accent1"/>
              </a:effectRef>
              <a:fontRef idx="minor">
                <a:schemeClr val="tx1"/>
              </a:fontRef>
            </p:style>
          </p:cxnSp>
          <p:sp>
            <p:nvSpPr>
              <p:cNvPr id="133" name="Oval 132"/>
              <p:cNvSpPr/>
              <p:nvPr/>
            </p:nvSpPr>
            <p:spPr>
              <a:xfrm>
                <a:off x="1201698" y="3329960"/>
                <a:ext cx="108000" cy="108000"/>
              </a:xfrm>
              <a:prstGeom prst="ellipse">
                <a:avLst/>
              </a:prstGeom>
              <a:solidFill>
                <a:srgbClr val="000000"/>
              </a:solidFill>
              <a:ln w="3175" cmpd="sng">
                <a:solidFill>
                  <a:srgbClr val="00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134" name="Straight Connector 133"/>
              <p:cNvCxnSpPr/>
              <p:nvPr/>
            </p:nvCxnSpPr>
            <p:spPr>
              <a:xfrm>
                <a:off x="1150899" y="3253384"/>
                <a:ext cx="215900" cy="0"/>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cxnSp>
            <p:nvCxnSpPr>
              <p:cNvPr id="135" name="Straight Connector 134"/>
              <p:cNvCxnSpPr/>
              <p:nvPr/>
            </p:nvCxnSpPr>
            <p:spPr>
              <a:xfrm>
                <a:off x="1150899" y="3507384"/>
                <a:ext cx="215900" cy="0"/>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grpSp>
        <p:sp>
          <p:nvSpPr>
            <p:cNvPr id="136" name="TextBox 135"/>
            <p:cNvSpPr txBox="1"/>
            <p:nvPr/>
          </p:nvSpPr>
          <p:spPr>
            <a:xfrm>
              <a:off x="7455709" y="2386225"/>
              <a:ext cx="860707" cy="369332"/>
            </a:xfrm>
            <a:prstGeom prst="rect">
              <a:avLst/>
            </a:prstGeom>
            <a:noFill/>
          </p:spPr>
          <p:txBody>
            <a:bodyPr wrap="none" rtlCol="0">
              <a:spAutoFit/>
            </a:bodyPr>
            <a:lstStyle/>
            <a:p>
              <a:r>
                <a:rPr lang="en-US" dirty="0" smtClean="0"/>
                <a:t>Node 1</a:t>
              </a:r>
              <a:endParaRPr lang="en-US" dirty="0"/>
            </a:p>
          </p:txBody>
        </p:sp>
        <p:sp>
          <p:nvSpPr>
            <p:cNvPr id="137" name="Oval 136"/>
            <p:cNvSpPr/>
            <p:nvPr/>
          </p:nvSpPr>
          <p:spPr>
            <a:xfrm>
              <a:off x="7701473" y="686370"/>
              <a:ext cx="544630" cy="577904"/>
            </a:xfrm>
            <a:prstGeom prst="ellipse">
              <a:avLst/>
            </a:prstGeom>
            <a:solidFill>
              <a:schemeClr val="tx1"/>
            </a:solid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8" name="TextBox 137"/>
            <p:cNvSpPr txBox="1"/>
            <p:nvPr/>
          </p:nvSpPr>
          <p:spPr>
            <a:xfrm>
              <a:off x="7184763" y="1854002"/>
              <a:ext cx="387924" cy="452253"/>
            </a:xfrm>
            <a:prstGeom prst="rect">
              <a:avLst/>
            </a:prstGeom>
            <a:noFill/>
          </p:spPr>
          <p:txBody>
            <a:bodyPr wrap="none" rtlCol="0">
              <a:spAutoFit/>
            </a:bodyPr>
            <a:lstStyle/>
            <a:p>
              <a:r>
                <a:rPr lang="en-US" sz="2800" dirty="0" smtClean="0"/>
                <a:t>…</a:t>
              </a:r>
              <a:endParaRPr lang="en-US" sz="2800" dirty="0"/>
            </a:p>
          </p:txBody>
        </p:sp>
        <p:sp>
          <p:nvSpPr>
            <p:cNvPr id="139" name="TextBox 138"/>
            <p:cNvSpPr txBox="1"/>
            <p:nvPr/>
          </p:nvSpPr>
          <p:spPr>
            <a:xfrm>
              <a:off x="5663471" y="245407"/>
              <a:ext cx="1231865" cy="369332"/>
            </a:xfrm>
            <a:prstGeom prst="rect">
              <a:avLst/>
            </a:prstGeom>
            <a:noFill/>
          </p:spPr>
          <p:txBody>
            <a:bodyPr wrap="none" rtlCol="0">
              <a:spAutoFit/>
            </a:bodyPr>
            <a:lstStyle/>
            <a:p>
              <a:r>
                <a:rPr lang="en-US" dirty="0" smtClean="0"/>
                <a:t>Replication</a:t>
              </a:r>
              <a:endParaRPr lang="en-US" dirty="0"/>
            </a:p>
          </p:txBody>
        </p:sp>
      </p:grpSp>
      <p:sp>
        <p:nvSpPr>
          <p:cNvPr id="140" name="TextBox 139"/>
          <p:cNvSpPr txBox="1"/>
          <p:nvPr/>
        </p:nvSpPr>
        <p:spPr>
          <a:xfrm>
            <a:off x="2489141" y="5231190"/>
            <a:ext cx="387924" cy="452253"/>
          </a:xfrm>
          <a:prstGeom prst="rect">
            <a:avLst/>
          </a:prstGeom>
          <a:noFill/>
        </p:spPr>
        <p:txBody>
          <a:bodyPr wrap="none" rtlCol="0">
            <a:spAutoFit/>
          </a:bodyPr>
          <a:lstStyle/>
          <a:p>
            <a:r>
              <a:rPr lang="en-US" sz="2800" dirty="0" smtClean="0"/>
              <a:t>…</a:t>
            </a:r>
            <a:endParaRPr lang="en-US" sz="2800" dirty="0"/>
          </a:p>
        </p:txBody>
      </p:sp>
      <p:sp>
        <p:nvSpPr>
          <p:cNvPr id="141" name="Oval 140"/>
          <p:cNvSpPr/>
          <p:nvPr/>
        </p:nvSpPr>
        <p:spPr>
          <a:xfrm>
            <a:off x="825890" y="4061413"/>
            <a:ext cx="544630" cy="577904"/>
          </a:xfrm>
          <a:prstGeom prst="ellipse">
            <a:avLst/>
          </a:prstGeom>
          <a:solidFill>
            <a:schemeClr val="tx1"/>
          </a:solid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142" name="Straight Arrow Connector 141"/>
          <p:cNvCxnSpPr>
            <a:stCxn id="141" idx="5"/>
          </p:cNvCxnSpPr>
          <p:nvPr/>
        </p:nvCxnSpPr>
        <p:spPr>
          <a:xfrm>
            <a:off x="1290761" y="4554685"/>
            <a:ext cx="965541" cy="1005645"/>
          </a:xfrm>
          <a:prstGeom prst="straightConnector1">
            <a:avLst/>
          </a:prstGeom>
          <a:ln w="3175" cmpd="sng">
            <a:solidFill>
              <a:srgbClr val="000000"/>
            </a:solidFill>
            <a:prstDash val="lgDash"/>
            <a:headEnd type="none"/>
            <a:tailEnd type="triangle"/>
          </a:ln>
          <a:effectLst/>
        </p:spPr>
        <p:style>
          <a:lnRef idx="2">
            <a:schemeClr val="accent1"/>
          </a:lnRef>
          <a:fillRef idx="0">
            <a:schemeClr val="accent1"/>
          </a:fillRef>
          <a:effectRef idx="1">
            <a:schemeClr val="accent1"/>
          </a:effectRef>
          <a:fontRef idx="minor">
            <a:schemeClr val="tx1"/>
          </a:fontRef>
        </p:style>
      </p:cxnSp>
      <p:cxnSp>
        <p:nvCxnSpPr>
          <p:cNvPr id="143" name="Straight Arrow Connector 142"/>
          <p:cNvCxnSpPr/>
          <p:nvPr/>
        </p:nvCxnSpPr>
        <p:spPr>
          <a:xfrm>
            <a:off x="870284" y="4482660"/>
            <a:ext cx="0" cy="986792"/>
          </a:xfrm>
          <a:prstGeom prst="straightConnector1">
            <a:avLst/>
          </a:prstGeom>
          <a:ln w="3175" cmpd="sng">
            <a:solidFill>
              <a:srgbClr val="000000"/>
            </a:solidFill>
            <a:prstDash val="lgDash"/>
            <a:headEnd type="none"/>
            <a:tailEnd type="triangle"/>
          </a:ln>
          <a:effectLst/>
        </p:spPr>
        <p:style>
          <a:lnRef idx="2">
            <a:schemeClr val="accent1"/>
          </a:lnRef>
          <a:fillRef idx="0">
            <a:schemeClr val="accent1"/>
          </a:fillRef>
          <a:effectRef idx="1">
            <a:schemeClr val="accent1"/>
          </a:effectRef>
          <a:fontRef idx="minor">
            <a:schemeClr val="tx1"/>
          </a:fontRef>
        </p:style>
      </p:cxnSp>
      <p:cxnSp>
        <p:nvCxnSpPr>
          <p:cNvPr id="144" name="Straight Arrow Connector 143"/>
          <p:cNvCxnSpPr>
            <a:stCxn id="141" idx="6"/>
          </p:cNvCxnSpPr>
          <p:nvPr/>
        </p:nvCxnSpPr>
        <p:spPr>
          <a:xfrm>
            <a:off x="1370520" y="4350365"/>
            <a:ext cx="1567546" cy="1166867"/>
          </a:xfrm>
          <a:prstGeom prst="straightConnector1">
            <a:avLst/>
          </a:prstGeom>
          <a:ln w="3175" cmpd="sng">
            <a:solidFill>
              <a:srgbClr val="000000"/>
            </a:solidFill>
            <a:prstDash val="lgDash"/>
            <a:headEnd type="none"/>
            <a:tailEnd type="triangle"/>
          </a:ln>
          <a:effectLst/>
        </p:spPr>
        <p:style>
          <a:lnRef idx="2">
            <a:schemeClr val="accent1"/>
          </a:lnRef>
          <a:fillRef idx="0">
            <a:schemeClr val="accent1"/>
          </a:fillRef>
          <a:effectRef idx="1">
            <a:schemeClr val="accent1"/>
          </a:effectRef>
          <a:fontRef idx="minor">
            <a:schemeClr val="tx1"/>
          </a:fontRef>
        </p:style>
      </p:cxnSp>
      <p:cxnSp>
        <p:nvCxnSpPr>
          <p:cNvPr id="145" name="Straight Arrow Connector 144"/>
          <p:cNvCxnSpPr/>
          <p:nvPr/>
        </p:nvCxnSpPr>
        <p:spPr>
          <a:xfrm flipV="1">
            <a:off x="985336" y="4623507"/>
            <a:ext cx="1" cy="816966"/>
          </a:xfrm>
          <a:prstGeom prst="straightConnector1">
            <a:avLst/>
          </a:prstGeom>
          <a:ln w="3175" cmpd="sng">
            <a:solidFill>
              <a:srgbClr val="000000"/>
            </a:solidFill>
            <a:headEnd type="none"/>
            <a:tailEnd type="triangle"/>
          </a:ln>
          <a:effectLst/>
        </p:spPr>
        <p:style>
          <a:lnRef idx="2">
            <a:schemeClr val="accent1"/>
          </a:lnRef>
          <a:fillRef idx="0">
            <a:schemeClr val="accent1"/>
          </a:fillRef>
          <a:effectRef idx="1">
            <a:schemeClr val="accent1"/>
          </a:effectRef>
          <a:fontRef idx="minor">
            <a:schemeClr val="tx1"/>
          </a:fontRef>
        </p:style>
      </p:cxnSp>
      <p:cxnSp>
        <p:nvCxnSpPr>
          <p:cNvPr id="146" name="Straight Arrow Connector 145"/>
          <p:cNvCxnSpPr>
            <a:stCxn id="141" idx="4"/>
          </p:cNvCxnSpPr>
          <p:nvPr/>
        </p:nvCxnSpPr>
        <p:spPr>
          <a:xfrm>
            <a:off x="1098205" y="4639317"/>
            <a:ext cx="383555" cy="1001317"/>
          </a:xfrm>
          <a:prstGeom prst="straightConnector1">
            <a:avLst/>
          </a:prstGeom>
          <a:ln w="3175" cmpd="sng">
            <a:solidFill>
              <a:srgbClr val="000000"/>
            </a:solidFill>
            <a:prstDash val="lgDash"/>
            <a:headEnd type="none"/>
            <a:tailEnd type="triangle"/>
          </a:ln>
          <a:effectLst/>
        </p:spPr>
        <p:style>
          <a:lnRef idx="2">
            <a:schemeClr val="accent1"/>
          </a:lnRef>
          <a:fillRef idx="0">
            <a:schemeClr val="accent1"/>
          </a:fillRef>
          <a:effectRef idx="1">
            <a:schemeClr val="accent1"/>
          </a:effectRef>
          <a:fontRef idx="minor">
            <a:schemeClr val="tx1"/>
          </a:fontRef>
        </p:style>
      </p:cxnSp>
      <p:grpSp>
        <p:nvGrpSpPr>
          <p:cNvPr id="147" name="Group 146"/>
          <p:cNvGrpSpPr/>
          <p:nvPr/>
        </p:nvGrpSpPr>
        <p:grpSpPr>
          <a:xfrm>
            <a:off x="826537" y="5479542"/>
            <a:ext cx="215900" cy="254000"/>
            <a:chOff x="1150899" y="3253384"/>
            <a:chExt cx="215900" cy="254000"/>
          </a:xfrm>
        </p:grpSpPr>
        <p:cxnSp>
          <p:nvCxnSpPr>
            <p:cNvPr id="148" name="Straight Connector 147"/>
            <p:cNvCxnSpPr/>
            <p:nvPr/>
          </p:nvCxnSpPr>
          <p:spPr>
            <a:xfrm>
              <a:off x="1150899" y="3253384"/>
              <a:ext cx="0" cy="254000"/>
            </a:xfrm>
            <a:prstGeom prst="line">
              <a:avLst/>
            </a:prstGeom>
            <a:ln w="3175" cmpd="sng">
              <a:solidFill>
                <a:srgbClr val="000000"/>
              </a:solidFill>
            </a:ln>
          </p:spPr>
          <p:style>
            <a:lnRef idx="2">
              <a:schemeClr val="accent1"/>
            </a:lnRef>
            <a:fillRef idx="0">
              <a:schemeClr val="accent1"/>
            </a:fillRef>
            <a:effectRef idx="1">
              <a:schemeClr val="accent1"/>
            </a:effectRef>
            <a:fontRef idx="minor">
              <a:schemeClr val="tx1"/>
            </a:fontRef>
          </p:style>
        </p:cxnSp>
        <p:cxnSp>
          <p:nvCxnSpPr>
            <p:cNvPr id="149" name="Straight Connector 148"/>
            <p:cNvCxnSpPr/>
            <p:nvPr/>
          </p:nvCxnSpPr>
          <p:spPr>
            <a:xfrm>
              <a:off x="1366799" y="3253384"/>
              <a:ext cx="0" cy="254000"/>
            </a:xfrm>
            <a:prstGeom prst="line">
              <a:avLst/>
            </a:prstGeom>
            <a:ln w="3175" cmpd="sng">
              <a:solidFill>
                <a:srgbClr val="000000"/>
              </a:solidFill>
            </a:ln>
          </p:spPr>
          <p:style>
            <a:lnRef idx="2">
              <a:schemeClr val="accent1"/>
            </a:lnRef>
            <a:fillRef idx="0">
              <a:schemeClr val="accent1"/>
            </a:fillRef>
            <a:effectRef idx="1">
              <a:schemeClr val="accent1"/>
            </a:effectRef>
            <a:fontRef idx="minor">
              <a:schemeClr val="tx1"/>
            </a:fontRef>
          </p:style>
        </p:cxnSp>
        <p:sp>
          <p:nvSpPr>
            <p:cNvPr id="150" name="Oval 149"/>
            <p:cNvSpPr/>
            <p:nvPr/>
          </p:nvSpPr>
          <p:spPr>
            <a:xfrm>
              <a:off x="1201698" y="3329960"/>
              <a:ext cx="108000" cy="108000"/>
            </a:xfrm>
            <a:prstGeom prst="ellipse">
              <a:avLst/>
            </a:prstGeom>
            <a:solidFill>
              <a:srgbClr val="000000"/>
            </a:solidFill>
            <a:ln w="3175" cmpd="sng">
              <a:solidFill>
                <a:srgbClr val="00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151" name="Straight Connector 150"/>
            <p:cNvCxnSpPr/>
            <p:nvPr/>
          </p:nvCxnSpPr>
          <p:spPr>
            <a:xfrm>
              <a:off x="1150899" y="3253384"/>
              <a:ext cx="215900" cy="0"/>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cxnSp>
          <p:nvCxnSpPr>
            <p:cNvPr id="152" name="Straight Connector 151"/>
            <p:cNvCxnSpPr/>
            <p:nvPr/>
          </p:nvCxnSpPr>
          <p:spPr>
            <a:xfrm>
              <a:off x="1150899" y="3507384"/>
              <a:ext cx="215900" cy="0"/>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grpSp>
      <p:grpSp>
        <p:nvGrpSpPr>
          <p:cNvPr id="153" name="Group 152"/>
          <p:cNvGrpSpPr/>
          <p:nvPr/>
        </p:nvGrpSpPr>
        <p:grpSpPr>
          <a:xfrm>
            <a:off x="1502969" y="5479542"/>
            <a:ext cx="215900" cy="254000"/>
            <a:chOff x="1150899" y="3253384"/>
            <a:chExt cx="215900" cy="254000"/>
          </a:xfrm>
        </p:grpSpPr>
        <p:cxnSp>
          <p:nvCxnSpPr>
            <p:cNvPr id="154" name="Straight Connector 153"/>
            <p:cNvCxnSpPr/>
            <p:nvPr/>
          </p:nvCxnSpPr>
          <p:spPr>
            <a:xfrm>
              <a:off x="1150899" y="3253384"/>
              <a:ext cx="0" cy="254000"/>
            </a:xfrm>
            <a:prstGeom prst="line">
              <a:avLst/>
            </a:prstGeom>
            <a:ln w="3175" cmpd="sng">
              <a:solidFill>
                <a:srgbClr val="000000"/>
              </a:solidFill>
            </a:ln>
          </p:spPr>
          <p:style>
            <a:lnRef idx="2">
              <a:schemeClr val="accent1"/>
            </a:lnRef>
            <a:fillRef idx="0">
              <a:schemeClr val="accent1"/>
            </a:fillRef>
            <a:effectRef idx="1">
              <a:schemeClr val="accent1"/>
            </a:effectRef>
            <a:fontRef idx="minor">
              <a:schemeClr val="tx1"/>
            </a:fontRef>
          </p:style>
        </p:cxnSp>
        <p:cxnSp>
          <p:nvCxnSpPr>
            <p:cNvPr id="155" name="Straight Connector 154"/>
            <p:cNvCxnSpPr/>
            <p:nvPr/>
          </p:nvCxnSpPr>
          <p:spPr>
            <a:xfrm>
              <a:off x="1366799" y="3253384"/>
              <a:ext cx="0" cy="254000"/>
            </a:xfrm>
            <a:prstGeom prst="line">
              <a:avLst/>
            </a:prstGeom>
            <a:ln w="3175" cmpd="sng">
              <a:solidFill>
                <a:srgbClr val="000000"/>
              </a:solidFill>
            </a:ln>
          </p:spPr>
          <p:style>
            <a:lnRef idx="2">
              <a:schemeClr val="accent1"/>
            </a:lnRef>
            <a:fillRef idx="0">
              <a:schemeClr val="accent1"/>
            </a:fillRef>
            <a:effectRef idx="1">
              <a:schemeClr val="accent1"/>
            </a:effectRef>
            <a:fontRef idx="minor">
              <a:schemeClr val="tx1"/>
            </a:fontRef>
          </p:style>
        </p:cxnSp>
        <p:sp>
          <p:nvSpPr>
            <p:cNvPr id="156" name="Oval 155"/>
            <p:cNvSpPr/>
            <p:nvPr/>
          </p:nvSpPr>
          <p:spPr>
            <a:xfrm>
              <a:off x="1201698" y="3329960"/>
              <a:ext cx="108000" cy="108000"/>
            </a:xfrm>
            <a:prstGeom prst="ellipse">
              <a:avLst/>
            </a:prstGeom>
            <a:solidFill>
              <a:srgbClr val="000000"/>
            </a:solidFill>
            <a:ln w="3175" cmpd="sng">
              <a:solidFill>
                <a:srgbClr val="00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157" name="Straight Connector 156"/>
            <p:cNvCxnSpPr/>
            <p:nvPr/>
          </p:nvCxnSpPr>
          <p:spPr>
            <a:xfrm>
              <a:off x="1150899" y="3253384"/>
              <a:ext cx="215900" cy="0"/>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cxnSp>
          <p:nvCxnSpPr>
            <p:cNvPr id="158" name="Straight Connector 157"/>
            <p:cNvCxnSpPr/>
            <p:nvPr/>
          </p:nvCxnSpPr>
          <p:spPr>
            <a:xfrm>
              <a:off x="1150899" y="3507384"/>
              <a:ext cx="215900" cy="0"/>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grpSp>
      <p:grpSp>
        <p:nvGrpSpPr>
          <p:cNvPr id="159" name="Group 158"/>
          <p:cNvGrpSpPr/>
          <p:nvPr/>
        </p:nvGrpSpPr>
        <p:grpSpPr>
          <a:xfrm>
            <a:off x="2273241" y="5469452"/>
            <a:ext cx="215900" cy="254000"/>
            <a:chOff x="1150899" y="3253384"/>
            <a:chExt cx="215900" cy="254000"/>
          </a:xfrm>
        </p:grpSpPr>
        <p:cxnSp>
          <p:nvCxnSpPr>
            <p:cNvPr id="160" name="Straight Connector 159"/>
            <p:cNvCxnSpPr/>
            <p:nvPr/>
          </p:nvCxnSpPr>
          <p:spPr>
            <a:xfrm>
              <a:off x="1150899" y="3253384"/>
              <a:ext cx="0" cy="254000"/>
            </a:xfrm>
            <a:prstGeom prst="line">
              <a:avLst/>
            </a:prstGeom>
            <a:ln w="3175" cmpd="sng">
              <a:solidFill>
                <a:srgbClr val="000000"/>
              </a:solidFill>
            </a:ln>
          </p:spPr>
          <p:style>
            <a:lnRef idx="2">
              <a:schemeClr val="accent1"/>
            </a:lnRef>
            <a:fillRef idx="0">
              <a:schemeClr val="accent1"/>
            </a:fillRef>
            <a:effectRef idx="1">
              <a:schemeClr val="accent1"/>
            </a:effectRef>
            <a:fontRef idx="minor">
              <a:schemeClr val="tx1"/>
            </a:fontRef>
          </p:style>
        </p:cxnSp>
        <p:cxnSp>
          <p:nvCxnSpPr>
            <p:cNvPr id="161" name="Straight Connector 160"/>
            <p:cNvCxnSpPr/>
            <p:nvPr/>
          </p:nvCxnSpPr>
          <p:spPr>
            <a:xfrm>
              <a:off x="1366799" y="3253384"/>
              <a:ext cx="0" cy="254000"/>
            </a:xfrm>
            <a:prstGeom prst="line">
              <a:avLst/>
            </a:prstGeom>
            <a:ln w="3175" cmpd="sng">
              <a:solidFill>
                <a:srgbClr val="000000"/>
              </a:solidFill>
            </a:ln>
          </p:spPr>
          <p:style>
            <a:lnRef idx="2">
              <a:schemeClr val="accent1"/>
            </a:lnRef>
            <a:fillRef idx="0">
              <a:schemeClr val="accent1"/>
            </a:fillRef>
            <a:effectRef idx="1">
              <a:schemeClr val="accent1"/>
            </a:effectRef>
            <a:fontRef idx="minor">
              <a:schemeClr val="tx1"/>
            </a:fontRef>
          </p:style>
        </p:cxnSp>
        <p:sp>
          <p:nvSpPr>
            <p:cNvPr id="162" name="Oval 161"/>
            <p:cNvSpPr/>
            <p:nvPr/>
          </p:nvSpPr>
          <p:spPr>
            <a:xfrm>
              <a:off x="1201698" y="3329960"/>
              <a:ext cx="108000" cy="108000"/>
            </a:xfrm>
            <a:prstGeom prst="ellipse">
              <a:avLst/>
            </a:prstGeom>
            <a:solidFill>
              <a:srgbClr val="000000"/>
            </a:solidFill>
            <a:ln w="3175" cmpd="sng">
              <a:solidFill>
                <a:srgbClr val="00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163" name="Straight Connector 162"/>
            <p:cNvCxnSpPr/>
            <p:nvPr/>
          </p:nvCxnSpPr>
          <p:spPr>
            <a:xfrm>
              <a:off x="1150899" y="3253384"/>
              <a:ext cx="215900" cy="0"/>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cxnSp>
          <p:nvCxnSpPr>
            <p:cNvPr id="164" name="Straight Connector 163"/>
            <p:cNvCxnSpPr/>
            <p:nvPr/>
          </p:nvCxnSpPr>
          <p:spPr>
            <a:xfrm>
              <a:off x="1150899" y="3507384"/>
              <a:ext cx="215900" cy="0"/>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grpSp>
      <p:grpSp>
        <p:nvGrpSpPr>
          <p:cNvPr id="165" name="Group 164"/>
          <p:cNvGrpSpPr/>
          <p:nvPr/>
        </p:nvGrpSpPr>
        <p:grpSpPr>
          <a:xfrm>
            <a:off x="2933607" y="5460746"/>
            <a:ext cx="215900" cy="254000"/>
            <a:chOff x="1150899" y="3253384"/>
            <a:chExt cx="215900" cy="254000"/>
          </a:xfrm>
        </p:grpSpPr>
        <p:cxnSp>
          <p:nvCxnSpPr>
            <p:cNvPr id="166" name="Straight Connector 165"/>
            <p:cNvCxnSpPr/>
            <p:nvPr/>
          </p:nvCxnSpPr>
          <p:spPr>
            <a:xfrm>
              <a:off x="1150899" y="3253384"/>
              <a:ext cx="0" cy="254000"/>
            </a:xfrm>
            <a:prstGeom prst="line">
              <a:avLst/>
            </a:prstGeom>
            <a:ln w="3175" cmpd="sng">
              <a:solidFill>
                <a:srgbClr val="000000"/>
              </a:solidFill>
            </a:ln>
          </p:spPr>
          <p:style>
            <a:lnRef idx="2">
              <a:schemeClr val="accent1"/>
            </a:lnRef>
            <a:fillRef idx="0">
              <a:schemeClr val="accent1"/>
            </a:fillRef>
            <a:effectRef idx="1">
              <a:schemeClr val="accent1"/>
            </a:effectRef>
            <a:fontRef idx="minor">
              <a:schemeClr val="tx1"/>
            </a:fontRef>
          </p:style>
        </p:cxnSp>
        <p:cxnSp>
          <p:nvCxnSpPr>
            <p:cNvPr id="167" name="Straight Connector 166"/>
            <p:cNvCxnSpPr/>
            <p:nvPr/>
          </p:nvCxnSpPr>
          <p:spPr>
            <a:xfrm>
              <a:off x="1366799" y="3253384"/>
              <a:ext cx="0" cy="254000"/>
            </a:xfrm>
            <a:prstGeom prst="line">
              <a:avLst/>
            </a:prstGeom>
            <a:ln w="3175" cmpd="sng">
              <a:solidFill>
                <a:srgbClr val="000000"/>
              </a:solidFill>
            </a:ln>
          </p:spPr>
          <p:style>
            <a:lnRef idx="2">
              <a:schemeClr val="accent1"/>
            </a:lnRef>
            <a:fillRef idx="0">
              <a:schemeClr val="accent1"/>
            </a:fillRef>
            <a:effectRef idx="1">
              <a:schemeClr val="accent1"/>
            </a:effectRef>
            <a:fontRef idx="minor">
              <a:schemeClr val="tx1"/>
            </a:fontRef>
          </p:style>
        </p:cxnSp>
        <p:sp>
          <p:nvSpPr>
            <p:cNvPr id="168" name="Oval 167"/>
            <p:cNvSpPr/>
            <p:nvPr/>
          </p:nvSpPr>
          <p:spPr>
            <a:xfrm>
              <a:off x="1201698" y="3329960"/>
              <a:ext cx="108000" cy="108000"/>
            </a:xfrm>
            <a:prstGeom prst="ellipse">
              <a:avLst/>
            </a:prstGeom>
            <a:solidFill>
              <a:srgbClr val="000000"/>
            </a:solidFill>
            <a:ln w="3175" cmpd="sng">
              <a:solidFill>
                <a:srgbClr val="00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169" name="Straight Connector 168"/>
            <p:cNvCxnSpPr/>
            <p:nvPr/>
          </p:nvCxnSpPr>
          <p:spPr>
            <a:xfrm>
              <a:off x="1150899" y="3253384"/>
              <a:ext cx="215900" cy="0"/>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cxnSp>
          <p:nvCxnSpPr>
            <p:cNvPr id="170" name="Straight Connector 169"/>
            <p:cNvCxnSpPr/>
            <p:nvPr/>
          </p:nvCxnSpPr>
          <p:spPr>
            <a:xfrm>
              <a:off x="1150899" y="3507384"/>
              <a:ext cx="215900" cy="0"/>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grpSp>
      <p:sp>
        <p:nvSpPr>
          <p:cNvPr id="171" name="TextBox 170"/>
          <p:cNvSpPr txBox="1"/>
          <p:nvPr/>
        </p:nvSpPr>
        <p:spPr>
          <a:xfrm>
            <a:off x="395536" y="5745458"/>
            <a:ext cx="860707" cy="369332"/>
          </a:xfrm>
          <a:prstGeom prst="rect">
            <a:avLst/>
          </a:prstGeom>
          <a:noFill/>
        </p:spPr>
        <p:txBody>
          <a:bodyPr wrap="none" rtlCol="0">
            <a:spAutoFit/>
          </a:bodyPr>
          <a:lstStyle/>
          <a:p>
            <a:r>
              <a:rPr lang="en-US" dirty="0" smtClean="0"/>
              <a:t>Node 1</a:t>
            </a:r>
            <a:endParaRPr lang="en-US" dirty="0"/>
          </a:p>
        </p:txBody>
      </p:sp>
      <p:sp>
        <p:nvSpPr>
          <p:cNvPr id="172" name="TextBox 171"/>
          <p:cNvSpPr txBox="1"/>
          <p:nvPr/>
        </p:nvSpPr>
        <p:spPr>
          <a:xfrm>
            <a:off x="2630673" y="5838597"/>
            <a:ext cx="936136" cy="369332"/>
          </a:xfrm>
          <a:prstGeom prst="rect">
            <a:avLst/>
          </a:prstGeom>
          <a:noFill/>
        </p:spPr>
        <p:txBody>
          <a:bodyPr wrap="none" rtlCol="0">
            <a:spAutoFit/>
          </a:bodyPr>
          <a:lstStyle/>
          <a:p>
            <a:r>
              <a:rPr lang="en-US" dirty="0" smtClean="0"/>
              <a:t>Node </a:t>
            </a:r>
            <a:r>
              <a:rPr lang="en-US" i="1" dirty="0" smtClean="0"/>
              <a:t>N</a:t>
            </a:r>
            <a:endParaRPr lang="en-US" i="1" dirty="0"/>
          </a:p>
        </p:txBody>
      </p:sp>
      <p:sp>
        <p:nvSpPr>
          <p:cNvPr id="173" name="TextBox 172"/>
          <p:cNvSpPr txBox="1"/>
          <p:nvPr/>
        </p:nvSpPr>
        <p:spPr>
          <a:xfrm>
            <a:off x="726784" y="3645024"/>
            <a:ext cx="1441420" cy="369332"/>
          </a:xfrm>
          <a:prstGeom prst="rect">
            <a:avLst/>
          </a:prstGeom>
          <a:noFill/>
        </p:spPr>
        <p:txBody>
          <a:bodyPr wrap="none" rtlCol="0">
            <a:spAutoFit/>
          </a:bodyPr>
          <a:lstStyle/>
          <a:p>
            <a:r>
              <a:rPr lang="en-US" dirty="0" smtClean="0"/>
              <a:t>Result Object</a:t>
            </a:r>
            <a:endParaRPr lang="en-US" dirty="0"/>
          </a:p>
        </p:txBody>
      </p:sp>
      <p:cxnSp>
        <p:nvCxnSpPr>
          <p:cNvPr id="268" name="Straight Arrow Connector 267"/>
          <p:cNvCxnSpPr/>
          <p:nvPr/>
        </p:nvCxnSpPr>
        <p:spPr>
          <a:xfrm flipH="1" flipV="1">
            <a:off x="1183760" y="4639317"/>
            <a:ext cx="370009" cy="821430"/>
          </a:xfrm>
          <a:prstGeom prst="straightConnector1">
            <a:avLst/>
          </a:prstGeom>
          <a:ln w="3175" cmpd="sng">
            <a:solidFill>
              <a:srgbClr val="000000"/>
            </a:solidFill>
            <a:headEnd type="none"/>
            <a:tailEnd type="triangle"/>
          </a:ln>
          <a:effectLst/>
        </p:spPr>
        <p:style>
          <a:lnRef idx="2">
            <a:schemeClr val="accent1"/>
          </a:lnRef>
          <a:fillRef idx="0">
            <a:schemeClr val="accent1"/>
          </a:fillRef>
          <a:effectRef idx="1">
            <a:schemeClr val="accent1"/>
          </a:effectRef>
          <a:fontRef idx="minor">
            <a:schemeClr val="tx1"/>
          </a:fontRef>
        </p:style>
      </p:cxnSp>
      <p:cxnSp>
        <p:nvCxnSpPr>
          <p:cNvPr id="272" name="Straight Arrow Connector 271"/>
          <p:cNvCxnSpPr/>
          <p:nvPr/>
        </p:nvCxnSpPr>
        <p:spPr>
          <a:xfrm flipH="1" flipV="1">
            <a:off x="1316210" y="4493903"/>
            <a:ext cx="1115830" cy="946570"/>
          </a:xfrm>
          <a:prstGeom prst="straightConnector1">
            <a:avLst/>
          </a:prstGeom>
          <a:ln w="3175" cmpd="sng">
            <a:solidFill>
              <a:srgbClr val="000000"/>
            </a:solidFill>
            <a:headEnd type="none"/>
            <a:tailEnd type="triangle"/>
          </a:ln>
          <a:effectLst/>
        </p:spPr>
        <p:style>
          <a:lnRef idx="2">
            <a:schemeClr val="accent1"/>
          </a:lnRef>
          <a:fillRef idx="0">
            <a:schemeClr val="accent1"/>
          </a:fillRef>
          <a:effectRef idx="1">
            <a:schemeClr val="accent1"/>
          </a:effectRef>
          <a:fontRef idx="minor">
            <a:schemeClr val="tx1"/>
          </a:fontRef>
        </p:style>
      </p:cxnSp>
      <p:cxnSp>
        <p:nvCxnSpPr>
          <p:cNvPr id="274" name="Straight Arrow Connector 273"/>
          <p:cNvCxnSpPr>
            <a:endCxn id="141" idx="6"/>
          </p:cNvCxnSpPr>
          <p:nvPr/>
        </p:nvCxnSpPr>
        <p:spPr>
          <a:xfrm flipH="1" flipV="1">
            <a:off x="1370520" y="4350365"/>
            <a:ext cx="1721887" cy="1090108"/>
          </a:xfrm>
          <a:prstGeom prst="straightConnector1">
            <a:avLst/>
          </a:prstGeom>
          <a:ln w="3175" cmpd="sng">
            <a:solidFill>
              <a:srgbClr val="000000"/>
            </a:solidFill>
            <a:headEnd type="none"/>
            <a:tailEnd type="triangle"/>
          </a:ln>
          <a:effectLst/>
        </p:spPr>
        <p:style>
          <a:lnRef idx="2">
            <a:schemeClr val="accent1"/>
          </a:lnRef>
          <a:fillRef idx="0">
            <a:schemeClr val="accent1"/>
          </a:fillRef>
          <a:effectRef idx="1">
            <a:schemeClr val="accent1"/>
          </a:effectRef>
          <a:fontRef idx="minor">
            <a:schemeClr val="tx1"/>
          </a:fontRef>
        </p:style>
      </p:cxnSp>
      <p:sp>
        <p:nvSpPr>
          <p:cNvPr id="281" name="TextBox 280"/>
          <p:cNvSpPr txBox="1"/>
          <p:nvPr/>
        </p:nvSpPr>
        <p:spPr>
          <a:xfrm>
            <a:off x="7047792" y="5260573"/>
            <a:ext cx="387924" cy="452253"/>
          </a:xfrm>
          <a:prstGeom prst="rect">
            <a:avLst/>
          </a:prstGeom>
          <a:noFill/>
        </p:spPr>
        <p:txBody>
          <a:bodyPr wrap="none" rtlCol="0">
            <a:spAutoFit/>
          </a:bodyPr>
          <a:lstStyle/>
          <a:p>
            <a:r>
              <a:rPr lang="en-US" sz="2800" dirty="0" smtClean="0"/>
              <a:t>…</a:t>
            </a:r>
            <a:endParaRPr lang="en-US" sz="2800" dirty="0"/>
          </a:p>
        </p:txBody>
      </p:sp>
      <p:sp>
        <p:nvSpPr>
          <p:cNvPr id="282" name="Oval 281"/>
          <p:cNvSpPr/>
          <p:nvPr/>
        </p:nvSpPr>
        <p:spPr>
          <a:xfrm>
            <a:off x="5376396" y="3835273"/>
            <a:ext cx="544630" cy="577904"/>
          </a:xfrm>
          <a:prstGeom prst="ellipse">
            <a:avLst/>
          </a:prstGeom>
          <a:solidFill>
            <a:schemeClr val="tx1"/>
          </a:solid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283" name="Straight Arrow Connector 282"/>
          <p:cNvCxnSpPr/>
          <p:nvPr/>
        </p:nvCxnSpPr>
        <p:spPr>
          <a:xfrm>
            <a:off x="5921026" y="5170121"/>
            <a:ext cx="893927" cy="419592"/>
          </a:xfrm>
          <a:prstGeom prst="straightConnector1">
            <a:avLst/>
          </a:prstGeom>
          <a:ln w="3175" cmpd="sng">
            <a:solidFill>
              <a:srgbClr val="000000"/>
            </a:solidFill>
            <a:prstDash val="lgDash"/>
            <a:headEnd type="triangle"/>
            <a:tailEnd type="none"/>
          </a:ln>
          <a:effectLst/>
        </p:spPr>
        <p:style>
          <a:lnRef idx="2">
            <a:schemeClr val="accent1"/>
          </a:lnRef>
          <a:fillRef idx="0">
            <a:schemeClr val="accent1"/>
          </a:fillRef>
          <a:effectRef idx="1">
            <a:schemeClr val="accent1"/>
          </a:effectRef>
          <a:fontRef idx="minor">
            <a:schemeClr val="tx1"/>
          </a:fontRef>
        </p:style>
      </p:cxnSp>
      <p:cxnSp>
        <p:nvCxnSpPr>
          <p:cNvPr id="284" name="Straight Arrow Connector 283"/>
          <p:cNvCxnSpPr/>
          <p:nvPr/>
        </p:nvCxnSpPr>
        <p:spPr>
          <a:xfrm>
            <a:off x="5427872" y="5170121"/>
            <a:ext cx="1063" cy="328714"/>
          </a:xfrm>
          <a:prstGeom prst="straightConnector1">
            <a:avLst/>
          </a:prstGeom>
          <a:ln w="3175" cmpd="sng">
            <a:solidFill>
              <a:srgbClr val="000000"/>
            </a:solidFill>
            <a:prstDash val="lgDash"/>
            <a:headEnd type="triangle"/>
            <a:tailEnd type="none"/>
          </a:ln>
          <a:effectLst/>
        </p:spPr>
        <p:style>
          <a:lnRef idx="2">
            <a:schemeClr val="accent1"/>
          </a:lnRef>
          <a:fillRef idx="0">
            <a:schemeClr val="accent1"/>
          </a:fillRef>
          <a:effectRef idx="1">
            <a:schemeClr val="accent1"/>
          </a:effectRef>
          <a:fontRef idx="minor">
            <a:schemeClr val="tx1"/>
          </a:fontRef>
        </p:style>
      </p:cxnSp>
      <p:cxnSp>
        <p:nvCxnSpPr>
          <p:cNvPr id="285" name="Straight Arrow Connector 284"/>
          <p:cNvCxnSpPr>
            <a:stCxn id="322" idx="3"/>
          </p:cNvCxnSpPr>
          <p:nvPr/>
        </p:nvCxnSpPr>
        <p:spPr>
          <a:xfrm>
            <a:off x="6030387" y="5055200"/>
            <a:ext cx="1466330" cy="491415"/>
          </a:xfrm>
          <a:prstGeom prst="straightConnector1">
            <a:avLst/>
          </a:prstGeom>
          <a:ln w="3175" cmpd="sng">
            <a:solidFill>
              <a:srgbClr val="000000"/>
            </a:solidFill>
            <a:prstDash val="lgDash"/>
            <a:headEnd type="triangle"/>
            <a:tailEnd type="none"/>
          </a:ln>
          <a:effectLst/>
        </p:spPr>
        <p:style>
          <a:lnRef idx="2">
            <a:schemeClr val="accent1"/>
          </a:lnRef>
          <a:fillRef idx="0">
            <a:schemeClr val="accent1"/>
          </a:fillRef>
          <a:effectRef idx="1">
            <a:schemeClr val="accent1"/>
          </a:effectRef>
          <a:fontRef idx="minor">
            <a:schemeClr val="tx1"/>
          </a:fontRef>
        </p:style>
      </p:cxnSp>
      <p:cxnSp>
        <p:nvCxnSpPr>
          <p:cNvPr id="287" name="Straight Arrow Connector 286"/>
          <p:cNvCxnSpPr>
            <a:stCxn id="322" idx="2"/>
          </p:cNvCxnSpPr>
          <p:nvPr/>
        </p:nvCxnSpPr>
        <p:spPr>
          <a:xfrm>
            <a:off x="5656856" y="5170121"/>
            <a:ext cx="383555" cy="499896"/>
          </a:xfrm>
          <a:prstGeom prst="straightConnector1">
            <a:avLst/>
          </a:prstGeom>
          <a:ln w="3175" cmpd="sng">
            <a:solidFill>
              <a:srgbClr val="000000"/>
            </a:solidFill>
            <a:prstDash val="lgDash"/>
            <a:headEnd type="triangle"/>
            <a:tailEnd type="none"/>
          </a:ln>
          <a:effectLst/>
        </p:spPr>
        <p:style>
          <a:lnRef idx="2">
            <a:schemeClr val="accent1"/>
          </a:lnRef>
          <a:fillRef idx="0">
            <a:schemeClr val="accent1"/>
          </a:fillRef>
          <a:effectRef idx="1">
            <a:schemeClr val="accent1"/>
          </a:effectRef>
          <a:fontRef idx="minor">
            <a:schemeClr val="tx1"/>
          </a:fontRef>
        </p:style>
      </p:cxnSp>
      <p:grpSp>
        <p:nvGrpSpPr>
          <p:cNvPr id="288" name="Group 287"/>
          <p:cNvGrpSpPr/>
          <p:nvPr/>
        </p:nvGrpSpPr>
        <p:grpSpPr>
          <a:xfrm>
            <a:off x="5385188" y="5508925"/>
            <a:ext cx="215900" cy="254000"/>
            <a:chOff x="1150899" y="3253384"/>
            <a:chExt cx="215900" cy="254000"/>
          </a:xfrm>
        </p:grpSpPr>
        <p:cxnSp>
          <p:nvCxnSpPr>
            <p:cNvPr id="289" name="Straight Connector 288"/>
            <p:cNvCxnSpPr/>
            <p:nvPr/>
          </p:nvCxnSpPr>
          <p:spPr>
            <a:xfrm>
              <a:off x="1150899" y="3253384"/>
              <a:ext cx="0" cy="254000"/>
            </a:xfrm>
            <a:prstGeom prst="line">
              <a:avLst/>
            </a:prstGeom>
            <a:ln w="3175" cmpd="sng">
              <a:solidFill>
                <a:srgbClr val="000000"/>
              </a:solidFill>
            </a:ln>
          </p:spPr>
          <p:style>
            <a:lnRef idx="2">
              <a:schemeClr val="accent1"/>
            </a:lnRef>
            <a:fillRef idx="0">
              <a:schemeClr val="accent1"/>
            </a:fillRef>
            <a:effectRef idx="1">
              <a:schemeClr val="accent1"/>
            </a:effectRef>
            <a:fontRef idx="minor">
              <a:schemeClr val="tx1"/>
            </a:fontRef>
          </p:style>
        </p:cxnSp>
        <p:cxnSp>
          <p:nvCxnSpPr>
            <p:cNvPr id="290" name="Straight Connector 289"/>
            <p:cNvCxnSpPr/>
            <p:nvPr/>
          </p:nvCxnSpPr>
          <p:spPr>
            <a:xfrm>
              <a:off x="1366799" y="3253384"/>
              <a:ext cx="0" cy="254000"/>
            </a:xfrm>
            <a:prstGeom prst="line">
              <a:avLst/>
            </a:prstGeom>
            <a:ln w="3175" cmpd="sng">
              <a:solidFill>
                <a:srgbClr val="000000"/>
              </a:solidFill>
            </a:ln>
          </p:spPr>
          <p:style>
            <a:lnRef idx="2">
              <a:schemeClr val="accent1"/>
            </a:lnRef>
            <a:fillRef idx="0">
              <a:schemeClr val="accent1"/>
            </a:fillRef>
            <a:effectRef idx="1">
              <a:schemeClr val="accent1"/>
            </a:effectRef>
            <a:fontRef idx="minor">
              <a:schemeClr val="tx1"/>
            </a:fontRef>
          </p:style>
        </p:cxnSp>
        <p:sp>
          <p:nvSpPr>
            <p:cNvPr id="291" name="Oval 290"/>
            <p:cNvSpPr/>
            <p:nvPr/>
          </p:nvSpPr>
          <p:spPr>
            <a:xfrm>
              <a:off x="1201698" y="3329960"/>
              <a:ext cx="108000" cy="108000"/>
            </a:xfrm>
            <a:prstGeom prst="ellipse">
              <a:avLst/>
            </a:prstGeom>
            <a:solidFill>
              <a:srgbClr val="000000"/>
            </a:solidFill>
            <a:ln w="3175" cmpd="sng">
              <a:solidFill>
                <a:srgbClr val="00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292" name="Straight Connector 291"/>
            <p:cNvCxnSpPr/>
            <p:nvPr/>
          </p:nvCxnSpPr>
          <p:spPr>
            <a:xfrm>
              <a:off x="1150899" y="3253384"/>
              <a:ext cx="215900" cy="0"/>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cxnSp>
          <p:nvCxnSpPr>
            <p:cNvPr id="293" name="Straight Connector 292"/>
            <p:cNvCxnSpPr/>
            <p:nvPr/>
          </p:nvCxnSpPr>
          <p:spPr>
            <a:xfrm>
              <a:off x="1150899" y="3507384"/>
              <a:ext cx="215900" cy="0"/>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grpSp>
      <p:grpSp>
        <p:nvGrpSpPr>
          <p:cNvPr id="294" name="Group 293"/>
          <p:cNvGrpSpPr/>
          <p:nvPr/>
        </p:nvGrpSpPr>
        <p:grpSpPr>
          <a:xfrm>
            <a:off x="6061620" y="5508925"/>
            <a:ext cx="215900" cy="254000"/>
            <a:chOff x="1150899" y="3253384"/>
            <a:chExt cx="215900" cy="254000"/>
          </a:xfrm>
        </p:grpSpPr>
        <p:cxnSp>
          <p:nvCxnSpPr>
            <p:cNvPr id="295" name="Straight Connector 294"/>
            <p:cNvCxnSpPr/>
            <p:nvPr/>
          </p:nvCxnSpPr>
          <p:spPr>
            <a:xfrm>
              <a:off x="1150899" y="3253384"/>
              <a:ext cx="0" cy="254000"/>
            </a:xfrm>
            <a:prstGeom prst="line">
              <a:avLst/>
            </a:prstGeom>
            <a:ln w="3175" cmpd="sng">
              <a:solidFill>
                <a:srgbClr val="000000"/>
              </a:solidFill>
            </a:ln>
          </p:spPr>
          <p:style>
            <a:lnRef idx="2">
              <a:schemeClr val="accent1"/>
            </a:lnRef>
            <a:fillRef idx="0">
              <a:schemeClr val="accent1"/>
            </a:fillRef>
            <a:effectRef idx="1">
              <a:schemeClr val="accent1"/>
            </a:effectRef>
            <a:fontRef idx="minor">
              <a:schemeClr val="tx1"/>
            </a:fontRef>
          </p:style>
        </p:cxnSp>
        <p:cxnSp>
          <p:nvCxnSpPr>
            <p:cNvPr id="296" name="Straight Connector 295"/>
            <p:cNvCxnSpPr/>
            <p:nvPr/>
          </p:nvCxnSpPr>
          <p:spPr>
            <a:xfrm>
              <a:off x="1366799" y="3253384"/>
              <a:ext cx="0" cy="254000"/>
            </a:xfrm>
            <a:prstGeom prst="line">
              <a:avLst/>
            </a:prstGeom>
            <a:ln w="3175" cmpd="sng">
              <a:solidFill>
                <a:srgbClr val="000000"/>
              </a:solidFill>
            </a:ln>
          </p:spPr>
          <p:style>
            <a:lnRef idx="2">
              <a:schemeClr val="accent1"/>
            </a:lnRef>
            <a:fillRef idx="0">
              <a:schemeClr val="accent1"/>
            </a:fillRef>
            <a:effectRef idx="1">
              <a:schemeClr val="accent1"/>
            </a:effectRef>
            <a:fontRef idx="minor">
              <a:schemeClr val="tx1"/>
            </a:fontRef>
          </p:style>
        </p:cxnSp>
        <p:sp>
          <p:nvSpPr>
            <p:cNvPr id="297" name="Oval 296"/>
            <p:cNvSpPr/>
            <p:nvPr/>
          </p:nvSpPr>
          <p:spPr>
            <a:xfrm>
              <a:off x="1201698" y="3329960"/>
              <a:ext cx="108000" cy="108000"/>
            </a:xfrm>
            <a:prstGeom prst="ellipse">
              <a:avLst/>
            </a:prstGeom>
            <a:solidFill>
              <a:srgbClr val="000000"/>
            </a:solidFill>
            <a:ln w="3175" cmpd="sng">
              <a:solidFill>
                <a:srgbClr val="00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298" name="Straight Connector 297"/>
            <p:cNvCxnSpPr/>
            <p:nvPr/>
          </p:nvCxnSpPr>
          <p:spPr>
            <a:xfrm>
              <a:off x="1150899" y="3253384"/>
              <a:ext cx="215900" cy="0"/>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cxnSp>
          <p:nvCxnSpPr>
            <p:cNvPr id="299" name="Straight Connector 298"/>
            <p:cNvCxnSpPr/>
            <p:nvPr/>
          </p:nvCxnSpPr>
          <p:spPr>
            <a:xfrm>
              <a:off x="1150899" y="3507384"/>
              <a:ext cx="215900" cy="0"/>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grpSp>
      <p:grpSp>
        <p:nvGrpSpPr>
          <p:cNvPr id="300" name="Group 299"/>
          <p:cNvGrpSpPr/>
          <p:nvPr/>
        </p:nvGrpSpPr>
        <p:grpSpPr>
          <a:xfrm>
            <a:off x="6831892" y="5498835"/>
            <a:ext cx="215900" cy="254000"/>
            <a:chOff x="1150899" y="3253384"/>
            <a:chExt cx="215900" cy="254000"/>
          </a:xfrm>
        </p:grpSpPr>
        <p:cxnSp>
          <p:nvCxnSpPr>
            <p:cNvPr id="301" name="Straight Connector 300"/>
            <p:cNvCxnSpPr/>
            <p:nvPr/>
          </p:nvCxnSpPr>
          <p:spPr>
            <a:xfrm>
              <a:off x="1150899" y="3253384"/>
              <a:ext cx="0" cy="254000"/>
            </a:xfrm>
            <a:prstGeom prst="line">
              <a:avLst/>
            </a:prstGeom>
            <a:ln w="3175" cmpd="sng">
              <a:solidFill>
                <a:srgbClr val="000000"/>
              </a:solidFill>
            </a:ln>
          </p:spPr>
          <p:style>
            <a:lnRef idx="2">
              <a:schemeClr val="accent1"/>
            </a:lnRef>
            <a:fillRef idx="0">
              <a:schemeClr val="accent1"/>
            </a:fillRef>
            <a:effectRef idx="1">
              <a:schemeClr val="accent1"/>
            </a:effectRef>
            <a:fontRef idx="minor">
              <a:schemeClr val="tx1"/>
            </a:fontRef>
          </p:style>
        </p:cxnSp>
        <p:cxnSp>
          <p:nvCxnSpPr>
            <p:cNvPr id="302" name="Straight Connector 301"/>
            <p:cNvCxnSpPr/>
            <p:nvPr/>
          </p:nvCxnSpPr>
          <p:spPr>
            <a:xfrm>
              <a:off x="1366799" y="3253384"/>
              <a:ext cx="0" cy="254000"/>
            </a:xfrm>
            <a:prstGeom prst="line">
              <a:avLst/>
            </a:prstGeom>
            <a:ln w="3175" cmpd="sng">
              <a:solidFill>
                <a:srgbClr val="000000"/>
              </a:solidFill>
            </a:ln>
          </p:spPr>
          <p:style>
            <a:lnRef idx="2">
              <a:schemeClr val="accent1"/>
            </a:lnRef>
            <a:fillRef idx="0">
              <a:schemeClr val="accent1"/>
            </a:fillRef>
            <a:effectRef idx="1">
              <a:schemeClr val="accent1"/>
            </a:effectRef>
            <a:fontRef idx="minor">
              <a:schemeClr val="tx1"/>
            </a:fontRef>
          </p:style>
        </p:cxnSp>
        <p:sp>
          <p:nvSpPr>
            <p:cNvPr id="303" name="Oval 302"/>
            <p:cNvSpPr/>
            <p:nvPr/>
          </p:nvSpPr>
          <p:spPr>
            <a:xfrm>
              <a:off x="1201698" y="3329960"/>
              <a:ext cx="108000" cy="108000"/>
            </a:xfrm>
            <a:prstGeom prst="ellipse">
              <a:avLst/>
            </a:prstGeom>
            <a:solidFill>
              <a:srgbClr val="000000"/>
            </a:solidFill>
            <a:ln w="3175" cmpd="sng">
              <a:solidFill>
                <a:srgbClr val="00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304" name="Straight Connector 303"/>
            <p:cNvCxnSpPr/>
            <p:nvPr/>
          </p:nvCxnSpPr>
          <p:spPr>
            <a:xfrm>
              <a:off x="1150899" y="3253384"/>
              <a:ext cx="215900" cy="0"/>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cxnSp>
          <p:nvCxnSpPr>
            <p:cNvPr id="305" name="Straight Connector 304"/>
            <p:cNvCxnSpPr/>
            <p:nvPr/>
          </p:nvCxnSpPr>
          <p:spPr>
            <a:xfrm>
              <a:off x="1150899" y="3507384"/>
              <a:ext cx="215900" cy="0"/>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grpSp>
      <p:grpSp>
        <p:nvGrpSpPr>
          <p:cNvPr id="306" name="Group 305"/>
          <p:cNvGrpSpPr/>
          <p:nvPr/>
        </p:nvGrpSpPr>
        <p:grpSpPr>
          <a:xfrm>
            <a:off x="7492258" y="5490129"/>
            <a:ext cx="215900" cy="254000"/>
            <a:chOff x="1150899" y="3253384"/>
            <a:chExt cx="215900" cy="254000"/>
          </a:xfrm>
        </p:grpSpPr>
        <p:cxnSp>
          <p:nvCxnSpPr>
            <p:cNvPr id="307" name="Straight Connector 306"/>
            <p:cNvCxnSpPr/>
            <p:nvPr/>
          </p:nvCxnSpPr>
          <p:spPr>
            <a:xfrm>
              <a:off x="1150899" y="3253384"/>
              <a:ext cx="0" cy="254000"/>
            </a:xfrm>
            <a:prstGeom prst="line">
              <a:avLst/>
            </a:prstGeom>
            <a:ln w="3175" cmpd="sng">
              <a:solidFill>
                <a:srgbClr val="000000"/>
              </a:solidFill>
            </a:ln>
          </p:spPr>
          <p:style>
            <a:lnRef idx="2">
              <a:schemeClr val="accent1"/>
            </a:lnRef>
            <a:fillRef idx="0">
              <a:schemeClr val="accent1"/>
            </a:fillRef>
            <a:effectRef idx="1">
              <a:schemeClr val="accent1"/>
            </a:effectRef>
            <a:fontRef idx="minor">
              <a:schemeClr val="tx1"/>
            </a:fontRef>
          </p:style>
        </p:cxnSp>
        <p:cxnSp>
          <p:nvCxnSpPr>
            <p:cNvPr id="308" name="Straight Connector 307"/>
            <p:cNvCxnSpPr/>
            <p:nvPr/>
          </p:nvCxnSpPr>
          <p:spPr>
            <a:xfrm>
              <a:off x="1366799" y="3253384"/>
              <a:ext cx="0" cy="254000"/>
            </a:xfrm>
            <a:prstGeom prst="line">
              <a:avLst/>
            </a:prstGeom>
            <a:ln w="3175" cmpd="sng">
              <a:solidFill>
                <a:srgbClr val="000000"/>
              </a:solidFill>
            </a:ln>
          </p:spPr>
          <p:style>
            <a:lnRef idx="2">
              <a:schemeClr val="accent1"/>
            </a:lnRef>
            <a:fillRef idx="0">
              <a:schemeClr val="accent1"/>
            </a:fillRef>
            <a:effectRef idx="1">
              <a:schemeClr val="accent1"/>
            </a:effectRef>
            <a:fontRef idx="minor">
              <a:schemeClr val="tx1"/>
            </a:fontRef>
          </p:style>
        </p:cxnSp>
        <p:sp>
          <p:nvSpPr>
            <p:cNvPr id="309" name="Oval 308"/>
            <p:cNvSpPr/>
            <p:nvPr/>
          </p:nvSpPr>
          <p:spPr>
            <a:xfrm>
              <a:off x="1201698" y="3329960"/>
              <a:ext cx="108000" cy="108000"/>
            </a:xfrm>
            <a:prstGeom prst="ellipse">
              <a:avLst/>
            </a:prstGeom>
            <a:solidFill>
              <a:srgbClr val="000000"/>
            </a:solidFill>
            <a:ln w="3175" cmpd="sng">
              <a:solidFill>
                <a:srgbClr val="00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310" name="Straight Connector 309"/>
            <p:cNvCxnSpPr/>
            <p:nvPr/>
          </p:nvCxnSpPr>
          <p:spPr>
            <a:xfrm>
              <a:off x="1150899" y="3253384"/>
              <a:ext cx="215900" cy="0"/>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cxnSp>
          <p:nvCxnSpPr>
            <p:cNvPr id="311" name="Straight Connector 310"/>
            <p:cNvCxnSpPr/>
            <p:nvPr/>
          </p:nvCxnSpPr>
          <p:spPr>
            <a:xfrm>
              <a:off x="1150899" y="3507384"/>
              <a:ext cx="215900" cy="0"/>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grpSp>
      <p:sp>
        <p:nvSpPr>
          <p:cNvPr id="312" name="TextBox 311"/>
          <p:cNvSpPr txBox="1"/>
          <p:nvPr/>
        </p:nvSpPr>
        <p:spPr>
          <a:xfrm>
            <a:off x="4954187" y="5774841"/>
            <a:ext cx="860707" cy="369332"/>
          </a:xfrm>
          <a:prstGeom prst="rect">
            <a:avLst/>
          </a:prstGeom>
          <a:noFill/>
        </p:spPr>
        <p:txBody>
          <a:bodyPr wrap="none" rtlCol="0">
            <a:spAutoFit/>
          </a:bodyPr>
          <a:lstStyle/>
          <a:p>
            <a:r>
              <a:rPr lang="en-US" dirty="0" smtClean="0"/>
              <a:t>Node 1</a:t>
            </a:r>
            <a:endParaRPr lang="en-US" dirty="0"/>
          </a:p>
        </p:txBody>
      </p:sp>
      <p:sp>
        <p:nvSpPr>
          <p:cNvPr id="313" name="TextBox 312"/>
          <p:cNvSpPr txBox="1"/>
          <p:nvPr/>
        </p:nvSpPr>
        <p:spPr>
          <a:xfrm>
            <a:off x="7189324" y="5867980"/>
            <a:ext cx="936136" cy="369332"/>
          </a:xfrm>
          <a:prstGeom prst="rect">
            <a:avLst/>
          </a:prstGeom>
          <a:noFill/>
        </p:spPr>
        <p:txBody>
          <a:bodyPr wrap="none" rtlCol="0">
            <a:spAutoFit/>
          </a:bodyPr>
          <a:lstStyle/>
          <a:p>
            <a:r>
              <a:rPr lang="en-US" dirty="0" smtClean="0"/>
              <a:t>Node </a:t>
            </a:r>
            <a:r>
              <a:rPr lang="en-US" i="1" dirty="0" smtClean="0"/>
              <a:t>N</a:t>
            </a:r>
            <a:endParaRPr lang="en-US" i="1" dirty="0"/>
          </a:p>
        </p:txBody>
      </p:sp>
      <p:cxnSp>
        <p:nvCxnSpPr>
          <p:cNvPr id="327" name="Straight Arrow Connector 326"/>
          <p:cNvCxnSpPr/>
          <p:nvPr/>
        </p:nvCxnSpPr>
        <p:spPr>
          <a:xfrm flipH="1" flipV="1">
            <a:off x="5630002" y="4426053"/>
            <a:ext cx="26854" cy="587123"/>
          </a:xfrm>
          <a:prstGeom prst="straightConnector1">
            <a:avLst/>
          </a:prstGeom>
          <a:ln w="3175" cmpd="sng">
            <a:solidFill>
              <a:srgbClr val="000000"/>
            </a:solidFill>
            <a:headEnd type="none"/>
            <a:tailEnd type="triangle"/>
          </a:ln>
          <a:effectLst/>
        </p:spPr>
        <p:style>
          <a:lnRef idx="2">
            <a:schemeClr val="accent1"/>
          </a:lnRef>
          <a:fillRef idx="0">
            <a:schemeClr val="accent1"/>
          </a:fillRef>
          <a:effectRef idx="1">
            <a:schemeClr val="accent1"/>
          </a:effectRef>
          <a:fontRef idx="minor">
            <a:schemeClr val="tx1"/>
          </a:fontRef>
        </p:style>
      </p:cxnSp>
      <p:sp>
        <p:nvSpPr>
          <p:cNvPr id="322" name="Rectangle 321"/>
          <p:cNvSpPr/>
          <p:nvPr/>
        </p:nvSpPr>
        <p:spPr>
          <a:xfrm>
            <a:off x="5283324" y="4940278"/>
            <a:ext cx="747063" cy="229843"/>
          </a:xfrm>
          <a:prstGeom prst="rect">
            <a:avLst/>
          </a:prstGeom>
          <a:solidFill>
            <a:schemeClr val="bg1">
              <a:lumMod val="85000"/>
            </a:schemeClr>
          </a:solid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29" name="TextBox 328"/>
          <p:cNvSpPr txBox="1"/>
          <p:nvPr/>
        </p:nvSpPr>
        <p:spPr>
          <a:xfrm>
            <a:off x="5990224" y="3876747"/>
            <a:ext cx="2398200" cy="369332"/>
          </a:xfrm>
          <a:prstGeom prst="rect">
            <a:avLst/>
          </a:prstGeom>
          <a:noFill/>
        </p:spPr>
        <p:txBody>
          <a:bodyPr wrap="none" rtlCol="0">
            <a:spAutoFit/>
          </a:bodyPr>
          <a:lstStyle/>
          <a:p>
            <a:r>
              <a:rPr lang="en-US" dirty="0" smtClean="0"/>
              <a:t>Collecting Sum Reducer</a:t>
            </a:r>
            <a:endParaRPr lang="en-US" dirty="0"/>
          </a:p>
        </p:txBody>
      </p:sp>
    </p:spTree>
    <p:extLst>
      <p:ext uri="{BB962C8B-B14F-4D97-AF65-F5344CB8AC3E}">
        <p14:creationId xmlns:p14="http://schemas.microsoft.com/office/powerpoint/2010/main" val="2712393407"/>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7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41"/>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47"/>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53"/>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40"/>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159"/>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65"/>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71"/>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72"/>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22" presetClass="entr" presetSubtype="1" fill="hold" nodeType="clickEffect">
                                  <p:stCondLst>
                                    <p:cond delay="0"/>
                                  </p:stCondLst>
                                  <p:childTnLst>
                                    <p:set>
                                      <p:cBhvr>
                                        <p:cTn id="28" dur="1" fill="hold">
                                          <p:stCondLst>
                                            <p:cond delay="0"/>
                                          </p:stCondLst>
                                        </p:cTn>
                                        <p:tgtEl>
                                          <p:spTgt spid="143"/>
                                        </p:tgtEl>
                                        <p:attrNameLst>
                                          <p:attrName>style.visibility</p:attrName>
                                        </p:attrNameLst>
                                      </p:cBhvr>
                                      <p:to>
                                        <p:strVal val="visible"/>
                                      </p:to>
                                    </p:set>
                                    <p:animEffect transition="in" filter="wipe(up)">
                                      <p:cBhvr>
                                        <p:cTn id="29" dur="500"/>
                                        <p:tgtEl>
                                          <p:spTgt spid="143"/>
                                        </p:tgtEl>
                                      </p:cBhvr>
                                    </p:animEffect>
                                  </p:childTnLst>
                                </p:cTn>
                              </p:par>
                              <p:par>
                                <p:cTn id="30" presetID="22" presetClass="entr" presetSubtype="4" fill="hold" nodeType="withEffect">
                                  <p:stCondLst>
                                    <p:cond delay="0"/>
                                  </p:stCondLst>
                                  <p:childTnLst>
                                    <p:set>
                                      <p:cBhvr>
                                        <p:cTn id="31" dur="1" fill="hold">
                                          <p:stCondLst>
                                            <p:cond delay="0"/>
                                          </p:stCondLst>
                                        </p:cTn>
                                        <p:tgtEl>
                                          <p:spTgt spid="145"/>
                                        </p:tgtEl>
                                        <p:attrNameLst>
                                          <p:attrName>style.visibility</p:attrName>
                                        </p:attrNameLst>
                                      </p:cBhvr>
                                      <p:to>
                                        <p:strVal val="visible"/>
                                      </p:to>
                                    </p:set>
                                    <p:animEffect transition="in" filter="wipe(down)">
                                      <p:cBhvr>
                                        <p:cTn id="32" dur="500"/>
                                        <p:tgtEl>
                                          <p:spTgt spid="145"/>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1" fill="hold" nodeType="clickEffect">
                                  <p:stCondLst>
                                    <p:cond delay="0"/>
                                  </p:stCondLst>
                                  <p:childTnLst>
                                    <p:set>
                                      <p:cBhvr>
                                        <p:cTn id="36" dur="1" fill="hold">
                                          <p:stCondLst>
                                            <p:cond delay="0"/>
                                          </p:stCondLst>
                                        </p:cTn>
                                        <p:tgtEl>
                                          <p:spTgt spid="146"/>
                                        </p:tgtEl>
                                        <p:attrNameLst>
                                          <p:attrName>style.visibility</p:attrName>
                                        </p:attrNameLst>
                                      </p:cBhvr>
                                      <p:to>
                                        <p:strVal val="visible"/>
                                      </p:to>
                                    </p:set>
                                    <p:animEffect transition="in" filter="wipe(up)">
                                      <p:cBhvr>
                                        <p:cTn id="37" dur="500"/>
                                        <p:tgtEl>
                                          <p:spTgt spid="146"/>
                                        </p:tgtEl>
                                      </p:cBhvr>
                                    </p:animEffect>
                                  </p:childTnLst>
                                </p:cTn>
                              </p:par>
                              <p:par>
                                <p:cTn id="38" presetID="22" presetClass="entr" presetSubtype="4" fill="hold" nodeType="withEffect">
                                  <p:stCondLst>
                                    <p:cond delay="0"/>
                                  </p:stCondLst>
                                  <p:childTnLst>
                                    <p:set>
                                      <p:cBhvr>
                                        <p:cTn id="39" dur="1" fill="hold">
                                          <p:stCondLst>
                                            <p:cond delay="0"/>
                                          </p:stCondLst>
                                        </p:cTn>
                                        <p:tgtEl>
                                          <p:spTgt spid="268"/>
                                        </p:tgtEl>
                                        <p:attrNameLst>
                                          <p:attrName>style.visibility</p:attrName>
                                        </p:attrNameLst>
                                      </p:cBhvr>
                                      <p:to>
                                        <p:strVal val="visible"/>
                                      </p:to>
                                    </p:set>
                                    <p:animEffect transition="in" filter="wipe(down)">
                                      <p:cBhvr>
                                        <p:cTn id="40" dur="500"/>
                                        <p:tgtEl>
                                          <p:spTgt spid="268"/>
                                        </p:tgtEl>
                                      </p:cBhvr>
                                    </p:animEffect>
                                  </p:childTnLst>
                                </p:cTn>
                              </p:par>
                            </p:childTnLst>
                          </p:cTn>
                        </p:par>
                      </p:childTnLst>
                    </p:cTn>
                  </p:par>
                  <p:par>
                    <p:cTn id="41" fill="hold">
                      <p:stCondLst>
                        <p:cond delay="indefinite"/>
                      </p:stCondLst>
                      <p:childTnLst>
                        <p:par>
                          <p:cTn id="42" fill="hold">
                            <p:stCondLst>
                              <p:cond delay="0"/>
                            </p:stCondLst>
                            <p:childTnLst>
                              <p:par>
                                <p:cTn id="43" presetID="22" presetClass="entr" presetSubtype="1" fill="hold" nodeType="clickEffect">
                                  <p:stCondLst>
                                    <p:cond delay="0"/>
                                  </p:stCondLst>
                                  <p:childTnLst>
                                    <p:set>
                                      <p:cBhvr>
                                        <p:cTn id="44" dur="1" fill="hold">
                                          <p:stCondLst>
                                            <p:cond delay="0"/>
                                          </p:stCondLst>
                                        </p:cTn>
                                        <p:tgtEl>
                                          <p:spTgt spid="142"/>
                                        </p:tgtEl>
                                        <p:attrNameLst>
                                          <p:attrName>style.visibility</p:attrName>
                                        </p:attrNameLst>
                                      </p:cBhvr>
                                      <p:to>
                                        <p:strVal val="visible"/>
                                      </p:to>
                                    </p:set>
                                    <p:animEffect transition="in" filter="wipe(up)">
                                      <p:cBhvr>
                                        <p:cTn id="45" dur="500"/>
                                        <p:tgtEl>
                                          <p:spTgt spid="142"/>
                                        </p:tgtEl>
                                      </p:cBhvr>
                                    </p:animEffect>
                                  </p:childTnLst>
                                </p:cTn>
                              </p:par>
                              <p:par>
                                <p:cTn id="46" presetID="22" presetClass="entr" presetSubtype="4" fill="hold" nodeType="withEffect">
                                  <p:stCondLst>
                                    <p:cond delay="0"/>
                                  </p:stCondLst>
                                  <p:childTnLst>
                                    <p:set>
                                      <p:cBhvr>
                                        <p:cTn id="47" dur="1" fill="hold">
                                          <p:stCondLst>
                                            <p:cond delay="0"/>
                                          </p:stCondLst>
                                        </p:cTn>
                                        <p:tgtEl>
                                          <p:spTgt spid="272"/>
                                        </p:tgtEl>
                                        <p:attrNameLst>
                                          <p:attrName>style.visibility</p:attrName>
                                        </p:attrNameLst>
                                      </p:cBhvr>
                                      <p:to>
                                        <p:strVal val="visible"/>
                                      </p:to>
                                    </p:set>
                                    <p:animEffect transition="in" filter="wipe(down)">
                                      <p:cBhvr>
                                        <p:cTn id="48" dur="500"/>
                                        <p:tgtEl>
                                          <p:spTgt spid="272"/>
                                        </p:tgtEl>
                                      </p:cBhvr>
                                    </p:animEffect>
                                  </p:childTnLst>
                                </p:cTn>
                              </p:par>
                            </p:childTnLst>
                          </p:cTn>
                        </p:par>
                      </p:childTnLst>
                    </p:cTn>
                  </p:par>
                  <p:par>
                    <p:cTn id="49" fill="hold">
                      <p:stCondLst>
                        <p:cond delay="indefinite"/>
                      </p:stCondLst>
                      <p:childTnLst>
                        <p:par>
                          <p:cTn id="50" fill="hold">
                            <p:stCondLst>
                              <p:cond delay="0"/>
                            </p:stCondLst>
                            <p:childTnLst>
                              <p:par>
                                <p:cTn id="51" presetID="22" presetClass="entr" presetSubtype="1" fill="hold" nodeType="clickEffect">
                                  <p:stCondLst>
                                    <p:cond delay="0"/>
                                  </p:stCondLst>
                                  <p:childTnLst>
                                    <p:set>
                                      <p:cBhvr>
                                        <p:cTn id="52" dur="1" fill="hold">
                                          <p:stCondLst>
                                            <p:cond delay="0"/>
                                          </p:stCondLst>
                                        </p:cTn>
                                        <p:tgtEl>
                                          <p:spTgt spid="144"/>
                                        </p:tgtEl>
                                        <p:attrNameLst>
                                          <p:attrName>style.visibility</p:attrName>
                                        </p:attrNameLst>
                                      </p:cBhvr>
                                      <p:to>
                                        <p:strVal val="visible"/>
                                      </p:to>
                                    </p:set>
                                    <p:animEffect transition="in" filter="wipe(up)">
                                      <p:cBhvr>
                                        <p:cTn id="53" dur="500"/>
                                        <p:tgtEl>
                                          <p:spTgt spid="144"/>
                                        </p:tgtEl>
                                      </p:cBhvr>
                                    </p:animEffect>
                                  </p:childTnLst>
                                </p:cTn>
                              </p:par>
                              <p:par>
                                <p:cTn id="54" presetID="22" presetClass="entr" presetSubtype="4" fill="hold" nodeType="withEffect">
                                  <p:stCondLst>
                                    <p:cond delay="0"/>
                                  </p:stCondLst>
                                  <p:childTnLst>
                                    <p:set>
                                      <p:cBhvr>
                                        <p:cTn id="55" dur="1" fill="hold">
                                          <p:stCondLst>
                                            <p:cond delay="0"/>
                                          </p:stCondLst>
                                        </p:cTn>
                                        <p:tgtEl>
                                          <p:spTgt spid="274"/>
                                        </p:tgtEl>
                                        <p:attrNameLst>
                                          <p:attrName>style.visibility</p:attrName>
                                        </p:attrNameLst>
                                      </p:cBhvr>
                                      <p:to>
                                        <p:strVal val="visible"/>
                                      </p:to>
                                    </p:set>
                                    <p:animEffect transition="in" filter="wipe(down)">
                                      <p:cBhvr>
                                        <p:cTn id="56" dur="500"/>
                                        <p:tgtEl>
                                          <p:spTgt spid="274"/>
                                        </p:tgtEl>
                                      </p:cBhvr>
                                    </p:animEffect>
                                  </p:childTnLst>
                                </p:cTn>
                              </p:par>
                            </p:childTnLst>
                          </p:cTn>
                        </p:par>
                      </p:childTnLst>
                    </p:cTn>
                  </p:par>
                  <p:par>
                    <p:cTn id="57" fill="hold">
                      <p:stCondLst>
                        <p:cond delay="indefinite"/>
                      </p:stCondLst>
                      <p:childTnLst>
                        <p:par>
                          <p:cTn id="58" fill="hold">
                            <p:stCondLst>
                              <p:cond delay="0"/>
                            </p:stCondLst>
                            <p:childTnLst>
                              <p:par>
                                <p:cTn id="59" presetID="1" presetClass="entr" presetSubtype="0" fill="hold" grpId="0" nodeType="clickEffect">
                                  <p:stCondLst>
                                    <p:cond delay="0"/>
                                  </p:stCondLst>
                                  <p:childTnLst>
                                    <p:set>
                                      <p:cBhvr>
                                        <p:cTn id="60" dur="1" fill="hold">
                                          <p:stCondLst>
                                            <p:cond delay="0"/>
                                          </p:stCondLst>
                                        </p:cTn>
                                        <p:tgtEl>
                                          <p:spTgt spid="329"/>
                                        </p:tgtEl>
                                        <p:attrNameLst>
                                          <p:attrName>style.visibility</p:attrName>
                                        </p:attrNameLst>
                                      </p:cBhvr>
                                      <p:to>
                                        <p:strVal val="visible"/>
                                      </p:to>
                                    </p:set>
                                  </p:childTnLst>
                                </p:cTn>
                              </p:par>
                            </p:childTnLst>
                          </p:cTn>
                        </p:par>
                      </p:childTnLst>
                    </p:cTn>
                  </p:par>
                  <p:par>
                    <p:cTn id="61" fill="hold">
                      <p:stCondLst>
                        <p:cond delay="indefinite"/>
                      </p:stCondLst>
                      <p:childTnLst>
                        <p:par>
                          <p:cTn id="62" fill="hold">
                            <p:stCondLst>
                              <p:cond delay="0"/>
                            </p:stCondLst>
                            <p:childTnLst>
                              <p:par>
                                <p:cTn id="63" presetID="1" presetClass="entr" presetSubtype="0" fill="hold" grpId="0" nodeType="clickEffect">
                                  <p:stCondLst>
                                    <p:cond delay="0"/>
                                  </p:stCondLst>
                                  <p:childTnLst>
                                    <p:set>
                                      <p:cBhvr>
                                        <p:cTn id="64" dur="1" fill="hold">
                                          <p:stCondLst>
                                            <p:cond delay="0"/>
                                          </p:stCondLst>
                                        </p:cTn>
                                        <p:tgtEl>
                                          <p:spTgt spid="282"/>
                                        </p:tgtEl>
                                        <p:attrNameLst>
                                          <p:attrName>style.visibility</p:attrName>
                                        </p:attrNameLst>
                                      </p:cBhvr>
                                      <p:to>
                                        <p:strVal val="visible"/>
                                      </p:to>
                                    </p:set>
                                  </p:childTnLst>
                                </p:cTn>
                              </p:par>
                              <p:par>
                                <p:cTn id="65" presetID="1" presetClass="entr" presetSubtype="0" fill="hold" nodeType="withEffect">
                                  <p:stCondLst>
                                    <p:cond delay="0"/>
                                  </p:stCondLst>
                                  <p:childTnLst>
                                    <p:set>
                                      <p:cBhvr>
                                        <p:cTn id="66" dur="1" fill="hold">
                                          <p:stCondLst>
                                            <p:cond delay="0"/>
                                          </p:stCondLst>
                                        </p:cTn>
                                        <p:tgtEl>
                                          <p:spTgt spid="288"/>
                                        </p:tgtEl>
                                        <p:attrNameLst>
                                          <p:attrName>style.visibility</p:attrName>
                                        </p:attrNameLst>
                                      </p:cBhvr>
                                      <p:to>
                                        <p:strVal val="visible"/>
                                      </p:to>
                                    </p:set>
                                  </p:childTnLst>
                                </p:cTn>
                              </p:par>
                              <p:par>
                                <p:cTn id="67" presetID="1" presetClass="entr" presetSubtype="0" fill="hold" nodeType="withEffect">
                                  <p:stCondLst>
                                    <p:cond delay="0"/>
                                  </p:stCondLst>
                                  <p:childTnLst>
                                    <p:set>
                                      <p:cBhvr>
                                        <p:cTn id="68" dur="1" fill="hold">
                                          <p:stCondLst>
                                            <p:cond delay="0"/>
                                          </p:stCondLst>
                                        </p:cTn>
                                        <p:tgtEl>
                                          <p:spTgt spid="294"/>
                                        </p:tgtEl>
                                        <p:attrNameLst>
                                          <p:attrName>style.visibility</p:attrName>
                                        </p:attrNameLst>
                                      </p:cBhvr>
                                      <p:to>
                                        <p:strVal val="visible"/>
                                      </p:to>
                                    </p:set>
                                  </p:childTnLst>
                                </p:cTn>
                              </p:par>
                              <p:par>
                                <p:cTn id="69" presetID="1" presetClass="entr" presetSubtype="0" fill="hold" nodeType="withEffect">
                                  <p:stCondLst>
                                    <p:cond delay="0"/>
                                  </p:stCondLst>
                                  <p:childTnLst>
                                    <p:set>
                                      <p:cBhvr>
                                        <p:cTn id="70" dur="1" fill="hold">
                                          <p:stCondLst>
                                            <p:cond delay="0"/>
                                          </p:stCondLst>
                                        </p:cTn>
                                        <p:tgtEl>
                                          <p:spTgt spid="300"/>
                                        </p:tgtEl>
                                        <p:attrNameLst>
                                          <p:attrName>style.visibility</p:attrName>
                                        </p:attrNameLst>
                                      </p:cBhvr>
                                      <p:to>
                                        <p:strVal val="visible"/>
                                      </p:to>
                                    </p:set>
                                  </p:childTnLst>
                                </p:cTn>
                              </p:par>
                              <p:par>
                                <p:cTn id="71" presetID="1" presetClass="entr" presetSubtype="0" fill="hold" nodeType="withEffect">
                                  <p:stCondLst>
                                    <p:cond delay="0"/>
                                  </p:stCondLst>
                                  <p:childTnLst>
                                    <p:set>
                                      <p:cBhvr>
                                        <p:cTn id="72" dur="1" fill="hold">
                                          <p:stCondLst>
                                            <p:cond delay="0"/>
                                          </p:stCondLst>
                                        </p:cTn>
                                        <p:tgtEl>
                                          <p:spTgt spid="306"/>
                                        </p:tgtEl>
                                        <p:attrNameLst>
                                          <p:attrName>style.visibility</p:attrName>
                                        </p:attrNameLst>
                                      </p:cBhvr>
                                      <p:to>
                                        <p:strVal val="visible"/>
                                      </p:to>
                                    </p:set>
                                  </p:childTnLst>
                                </p:cTn>
                              </p:par>
                              <p:par>
                                <p:cTn id="73" presetID="1" presetClass="entr" presetSubtype="0" fill="hold" grpId="0" nodeType="withEffect">
                                  <p:stCondLst>
                                    <p:cond delay="0"/>
                                  </p:stCondLst>
                                  <p:childTnLst>
                                    <p:set>
                                      <p:cBhvr>
                                        <p:cTn id="74" dur="1" fill="hold">
                                          <p:stCondLst>
                                            <p:cond delay="0"/>
                                          </p:stCondLst>
                                        </p:cTn>
                                        <p:tgtEl>
                                          <p:spTgt spid="281"/>
                                        </p:tgtEl>
                                        <p:attrNameLst>
                                          <p:attrName>style.visibility</p:attrName>
                                        </p:attrNameLst>
                                      </p:cBhvr>
                                      <p:to>
                                        <p:strVal val="visible"/>
                                      </p:to>
                                    </p:set>
                                  </p:childTnLst>
                                </p:cTn>
                              </p:par>
                              <p:par>
                                <p:cTn id="75" presetID="1" presetClass="entr" presetSubtype="0" fill="hold" grpId="0" nodeType="withEffect">
                                  <p:stCondLst>
                                    <p:cond delay="0"/>
                                  </p:stCondLst>
                                  <p:childTnLst>
                                    <p:set>
                                      <p:cBhvr>
                                        <p:cTn id="76" dur="1" fill="hold">
                                          <p:stCondLst>
                                            <p:cond delay="0"/>
                                          </p:stCondLst>
                                        </p:cTn>
                                        <p:tgtEl>
                                          <p:spTgt spid="312"/>
                                        </p:tgtEl>
                                        <p:attrNameLst>
                                          <p:attrName>style.visibility</p:attrName>
                                        </p:attrNameLst>
                                      </p:cBhvr>
                                      <p:to>
                                        <p:strVal val="visible"/>
                                      </p:to>
                                    </p:set>
                                  </p:childTnLst>
                                </p:cTn>
                              </p:par>
                              <p:par>
                                <p:cTn id="77" presetID="1" presetClass="entr" presetSubtype="0" fill="hold" grpId="0" nodeType="withEffect">
                                  <p:stCondLst>
                                    <p:cond delay="0"/>
                                  </p:stCondLst>
                                  <p:childTnLst>
                                    <p:set>
                                      <p:cBhvr>
                                        <p:cTn id="78" dur="1" fill="hold">
                                          <p:stCondLst>
                                            <p:cond delay="0"/>
                                          </p:stCondLst>
                                        </p:cTn>
                                        <p:tgtEl>
                                          <p:spTgt spid="313"/>
                                        </p:tgtEl>
                                        <p:attrNameLst>
                                          <p:attrName>style.visibility</p:attrName>
                                        </p:attrNameLst>
                                      </p:cBhvr>
                                      <p:to>
                                        <p:strVal val="visible"/>
                                      </p:to>
                                    </p:set>
                                  </p:childTnLst>
                                </p:cTn>
                              </p:par>
                            </p:childTnLst>
                          </p:cTn>
                        </p:par>
                      </p:childTnLst>
                    </p:cTn>
                  </p:par>
                  <p:par>
                    <p:cTn id="79" fill="hold">
                      <p:stCondLst>
                        <p:cond delay="indefinite"/>
                      </p:stCondLst>
                      <p:childTnLst>
                        <p:par>
                          <p:cTn id="80" fill="hold">
                            <p:stCondLst>
                              <p:cond delay="0"/>
                            </p:stCondLst>
                            <p:childTnLst>
                              <p:par>
                                <p:cTn id="81" presetID="22" presetClass="entr" presetSubtype="4" fill="hold" nodeType="clickEffect">
                                  <p:stCondLst>
                                    <p:cond delay="0"/>
                                  </p:stCondLst>
                                  <p:childTnLst>
                                    <p:set>
                                      <p:cBhvr>
                                        <p:cTn id="82" dur="1" fill="hold">
                                          <p:stCondLst>
                                            <p:cond delay="0"/>
                                          </p:stCondLst>
                                        </p:cTn>
                                        <p:tgtEl>
                                          <p:spTgt spid="284"/>
                                        </p:tgtEl>
                                        <p:attrNameLst>
                                          <p:attrName>style.visibility</p:attrName>
                                        </p:attrNameLst>
                                      </p:cBhvr>
                                      <p:to>
                                        <p:strVal val="visible"/>
                                      </p:to>
                                    </p:set>
                                    <p:animEffect transition="in" filter="wipe(down)">
                                      <p:cBhvr>
                                        <p:cTn id="83" dur="500"/>
                                        <p:tgtEl>
                                          <p:spTgt spid="284"/>
                                        </p:tgtEl>
                                      </p:cBhvr>
                                    </p:animEffect>
                                  </p:childTnLst>
                                </p:cTn>
                              </p:par>
                              <p:par>
                                <p:cTn id="84" presetID="22" presetClass="entr" presetSubtype="4" fill="hold" nodeType="withEffect">
                                  <p:stCondLst>
                                    <p:cond delay="0"/>
                                  </p:stCondLst>
                                  <p:childTnLst>
                                    <p:set>
                                      <p:cBhvr>
                                        <p:cTn id="85" dur="1" fill="hold">
                                          <p:stCondLst>
                                            <p:cond delay="0"/>
                                          </p:stCondLst>
                                        </p:cTn>
                                        <p:tgtEl>
                                          <p:spTgt spid="287"/>
                                        </p:tgtEl>
                                        <p:attrNameLst>
                                          <p:attrName>style.visibility</p:attrName>
                                        </p:attrNameLst>
                                      </p:cBhvr>
                                      <p:to>
                                        <p:strVal val="visible"/>
                                      </p:to>
                                    </p:set>
                                    <p:animEffect transition="in" filter="wipe(down)">
                                      <p:cBhvr>
                                        <p:cTn id="86" dur="500"/>
                                        <p:tgtEl>
                                          <p:spTgt spid="287"/>
                                        </p:tgtEl>
                                      </p:cBhvr>
                                    </p:animEffect>
                                  </p:childTnLst>
                                </p:cTn>
                              </p:par>
                              <p:par>
                                <p:cTn id="87" presetID="22" presetClass="entr" presetSubtype="4" fill="hold" nodeType="withEffect">
                                  <p:stCondLst>
                                    <p:cond delay="0"/>
                                  </p:stCondLst>
                                  <p:childTnLst>
                                    <p:set>
                                      <p:cBhvr>
                                        <p:cTn id="88" dur="1" fill="hold">
                                          <p:stCondLst>
                                            <p:cond delay="0"/>
                                          </p:stCondLst>
                                        </p:cTn>
                                        <p:tgtEl>
                                          <p:spTgt spid="283"/>
                                        </p:tgtEl>
                                        <p:attrNameLst>
                                          <p:attrName>style.visibility</p:attrName>
                                        </p:attrNameLst>
                                      </p:cBhvr>
                                      <p:to>
                                        <p:strVal val="visible"/>
                                      </p:to>
                                    </p:set>
                                    <p:animEffect transition="in" filter="wipe(down)">
                                      <p:cBhvr>
                                        <p:cTn id="89" dur="500"/>
                                        <p:tgtEl>
                                          <p:spTgt spid="283"/>
                                        </p:tgtEl>
                                      </p:cBhvr>
                                    </p:animEffect>
                                  </p:childTnLst>
                                </p:cTn>
                              </p:par>
                              <p:par>
                                <p:cTn id="90" presetID="22" presetClass="entr" presetSubtype="4" fill="hold" nodeType="withEffect">
                                  <p:stCondLst>
                                    <p:cond delay="0"/>
                                  </p:stCondLst>
                                  <p:childTnLst>
                                    <p:set>
                                      <p:cBhvr>
                                        <p:cTn id="91" dur="1" fill="hold">
                                          <p:stCondLst>
                                            <p:cond delay="0"/>
                                          </p:stCondLst>
                                        </p:cTn>
                                        <p:tgtEl>
                                          <p:spTgt spid="285"/>
                                        </p:tgtEl>
                                        <p:attrNameLst>
                                          <p:attrName>style.visibility</p:attrName>
                                        </p:attrNameLst>
                                      </p:cBhvr>
                                      <p:to>
                                        <p:strVal val="visible"/>
                                      </p:to>
                                    </p:set>
                                    <p:animEffect transition="in" filter="wipe(down)">
                                      <p:cBhvr>
                                        <p:cTn id="92" dur="500"/>
                                        <p:tgtEl>
                                          <p:spTgt spid="285"/>
                                        </p:tgtEl>
                                      </p:cBhvr>
                                    </p:animEffect>
                                  </p:childTnLst>
                                </p:cTn>
                              </p:par>
                            </p:childTnLst>
                          </p:cTn>
                        </p:par>
                        <p:par>
                          <p:cTn id="93" fill="hold">
                            <p:stCondLst>
                              <p:cond delay="500"/>
                            </p:stCondLst>
                            <p:childTnLst>
                              <p:par>
                                <p:cTn id="94" presetID="1" presetClass="entr" presetSubtype="0" fill="hold" grpId="0" nodeType="afterEffect">
                                  <p:stCondLst>
                                    <p:cond delay="0"/>
                                  </p:stCondLst>
                                  <p:childTnLst>
                                    <p:set>
                                      <p:cBhvr>
                                        <p:cTn id="95" dur="1" fill="hold">
                                          <p:stCondLst>
                                            <p:cond delay="0"/>
                                          </p:stCondLst>
                                        </p:cTn>
                                        <p:tgtEl>
                                          <p:spTgt spid="322"/>
                                        </p:tgtEl>
                                        <p:attrNameLst>
                                          <p:attrName>style.visibility</p:attrName>
                                        </p:attrNameLst>
                                      </p:cBhvr>
                                      <p:to>
                                        <p:strVal val="visible"/>
                                      </p:to>
                                    </p:set>
                                  </p:childTnLst>
                                </p:cTn>
                              </p:par>
                            </p:childTnLst>
                          </p:cTn>
                        </p:par>
                      </p:childTnLst>
                    </p:cTn>
                  </p:par>
                  <p:par>
                    <p:cTn id="96" fill="hold">
                      <p:stCondLst>
                        <p:cond delay="indefinite"/>
                      </p:stCondLst>
                      <p:childTnLst>
                        <p:par>
                          <p:cTn id="97" fill="hold">
                            <p:stCondLst>
                              <p:cond delay="0"/>
                            </p:stCondLst>
                            <p:childTnLst>
                              <p:par>
                                <p:cTn id="98" presetID="22" presetClass="entr" presetSubtype="4" fill="hold" nodeType="clickEffect">
                                  <p:stCondLst>
                                    <p:cond delay="0"/>
                                  </p:stCondLst>
                                  <p:childTnLst>
                                    <p:set>
                                      <p:cBhvr>
                                        <p:cTn id="99" dur="1" fill="hold">
                                          <p:stCondLst>
                                            <p:cond delay="0"/>
                                          </p:stCondLst>
                                        </p:cTn>
                                        <p:tgtEl>
                                          <p:spTgt spid="327"/>
                                        </p:tgtEl>
                                        <p:attrNameLst>
                                          <p:attrName>style.visibility</p:attrName>
                                        </p:attrNameLst>
                                      </p:cBhvr>
                                      <p:to>
                                        <p:strVal val="visible"/>
                                      </p:to>
                                    </p:set>
                                    <p:animEffect transition="in" filter="wipe(down)">
                                      <p:cBhvr>
                                        <p:cTn id="100" dur="500"/>
                                        <p:tgtEl>
                                          <p:spTgt spid="3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0" grpId="0"/>
      <p:bldP spid="141" grpId="0" animBg="1"/>
      <p:bldP spid="171" grpId="0"/>
      <p:bldP spid="172" grpId="0"/>
      <p:bldP spid="173" grpId="0"/>
      <p:bldP spid="281" grpId="0"/>
      <p:bldP spid="282" grpId="0" animBg="1"/>
      <p:bldP spid="312" grpId="0"/>
      <p:bldP spid="313" grpId="0"/>
      <p:bldP spid="322" grpId="0" animBg="1"/>
      <p:bldP spid="329"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11497</TotalTime>
  <Words>4273</Words>
  <Application>Microsoft Macintosh PowerPoint</Application>
  <PresentationFormat>On-screen Show (4:3)</PresentationFormat>
  <Paragraphs>983</Paragraphs>
  <Slides>41</Slides>
  <Notes>24</Notes>
  <HiddenSlides>0</HiddenSlides>
  <MMClips>0</MMClips>
  <ScaleCrop>false</ScaleCrop>
  <HeadingPairs>
    <vt:vector size="4" baseType="variant">
      <vt:variant>
        <vt:lpstr>Theme</vt:lpstr>
      </vt:variant>
      <vt:variant>
        <vt:i4>1</vt:i4>
      </vt:variant>
      <vt:variant>
        <vt:lpstr>Slide Titles</vt:lpstr>
      </vt:variant>
      <vt:variant>
        <vt:i4>41</vt:i4>
      </vt:variant>
    </vt:vector>
  </HeadingPairs>
  <TitlesOfParts>
    <vt:vector size="42" baseType="lpstr">
      <vt:lpstr>Office Theme</vt:lpstr>
      <vt:lpstr>A Coherence Protocol for Optimizing Global Shared Data Accesses</vt:lpstr>
      <vt:lpstr>Shared Variables are Fundamental Abstractions in Parallel and Distributed Programming</vt:lpstr>
      <vt:lpstr>PowerPoint Presentation</vt:lpstr>
      <vt:lpstr>Challenge: Minimize Communication Latency</vt:lpstr>
      <vt:lpstr>Communication Optimization Techniques</vt:lpstr>
      <vt:lpstr>Communication Optimization Techniques</vt:lpstr>
      <vt:lpstr>Communication Optimization Techniques</vt:lpstr>
      <vt:lpstr>PowerPoint Presentation</vt:lpstr>
      <vt:lpstr>PowerPoint Presentation</vt:lpstr>
      <vt:lpstr>PowerPoint Presentation</vt:lpstr>
      <vt:lpstr>Coordinate Multiple Protocols for Different Access Patterns</vt:lpstr>
      <vt:lpstr>Composite Protocols</vt:lpstr>
      <vt:lpstr>Directory Entries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Performance Evaluation</vt:lpstr>
      <vt:lpstr>What do We Want in Benchmarks?</vt:lpstr>
      <vt:lpstr>PowerPoint Presentation</vt:lpstr>
      <vt:lpstr>Code- and Data-Layout Restructurings</vt:lpstr>
      <vt:lpstr>Code Restructurings in Hand-coded Versions</vt:lpstr>
      <vt:lpstr>Platform</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University of Alberta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Locality-Aware Load-Balancing Strategy Applied to PGAS Languages</dc:title>
  <dc:creator>Jose Nelson Amaral</dc:creator>
  <cp:lastModifiedBy>Jeeva Paudel</cp:lastModifiedBy>
  <cp:revision>454</cp:revision>
  <dcterms:created xsi:type="dcterms:W3CDTF">2013-06-28T21:44:35Z</dcterms:created>
  <dcterms:modified xsi:type="dcterms:W3CDTF">2013-11-20T22:05:55Z</dcterms:modified>
</cp:coreProperties>
</file>