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handoutMasterIdLst>
    <p:handoutMasterId r:id="rId44"/>
  </p:handoutMasterIdLst>
  <p:sldIdLst>
    <p:sldId id="256" r:id="rId2"/>
    <p:sldId id="261" r:id="rId3"/>
    <p:sldId id="528" r:id="rId4"/>
    <p:sldId id="533" r:id="rId5"/>
    <p:sldId id="504" r:id="rId6"/>
    <p:sldId id="553" r:id="rId7"/>
    <p:sldId id="555" r:id="rId8"/>
    <p:sldId id="538" r:id="rId9"/>
    <p:sldId id="550" r:id="rId10"/>
    <p:sldId id="539" r:id="rId11"/>
    <p:sldId id="509" r:id="rId12"/>
    <p:sldId id="540" r:id="rId13"/>
    <p:sldId id="556" r:id="rId14"/>
    <p:sldId id="562" r:id="rId15"/>
    <p:sldId id="561" r:id="rId16"/>
    <p:sldId id="563" r:id="rId17"/>
    <p:sldId id="564" r:id="rId18"/>
    <p:sldId id="565" r:id="rId19"/>
    <p:sldId id="567" r:id="rId20"/>
    <p:sldId id="568" r:id="rId21"/>
    <p:sldId id="569" r:id="rId22"/>
    <p:sldId id="570" r:id="rId23"/>
    <p:sldId id="594" r:id="rId24"/>
    <p:sldId id="591" r:id="rId25"/>
    <p:sldId id="573" r:id="rId26"/>
    <p:sldId id="574" r:id="rId27"/>
    <p:sldId id="575" r:id="rId28"/>
    <p:sldId id="512" r:id="rId29"/>
    <p:sldId id="544" r:id="rId30"/>
    <p:sldId id="546" r:id="rId31"/>
    <p:sldId id="523" r:id="rId32"/>
    <p:sldId id="527" r:id="rId33"/>
    <p:sldId id="545" r:id="rId34"/>
    <p:sldId id="580" r:id="rId35"/>
    <p:sldId id="579" r:id="rId36"/>
    <p:sldId id="588" r:id="rId37"/>
    <p:sldId id="589" r:id="rId38"/>
    <p:sldId id="582" r:id="rId39"/>
    <p:sldId id="590" r:id="rId40"/>
    <p:sldId id="586" r:id="rId41"/>
    <p:sldId id="548"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01E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352" autoAdjust="0"/>
  </p:normalViewPr>
  <p:slideViewPr>
    <p:cSldViewPr snapToObjects="1" showGuides="1">
      <p:cViewPr>
        <p:scale>
          <a:sx n="100" d="100"/>
          <a:sy n="100" d="100"/>
        </p:scale>
        <p:origin x="-1080" y="-224"/>
      </p:cViewPr>
      <p:guideLst>
        <p:guide orient="horz" pos="4264"/>
        <p:guide/>
      </p:guideLst>
    </p:cSldViewPr>
  </p:slideViewPr>
  <p:notesTextViewPr>
    <p:cViewPr>
      <p:scale>
        <a:sx n="100" d="100"/>
        <a:sy n="100" d="100"/>
      </p:scale>
      <p:origin x="0" y="0"/>
    </p:cViewPr>
  </p:notesTextViewPr>
  <p:sorterViewPr>
    <p:cViewPr>
      <p:scale>
        <a:sx n="66" d="100"/>
        <a:sy n="66" d="100"/>
      </p:scale>
      <p:origin x="0" y="2192"/>
    </p:cViewPr>
  </p:sorter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D04DF9F-8025-7548-8605-C5CA9F141935}" type="datetimeFigureOut">
              <a:rPr lang="en-US" smtClean="0"/>
              <a:t>13-11-20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12839A-BF11-B548-9574-6E2496C169AA}" type="slidenum">
              <a:rPr lang="en-US" smtClean="0"/>
              <a:t>‹#›</a:t>
            </a:fld>
            <a:endParaRPr lang="en-US"/>
          </a:p>
        </p:txBody>
      </p:sp>
    </p:spTree>
    <p:extLst>
      <p:ext uri="{BB962C8B-B14F-4D97-AF65-F5344CB8AC3E}">
        <p14:creationId xmlns:p14="http://schemas.microsoft.com/office/powerpoint/2010/main" val="26425527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EBCB0C-C135-D943-BAAE-77367F462E12}" type="datetimeFigureOut">
              <a:rPr lang="en-US" smtClean="0"/>
              <a:t>13-11-20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269D60-A958-584C-AA06-8FDEF4C3192E}" type="slidenum">
              <a:rPr lang="en-US" smtClean="0"/>
              <a:t>‹#›</a:t>
            </a:fld>
            <a:endParaRPr lang="en-US"/>
          </a:p>
        </p:txBody>
      </p:sp>
    </p:spTree>
    <p:extLst>
      <p:ext uri="{BB962C8B-B14F-4D97-AF65-F5344CB8AC3E}">
        <p14:creationId xmlns:p14="http://schemas.microsoft.com/office/powerpoint/2010/main" val="13444283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rgbClr val="000090"/>
                </a:solidFill>
              </a:rPr>
              <a:t>They store significant amounts of data for computation and may be accessed frequently</a:t>
            </a:r>
            <a:endParaRPr lang="en-US" dirty="0"/>
          </a:p>
        </p:txBody>
      </p:sp>
      <p:sp>
        <p:nvSpPr>
          <p:cNvPr id="4" name="Slide Number Placeholder 3"/>
          <p:cNvSpPr>
            <a:spLocks noGrp="1"/>
          </p:cNvSpPr>
          <p:nvPr>
            <p:ph type="sldNum" sz="quarter" idx="10"/>
          </p:nvPr>
        </p:nvSpPr>
        <p:spPr/>
        <p:txBody>
          <a:bodyPr/>
          <a:lstStyle/>
          <a:p>
            <a:fld id="{AD269D60-A958-584C-AA06-8FDEF4C3192E}" type="slidenum">
              <a:rPr lang="en-US" smtClean="0"/>
              <a:t>2</a:t>
            </a:fld>
            <a:endParaRPr lang="en-US"/>
          </a:p>
        </p:txBody>
      </p:sp>
    </p:spTree>
    <p:extLst>
      <p:ext uri="{BB962C8B-B14F-4D97-AF65-F5344CB8AC3E}">
        <p14:creationId xmlns:p14="http://schemas.microsoft.com/office/powerpoint/2010/main" val="2740680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node has part of the directory</a:t>
            </a:r>
          </a:p>
          <a:p>
            <a:pPr lvl="1"/>
            <a:r>
              <a:rPr lang="en-US" dirty="0" smtClean="0"/>
              <a:t> stores information about SV allocated in its memory</a:t>
            </a:r>
          </a:p>
          <a:p>
            <a:pPr lvl="1"/>
            <a:endParaRPr lang="en-US" dirty="0" smtClean="0"/>
          </a:p>
          <a:p>
            <a:r>
              <a:rPr lang="en-US" dirty="0" smtClean="0"/>
              <a:t>Each SV has a </a:t>
            </a:r>
            <a:r>
              <a:rPr lang="en-US" i="1" dirty="0" smtClean="0"/>
              <a:t>home node</a:t>
            </a:r>
            <a:r>
              <a:rPr lang="en-US" dirty="0" smtClean="0"/>
              <a:t>.</a:t>
            </a:r>
          </a:p>
          <a:p>
            <a:pPr lvl="1"/>
            <a:r>
              <a:rPr lang="en-US" dirty="0" smtClean="0"/>
              <a:t>On a miss in a </a:t>
            </a:r>
            <a:r>
              <a:rPr lang="en-US" i="1" dirty="0" smtClean="0"/>
              <a:t>remote node</a:t>
            </a:r>
          </a:p>
          <a:p>
            <a:pPr lvl="2"/>
            <a:r>
              <a:rPr lang="en-US" dirty="0" smtClean="0"/>
              <a:t>Request is sent to home node</a:t>
            </a:r>
          </a:p>
          <a:p>
            <a:pPr lvl="2"/>
            <a:endParaRPr lang="en-US" dirty="0" smtClean="0"/>
          </a:p>
          <a:p>
            <a:r>
              <a:rPr lang="en-US" dirty="0" smtClean="0"/>
              <a:t>Replaced dirty lines</a:t>
            </a:r>
          </a:p>
          <a:p>
            <a:pPr lvl="1"/>
            <a:r>
              <a:rPr lang="en-US" dirty="0" smtClean="0"/>
              <a:t>Written back to the home node memory</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a distributed system, each processor holds a subset of the problem domain, referred to as problem subdomains. Each processor subdomain contains one or several boundary layers, which are usually called ghost cells. Ghost cells contain most recent values of the corresponding active cells on neighboring processors. They must be updated at every time step. This is achieved by pair-wise inter-processor communication, exchanging the most recent values of ghost cells.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Retrieving the required points from the process processing the neigh- </a:t>
            </a:r>
            <a:r>
              <a:rPr lang="en-US" sz="1200" kern="1200" dirty="0" err="1" smtClean="0">
                <a:solidFill>
                  <a:schemeClr val="tx1"/>
                </a:solidFill>
                <a:effectLst/>
                <a:latin typeface="+mn-lt"/>
                <a:ea typeface="+mn-ea"/>
                <a:cs typeface="+mn-cs"/>
              </a:rPr>
              <a:t>bor</a:t>
            </a:r>
            <a:r>
              <a:rPr lang="en-US" sz="1200" kern="1200" dirty="0" smtClean="0">
                <a:solidFill>
                  <a:schemeClr val="tx1"/>
                </a:solidFill>
                <a:effectLst/>
                <a:latin typeface="+mn-lt"/>
                <a:ea typeface="+mn-ea"/>
                <a:cs typeface="+mn-cs"/>
              </a:rPr>
              <a:t> chunk as they are needed is usually not a good solution as it introduces a lot of small communication operations in the middle of computation which leads to high latency costs on most current systems.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D269D60-A958-584C-AA06-8FDEF4C3192E}" type="slidenum">
              <a:rPr lang="en-US" smtClean="0"/>
              <a:t>14</a:t>
            </a:fld>
            <a:endParaRPr lang="en-US"/>
          </a:p>
        </p:txBody>
      </p:sp>
    </p:spTree>
    <p:extLst>
      <p:ext uri="{BB962C8B-B14F-4D97-AF65-F5344CB8AC3E}">
        <p14:creationId xmlns:p14="http://schemas.microsoft.com/office/powerpoint/2010/main" val="4077966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a distributed system, each processor holds a subset of the problem domain, referred to as problem subdomains. Each processor subdomain contains one or several boundary layers, which are usually called ghost cells. Ghost cells contain most recent values of the corresponding active cells on neighboring processors. They must be updated at every time step. This is achieved by pair-wise inter-processor communication, exchanging the most recent values of ghost cells.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Retrieving the required points from the process processing the neigh- </a:t>
            </a:r>
            <a:r>
              <a:rPr lang="en-US" sz="1200" kern="1200" dirty="0" err="1" smtClean="0">
                <a:solidFill>
                  <a:schemeClr val="tx1"/>
                </a:solidFill>
                <a:effectLst/>
                <a:latin typeface="+mn-lt"/>
                <a:ea typeface="+mn-ea"/>
                <a:cs typeface="+mn-cs"/>
              </a:rPr>
              <a:t>bor</a:t>
            </a:r>
            <a:r>
              <a:rPr lang="en-US" sz="1200" kern="1200" dirty="0" smtClean="0">
                <a:solidFill>
                  <a:schemeClr val="tx1"/>
                </a:solidFill>
                <a:effectLst/>
                <a:latin typeface="+mn-lt"/>
                <a:ea typeface="+mn-ea"/>
                <a:cs typeface="+mn-cs"/>
              </a:rPr>
              <a:t> chunk as they are needed is usually not a good solution as it introduces a lot of small communication operations in the middle of computation which leads to high latency costs on most current systems.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D269D60-A958-584C-AA06-8FDEF4C3192E}" type="slidenum">
              <a:rPr lang="en-US" smtClean="0"/>
              <a:t>15</a:t>
            </a:fld>
            <a:endParaRPr lang="en-US"/>
          </a:p>
        </p:txBody>
      </p:sp>
    </p:spTree>
    <p:extLst>
      <p:ext uri="{BB962C8B-B14F-4D97-AF65-F5344CB8AC3E}">
        <p14:creationId xmlns:p14="http://schemas.microsoft.com/office/powerpoint/2010/main" val="4077966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a distributed system, each processor holds a subset of the problem domain, referred to as problem subdomains. Each processor subdomain contains one or several boundary layers, which are usually called ghost cells. Ghost cells contain most recent values of the corresponding active cells on neighboring processors. They must be updated at every time step. This is achieved by pair-wise inter-processor communication, exchanging the most recent values of ghost cells.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Retrieving the required points from the process processing the neigh- </a:t>
            </a:r>
            <a:r>
              <a:rPr lang="en-US" sz="1200" kern="1200" dirty="0" err="1" smtClean="0">
                <a:solidFill>
                  <a:schemeClr val="tx1"/>
                </a:solidFill>
                <a:effectLst/>
                <a:latin typeface="+mn-lt"/>
                <a:ea typeface="+mn-ea"/>
                <a:cs typeface="+mn-cs"/>
              </a:rPr>
              <a:t>bor</a:t>
            </a:r>
            <a:r>
              <a:rPr lang="en-US" sz="1200" kern="1200" dirty="0" smtClean="0">
                <a:solidFill>
                  <a:schemeClr val="tx1"/>
                </a:solidFill>
                <a:effectLst/>
                <a:latin typeface="+mn-lt"/>
                <a:ea typeface="+mn-ea"/>
                <a:cs typeface="+mn-cs"/>
              </a:rPr>
              <a:t> chunk as they are needed is usually not a good solution as it introduces a lot of small communication operations in the middle of computation which leads to high latency costs on most current systems.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D269D60-A958-584C-AA06-8FDEF4C3192E}" type="slidenum">
              <a:rPr lang="en-US" smtClean="0"/>
              <a:t>16</a:t>
            </a:fld>
            <a:endParaRPr lang="en-US"/>
          </a:p>
        </p:txBody>
      </p:sp>
    </p:spTree>
    <p:extLst>
      <p:ext uri="{BB962C8B-B14F-4D97-AF65-F5344CB8AC3E}">
        <p14:creationId xmlns:p14="http://schemas.microsoft.com/office/powerpoint/2010/main" val="4077966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a distributed system, each processor holds a subset of the problem domain, referred to as problem subdomains. Each processor subdomain contains one or several boundary layers, which are usually called ghost cells. Ghost cells contain most recent values of the corresponding active cells on neighboring processors. They must be updated at every time step. This is achieved by pair-wise inter-processor communication, exchanging the most recent values of ghost cells.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Retrieving the required points from the process processing the neigh- </a:t>
            </a:r>
            <a:r>
              <a:rPr lang="en-US" sz="1200" kern="1200" dirty="0" err="1" smtClean="0">
                <a:solidFill>
                  <a:schemeClr val="tx1"/>
                </a:solidFill>
                <a:effectLst/>
                <a:latin typeface="+mn-lt"/>
                <a:ea typeface="+mn-ea"/>
                <a:cs typeface="+mn-cs"/>
              </a:rPr>
              <a:t>bor</a:t>
            </a:r>
            <a:r>
              <a:rPr lang="en-US" sz="1200" kern="1200" dirty="0" smtClean="0">
                <a:solidFill>
                  <a:schemeClr val="tx1"/>
                </a:solidFill>
                <a:effectLst/>
                <a:latin typeface="+mn-lt"/>
                <a:ea typeface="+mn-ea"/>
                <a:cs typeface="+mn-cs"/>
              </a:rPr>
              <a:t> chunk as they are needed is usually not a good solution as it introduces a lot of small communication operations in the middle of computation which leads to high latency costs on most current systems.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D269D60-A958-584C-AA06-8FDEF4C3192E}" type="slidenum">
              <a:rPr lang="en-US" smtClean="0"/>
              <a:t>17</a:t>
            </a:fld>
            <a:endParaRPr lang="en-US"/>
          </a:p>
        </p:txBody>
      </p:sp>
    </p:spTree>
    <p:extLst>
      <p:ext uri="{BB962C8B-B14F-4D97-AF65-F5344CB8AC3E}">
        <p14:creationId xmlns:p14="http://schemas.microsoft.com/office/powerpoint/2010/main" val="4077966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a distributed system, each processor holds a subset of the problem domain, referred to as problem subdomains. Each processor subdomain contains one or several boundary layers, which are usually called ghost cells. Ghost cells contain most recent values of the corresponding active cells on neighboring processors. They must be updated at every time step. This is achieved by pair-wise inter-processor communication, exchanging the most recent values of ghost cells.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Retrieving the required points from the process processing the neigh- </a:t>
            </a:r>
            <a:r>
              <a:rPr lang="en-US" sz="1200" kern="1200" dirty="0" err="1" smtClean="0">
                <a:solidFill>
                  <a:schemeClr val="tx1"/>
                </a:solidFill>
                <a:effectLst/>
                <a:latin typeface="+mn-lt"/>
                <a:ea typeface="+mn-ea"/>
                <a:cs typeface="+mn-cs"/>
              </a:rPr>
              <a:t>bor</a:t>
            </a:r>
            <a:r>
              <a:rPr lang="en-US" sz="1200" kern="1200" dirty="0" smtClean="0">
                <a:solidFill>
                  <a:schemeClr val="tx1"/>
                </a:solidFill>
                <a:effectLst/>
                <a:latin typeface="+mn-lt"/>
                <a:ea typeface="+mn-ea"/>
                <a:cs typeface="+mn-cs"/>
              </a:rPr>
              <a:t> chunk as they are needed is usually not a good solution as it introduces a lot of small communication operations in the middle of computation which leads to high latency costs on most current systems.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D269D60-A958-584C-AA06-8FDEF4C3192E}" type="slidenum">
              <a:rPr lang="en-US" smtClean="0"/>
              <a:t>18</a:t>
            </a:fld>
            <a:endParaRPr lang="en-US"/>
          </a:p>
        </p:txBody>
      </p:sp>
    </p:spTree>
    <p:extLst>
      <p:ext uri="{BB962C8B-B14F-4D97-AF65-F5344CB8AC3E}">
        <p14:creationId xmlns:p14="http://schemas.microsoft.com/office/powerpoint/2010/main" val="4077966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a distributed system, each processor holds a subset of the problem domain, referred to as problem subdomains. Each processor subdomain contains one or several boundary layers, which are usually called ghost cells. Ghost cells contain most recent values of the corresponding active cells on neighboring processors. They must be updated at every time step. This is achieved by pair-wise inter-processor communication, exchanging the most recent values of ghost cells.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Retrieving the required points from the process processing the neigh- </a:t>
            </a:r>
            <a:r>
              <a:rPr lang="en-US" sz="1200" kern="1200" dirty="0" err="1" smtClean="0">
                <a:solidFill>
                  <a:schemeClr val="tx1"/>
                </a:solidFill>
                <a:effectLst/>
                <a:latin typeface="+mn-lt"/>
                <a:ea typeface="+mn-ea"/>
                <a:cs typeface="+mn-cs"/>
              </a:rPr>
              <a:t>bor</a:t>
            </a:r>
            <a:r>
              <a:rPr lang="en-US" sz="1200" kern="1200" dirty="0" smtClean="0">
                <a:solidFill>
                  <a:schemeClr val="tx1"/>
                </a:solidFill>
                <a:effectLst/>
                <a:latin typeface="+mn-lt"/>
                <a:ea typeface="+mn-ea"/>
                <a:cs typeface="+mn-cs"/>
              </a:rPr>
              <a:t> chunk as they are needed is usually not a good solution as it introduces a lot of small communication operations in the middle of computation which leads to high latency costs on most current systems.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D269D60-A958-584C-AA06-8FDEF4C3192E}" type="slidenum">
              <a:rPr lang="en-US" smtClean="0"/>
              <a:t>19</a:t>
            </a:fld>
            <a:endParaRPr lang="en-US"/>
          </a:p>
        </p:txBody>
      </p:sp>
    </p:spTree>
    <p:extLst>
      <p:ext uri="{BB962C8B-B14F-4D97-AF65-F5344CB8AC3E}">
        <p14:creationId xmlns:p14="http://schemas.microsoft.com/office/powerpoint/2010/main" val="4077966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a distributed system, each processor holds a subset of the problem domain, referred to as problem subdomains. Each processor subdomain contains one or several boundary layers, which are usually called ghost cells. Ghost cells contain most recent values of the corresponding active cells on neighboring processors. They must be updated at every time step. This is achieved by pair-wise inter-processor communication, exchanging the most recent values of ghost cells.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Retrieving the required points from the process processing the neigh- </a:t>
            </a:r>
            <a:r>
              <a:rPr lang="en-US" sz="1200" kern="1200" dirty="0" err="1" smtClean="0">
                <a:solidFill>
                  <a:schemeClr val="tx1"/>
                </a:solidFill>
                <a:effectLst/>
                <a:latin typeface="+mn-lt"/>
                <a:ea typeface="+mn-ea"/>
                <a:cs typeface="+mn-cs"/>
              </a:rPr>
              <a:t>bor</a:t>
            </a:r>
            <a:r>
              <a:rPr lang="en-US" sz="1200" kern="1200" dirty="0" smtClean="0">
                <a:solidFill>
                  <a:schemeClr val="tx1"/>
                </a:solidFill>
                <a:effectLst/>
                <a:latin typeface="+mn-lt"/>
                <a:ea typeface="+mn-ea"/>
                <a:cs typeface="+mn-cs"/>
              </a:rPr>
              <a:t> chunk as they are needed is usually not a good solution as it introduces a lot of small communication operations in the middle of computation which leads to high latency costs on most current systems.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D269D60-A958-584C-AA06-8FDEF4C3192E}" type="slidenum">
              <a:rPr lang="en-US" smtClean="0"/>
              <a:t>20</a:t>
            </a:fld>
            <a:endParaRPr lang="en-US"/>
          </a:p>
        </p:txBody>
      </p:sp>
    </p:spTree>
    <p:extLst>
      <p:ext uri="{BB962C8B-B14F-4D97-AF65-F5344CB8AC3E}">
        <p14:creationId xmlns:p14="http://schemas.microsoft.com/office/powerpoint/2010/main" val="40779669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a distributed system, each processor holds a subset of the problem domain, referred to as problem subdomains. Each processor subdomain contains one or several boundary layers, which are usually called ghost cells. Ghost cells contain most recent values of the corresponding active cells on neighboring processors. They must be updated at every time step. This is achieved by pair-wise inter-processor communication, exchanging the most recent values of ghost cells.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Retrieving the required points from the process processing the neigh- </a:t>
            </a:r>
            <a:r>
              <a:rPr lang="en-US" sz="1200" kern="1200" dirty="0" err="1" smtClean="0">
                <a:solidFill>
                  <a:schemeClr val="tx1"/>
                </a:solidFill>
                <a:effectLst/>
                <a:latin typeface="+mn-lt"/>
                <a:ea typeface="+mn-ea"/>
                <a:cs typeface="+mn-cs"/>
              </a:rPr>
              <a:t>bor</a:t>
            </a:r>
            <a:r>
              <a:rPr lang="en-US" sz="1200" kern="1200" dirty="0" smtClean="0">
                <a:solidFill>
                  <a:schemeClr val="tx1"/>
                </a:solidFill>
                <a:effectLst/>
                <a:latin typeface="+mn-lt"/>
                <a:ea typeface="+mn-ea"/>
                <a:cs typeface="+mn-cs"/>
              </a:rPr>
              <a:t> chunk as they are needed is usually not a good solution as it introduces a lot of small communication operations in the middle of computation which leads to high latency costs on most current systems.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D269D60-A958-584C-AA06-8FDEF4C3192E}" type="slidenum">
              <a:rPr lang="en-US" smtClean="0"/>
              <a:t>21</a:t>
            </a:fld>
            <a:endParaRPr lang="en-US"/>
          </a:p>
        </p:txBody>
      </p:sp>
    </p:spTree>
    <p:extLst>
      <p:ext uri="{BB962C8B-B14F-4D97-AF65-F5344CB8AC3E}">
        <p14:creationId xmlns:p14="http://schemas.microsoft.com/office/powerpoint/2010/main" val="40779669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a distributed system, each processor holds a subset of the problem domain, referred to as problem subdomains. Each processor subdomain contains one or several boundary layers, which are usually called ghost cells. Ghost cells contain most recent values of the corresponding active cells on neighboring processors. They must be updated at every time step. This is achieved by pair-wise inter-processor communication, exchanging the most recent values of ghost cells.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Retrieving the required points from the process processing the neigh- </a:t>
            </a:r>
            <a:r>
              <a:rPr lang="en-US" sz="1200" kern="1200" dirty="0" err="1" smtClean="0">
                <a:solidFill>
                  <a:schemeClr val="tx1"/>
                </a:solidFill>
                <a:effectLst/>
                <a:latin typeface="+mn-lt"/>
                <a:ea typeface="+mn-ea"/>
                <a:cs typeface="+mn-cs"/>
              </a:rPr>
              <a:t>bor</a:t>
            </a:r>
            <a:r>
              <a:rPr lang="en-US" sz="1200" kern="1200" dirty="0" smtClean="0">
                <a:solidFill>
                  <a:schemeClr val="tx1"/>
                </a:solidFill>
                <a:effectLst/>
                <a:latin typeface="+mn-lt"/>
                <a:ea typeface="+mn-ea"/>
                <a:cs typeface="+mn-cs"/>
              </a:rPr>
              <a:t> chunk as they are needed is usually not a good solution as it introduces a lot of small communication operations in the middle of computation which leads to high latency costs on most current systems.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D269D60-A958-584C-AA06-8FDEF4C3192E}" type="slidenum">
              <a:rPr lang="en-US" smtClean="0"/>
              <a:t>22</a:t>
            </a:fld>
            <a:endParaRPr lang="en-US"/>
          </a:p>
        </p:txBody>
      </p:sp>
    </p:spTree>
    <p:extLst>
      <p:ext uri="{BB962C8B-B14F-4D97-AF65-F5344CB8AC3E}">
        <p14:creationId xmlns:p14="http://schemas.microsoft.com/office/powerpoint/2010/main" val="40779669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a distributed system, each processor holds a subset of the problem domain, referred to as problem subdomains. Each processor subdomain contains one or several boundary layers, which are usually called ghost cells. Ghost cells contain most recent values of the corresponding active cells on neighboring processors. They must be updated at every time step. This is achieved by pair-wise inter-processor communication, exchanging the most recent values of ghost cells.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Retrieving the required points from the process processing the neigh- </a:t>
            </a:r>
            <a:r>
              <a:rPr lang="en-US" sz="1200" kern="1200" dirty="0" err="1" smtClean="0">
                <a:solidFill>
                  <a:schemeClr val="tx1"/>
                </a:solidFill>
                <a:effectLst/>
                <a:latin typeface="+mn-lt"/>
                <a:ea typeface="+mn-ea"/>
                <a:cs typeface="+mn-cs"/>
              </a:rPr>
              <a:t>bor</a:t>
            </a:r>
            <a:r>
              <a:rPr lang="en-US" sz="1200" kern="1200" dirty="0" smtClean="0">
                <a:solidFill>
                  <a:schemeClr val="tx1"/>
                </a:solidFill>
                <a:effectLst/>
                <a:latin typeface="+mn-lt"/>
                <a:ea typeface="+mn-ea"/>
                <a:cs typeface="+mn-cs"/>
              </a:rPr>
              <a:t> chunk as they are needed is usually not a good solution as it introduces a lot of small communication operations in the middle of computation which leads to high latency costs on most current systems.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D269D60-A958-584C-AA06-8FDEF4C3192E}" type="slidenum">
              <a:rPr lang="en-US" smtClean="0"/>
              <a:t>23</a:t>
            </a:fld>
            <a:endParaRPr lang="en-US"/>
          </a:p>
        </p:txBody>
      </p:sp>
    </p:spTree>
    <p:extLst>
      <p:ext uri="{BB962C8B-B14F-4D97-AF65-F5344CB8AC3E}">
        <p14:creationId xmlns:p14="http://schemas.microsoft.com/office/powerpoint/2010/main" val="4077966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000090"/>
                </a:solidFill>
              </a:rPr>
              <a:t>Explicit Data Organization and Movement is Difficult</a:t>
            </a:r>
            <a:r>
              <a:rPr lang="en-US" sz="1200" kern="120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a distributed system, each processor holds a subset of the problem domain, referred to as problem subdomains. Each processor subdomain contains one or several boundary layers, which are usually called ghost cells. Ghost cells contain most recent values of the corresponding active cells on neighboring processors. They must be updated at every time step. This is achieved by pair-wise inter-processor communication, exchanging the most recent values of ghost cells.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Retrieving the required points from the process processing the neigh- </a:t>
            </a:r>
            <a:r>
              <a:rPr lang="en-US" sz="1200" kern="1200" dirty="0" err="1" smtClean="0">
                <a:solidFill>
                  <a:schemeClr val="tx1"/>
                </a:solidFill>
                <a:effectLst/>
                <a:latin typeface="+mn-lt"/>
                <a:ea typeface="+mn-ea"/>
                <a:cs typeface="+mn-cs"/>
              </a:rPr>
              <a:t>bor</a:t>
            </a:r>
            <a:r>
              <a:rPr lang="en-US" sz="1200" kern="1200" dirty="0" smtClean="0">
                <a:solidFill>
                  <a:schemeClr val="tx1"/>
                </a:solidFill>
                <a:effectLst/>
                <a:latin typeface="+mn-lt"/>
                <a:ea typeface="+mn-ea"/>
                <a:cs typeface="+mn-cs"/>
              </a:rPr>
              <a:t> chunk as they are needed is usually not a good solution as it introduces a lot of small communication operations in the middle of computation which leads to high latency costs on most current systems.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D269D60-A958-584C-AA06-8FDEF4C3192E}" type="slidenum">
              <a:rPr lang="en-US" smtClean="0"/>
              <a:t>4</a:t>
            </a:fld>
            <a:endParaRPr lang="en-US"/>
          </a:p>
        </p:txBody>
      </p:sp>
    </p:spTree>
    <p:extLst>
      <p:ext uri="{BB962C8B-B14F-4D97-AF65-F5344CB8AC3E}">
        <p14:creationId xmlns:p14="http://schemas.microsoft.com/office/powerpoint/2010/main" val="40779669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a distributed system, each processor holds a subset of the problem domain, referred to as problem subdomains. Each processor subdomain contains one or several boundary layers, which are usually called ghost cells. Ghost cells contain most recent values of the corresponding active cells on neighboring processors. They must be updated at every time step. This is achieved by pair-wise inter-processor communication, exchanging the most recent values of ghost cells.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Retrieving the required points from the process processing the neigh- </a:t>
            </a:r>
            <a:r>
              <a:rPr lang="en-US" sz="1200" kern="1200" dirty="0" err="1" smtClean="0">
                <a:solidFill>
                  <a:schemeClr val="tx1"/>
                </a:solidFill>
                <a:effectLst/>
                <a:latin typeface="+mn-lt"/>
                <a:ea typeface="+mn-ea"/>
                <a:cs typeface="+mn-cs"/>
              </a:rPr>
              <a:t>bor</a:t>
            </a:r>
            <a:r>
              <a:rPr lang="en-US" sz="1200" kern="1200" dirty="0" smtClean="0">
                <a:solidFill>
                  <a:schemeClr val="tx1"/>
                </a:solidFill>
                <a:effectLst/>
                <a:latin typeface="+mn-lt"/>
                <a:ea typeface="+mn-ea"/>
                <a:cs typeface="+mn-cs"/>
              </a:rPr>
              <a:t> chunk as they are needed is usually not a good solution as it introduces a lot of small communication operations in the middle of computation which leads to high latency costs on most current systems.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D269D60-A958-584C-AA06-8FDEF4C3192E}" type="slidenum">
              <a:rPr lang="en-US" smtClean="0"/>
              <a:t>24</a:t>
            </a:fld>
            <a:endParaRPr lang="en-US"/>
          </a:p>
        </p:txBody>
      </p:sp>
    </p:spTree>
    <p:extLst>
      <p:ext uri="{BB962C8B-B14F-4D97-AF65-F5344CB8AC3E}">
        <p14:creationId xmlns:p14="http://schemas.microsoft.com/office/powerpoint/2010/main" val="40779669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a distributed system, each processor holds a subset of the problem domain, referred to as problem subdomains. Each processor subdomain contains one or several boundary layers, which are usually called ghost cells. Ghost cells contain most recent values of the corresponding active cells on neighboring processors. They must be updated at every time step. This is achieved by pair-wise inter-processor communication, exchanging the most recent values of ghost cells.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Retrieving the required points from the process processing the neigh- </a:t>
            </a:r>
            <a:r>
              <a:rPr lang="en-US" sz="1200" kern="1200" dirty="0" err="1" smtClean="0">
                <a:solidFill>
                  <a:schemeClr val="tx1"/>
                </a:solidFill>
                <a:effectLst/>
                <a:latin typeface="+mn-lt"/>
                <a:ea typeface="+mn-ea"/>
                <a:cs typeface="+mn-cs"/>
              </a:rPr>
              <a:t>bor</a:t>
            </a:r>
            <a:r>
              <a:rPr lang="en-US" sz="1200" kern="1200" dirty="0" smtClean="0">
                <a:solidFill>
                  <a:schemeClr val="tx1"/>
                </a:solidFill>
                <a:effectLst/>
                <a:latin typeface="+mn-lt"/>
                <a:ea typeface="+mn-ea"/>
                <a:cs typeface="+mn-cs"/>
              </a:rPr>
              <a:t> chunk as they are needed is usually not a good solution as it introduces a lot of small communication operations in the middle of computation which leads to high latency costs on most current systems.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D269D60-A958-584C-AA06-8FDEF4C3192E}" type="slidenum">
              <a:rPr lang="en-US" smtClean="0"/>
              <a:t>25</a:t>
            </a:fld>
            <a:endParaRPr lang="en-US"/>
          </a:p>
        </p:txBody>
      </p:sp>
    </p:spTree>
    <p:extLst>
      <p:ext uri="{BB962C8B-B14F-4D97-AF65-F5344CB8AC3E}">
        <p14:creationId xmlns:p14="http://schemas.microsoft.com/office/powerpoint/2010/main" val="4077966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a distributed system, each processor holds a subset of the problem domain, referred to as problem subdomains. Each processor subdomain contains one or several boundary layers, which are usually called ghost cells. Ghost cells contain most recent values of the corresponding active cells on neighboring processors. They must be updated at every time step. This is achieved by pair-wise inter-processor communication, exchanging the most recent values of ghost cells.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Retrieving the required points from the process processing the neigh- </a:t>
            </a:r>
            <a:r>
              <a:rPr lang="en-US" sz="1200" kern="1200" dirty="0" err="1" smtClean="0">
                <a:solidFill>
                  <a:schemeClr val="tx1"/>
                </a:solidFill>
                <a:effectLst/>
                <a:latin typeface="+mn-lt"/>
                <a:ea typeface="+mn-ea"/>
                <a:cs typeface="+mn-cs"/>
              </a:rPr>
              <a:t>bor</a:t>
            </a:r>
            <a:r>
              <a:rPr lang="en-US" sz="1200" kern="1200" dirty="0" smtClean="0">
                <a:solidFill>
                  <a:schemeClr val="tx1"/>
                </a:solidFill>
                <a:effectLst/>
                <a:latin typeface="+mn-lt"/>
                <a:ea typeface="+mn-ea"/>
                <a:cs typeface="+mn-cs"/>
              </a:rPr>
              <a:t> chunk as they are needed is usually not a good solution as it introduces a lot of small communication operations in the middle of computation which leads to high latency costs on most current systems.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D269D60-A958-584C-AA06-8FDEF4C3192E}" type="slidenum">
              <a:rPr lang="en-US" smtClean="0"/>
              <a:t>26</a:t>
            </a:fld>
            <a:endParaRPr lang="en-US"/>
          </a:p>
        </p:txBody>
      </p:sp>
    </p:spTree>
    <p:extLst>
      <p:ext uri="{BB962C8B-B14F-4D97-AF65-F5344CB8AC3E}">
        <p14:creationId xmlns:p14="http://schemas.microsoft.com/office/powerpoint/2010/main" val="40779669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a distributed system, each processor holds a subset of the problem domain, referred to as problem subdomains. Each processor subdomain contains one or several boundary layers, which are usually called ghost cells. Ghost cells contain most recent values of the corresponding active cells on neighboring processors. They must be updated at every time step. This is achieved by pair-wise inter-processor communication, exchanging the most recent values of ghost cells.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Retrieving the required points from the process processing the neigh- </a:t>
            </a:r>
            <a:r>
              <a:rPr lang="en-US" sz="1200" kern="1200" dirty="0" err="1" smtClean="0">
                <a:solidFill>
                  <a:schemeClr val="tx1"/>
                </a:solidFill>
                <a:effectLst/>
                <a:latin typeface="+mn-lt"/>
                <a:ea typeface="+mn-ea"/>
                <a:cs typeface="+mn-cs"/>
              </a:rPr>
              <a:t>bor</a:t>
            </a:r>
            <a:r>
              <a:rPr lang="en-US" sz="1200" kern="1200" dirty="0" smtClean="0">
                <a:solidFill>
                  <a:schemeClr val="tx1"/>
                </a:solidFill>
                <a:effectLst/>
                <a:latin typeface="+mn-lt"/>
                <a:ea typeface="+mn-ea"/>
                <a:cs typeface="+mn-cs"/>
              </a:rPr>
              <a:t> chunk as they are needed is usually not a good solution as it introduces a lot of small communication operations in the middle of computation which leads to high latency costs on most current systems.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D269D60-A958-584C-AA06-8FDEF4C3192E}" type="slidenum">
              <a:rPr lang="en-US" smtClean="0"/>
              <a:t>27</a:t>
            </a:fld>
            <a:endParaRPr lang="en-US"/>
          </a:p>
        </p:txBody>
      </p:sp>
    </p:spTree>
    <p:extLst>
      <p:ext uri="{BB962C8B-B14F-4D97-AF65-F5344CB8AC3E}">
        <p14:creationId xmlns:p14="http://schemas.microsoft.com/office/powerpoint/2010/main" val="40779669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Result objects:</a:t>
            </a:r>
            <a:r>
              <a:rPr lang="en-US" baseline="0" dirty="0" smtClean="0"/>
              <a:t> propagate updates to the copy</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General read-write write-invalidate directory based protocol</a:t>
            </a:r>
          </a:p>
          <a:p>
            <a:endParaRPr lang="en-US" dirty="0"/>
          </a:p>
        </p:txBody>
      </p:sp>
      <p:sp>
        <p:nvSpPr>
          <p:cNvPr id="4" name="Slide Number Placeholder 3"/>
          <p:cNvSpPr>
            <a:spLocks noGrp="1"/>
          </p:cNvSpPr>
          <p:nvPr>
            <p:ph type="sldNum" sz="quarter" idx="10"/>
          </p:nvPr>
        </p:nvSpPr>
        <p:spPr/>
        <p:txBody>
          <a:bodyPr/>
          <a:lstStyle/>
          <a:p>
            <a:fld id="{AD269D60-A958-584C-AA06-8FDEF4C3192E}" type="slidenum">
              <a:rPr lang="en-US" smtClean="0"/>
              <a:t>40</a:t>
            </a:fld>
            <a:endParaRPr lang="en-US"/>
          </a:p>
        </p:txBody>
      </p:sp>
    </p:spTree>
    <p:extLst>
      <p:ext uri="{BB962C8B-B14F-4D97-AF65-F5344CB8AC3E}">
        <p14:creationId xmlns:p14="http://schemas.microsoft.com/office/powerpoint/2010/main" val="4263019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a:spcBef>
                <a:spcPct val="10000"/>
              </a:spcBef>
            </a:pPr>
            <a:r>
              <a:rPr lang="en-US" sz="2000" dirty="0" smtClean="0"/>
              <a:t>A one-sided put/get message can be handled directly by a network interface with RDMA support</a:t>
            </a:r>
          </a:p>
          <a:p>
            <a:pPr lvl="1">
              <a:spcBef>
                <a:spcPct val="10000"/>
              </a:spcBef>
            </a:pPr>
            <a:r>
              <a:rPr lang="en-US" sz="1800" dirty="0" smtClean="0"/>
              <a:t>Avoid interrupting the CPU or storing data from CPU (</a:t>
            </a:r>
            <a:r>
              <a:rPr lang="en-US" sz="1800" dirty="0" err="1" smtClean="0"/>
              <a:t>preposts</a:t>
            </a:r>
            <a:r>
              <a:rPr lang="en-US" sz="1800" dirty="0" smtClean="0"/>
              <a:t>)</a:t>
            </a:r>
          </a:p>
          <a:p>
            <a:pPr>
              <a:spcBef>
                <a:spcPct val="10000"/>
              </a:spcBef>
            </a:pPr>
            <a:r>
              <a:rPr lang="en-US" sz="2000" dirty="0" smtClean="0"/>
              <a:t>A two-sided messages needs to be matched with a receive to identify memory address to put data</a:t>
            </a:r>
          </a:p>
          <a:p>
            <a:pPr lvl="1">
              <a:spcBef>
                <a:spcPct val="10000"/>
              </a:spcBef>
            </a:pPr>
            <a:r>
              <a:rPr lang="en-US" sz="1800" dirty="0" smtClean="0"/>
              <a:t>Offloaded to Network Interface in networks like Quadrics</a:t>
            </a:r>
          </a:p>
          <a:p>
            <a:pPr lvl="1">
              <a:spcBef>
                <a:spcPct val="10000"/>
              </a:spcBef>
            </a:pPr>
            <a:r>
              <a:rPr lang="en-US" sz="1800" dirty="0" smtClean="0"/>
              <a:t>Need to download match tables to interface (from host)</a:t>
            </a:r>
            <a:endParaRPr lang="en-US" sz="1800" dirty="0"/>
          </a:p>
        </p:txBody>
      </p:sp>
      <p:sp>
        <p:nvSpPr>
          <p:cNvPr id="4" name="Slide Number Placeholder 3"/>
          <p:cNvSpPr>
            <a:spLocks noGrp="1"/>
          </p:cNvSpPr>
          <p:nvPr>
            <p:ph type="sldNum" sz="quarter" idx="10"/>
          </p:nvPr>
        </p:nvSpPr>
        <p:spPr/>
        <p:txBody>
          <a:bodyPr/>
          <a:lstStyle/>
          <a:p>
            <a:fld id="{485CA532-68CB-CF40-B7F0-1BCED04211B5}" type="slidenum">
              <a:rPr lang="en-US" smtClean="0"/>
              <a:t>5</a:t>
            </a:fld>
            <a:endParaRPr lang="en-US"/>
          </a:p>
        </p:txBody>
      </p:sp>
    </p:spTree>
    <p:extLst>
      <p:ext uri="{BB962C8B-B14F-4D97-AF65-F5344CB8AC3E}">
        <p14:creationId xmlns:p14="http://schemas.microsoft.com/office/powerpoint/2010/main" val="1598415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Figure 1(a) shows a five-point Laplace operator, which is a stencil we will use to find edges in an image. It specifies that the value of a point in the current iteration shall be the value of its left, right, up and down neighbors from the previous iteration subtracted from its own value multiplied by four. In addition to detecting edges, the five- point Laplace operator can also be used to solve systems of partial differential equations iteratively.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Each chunk </a:t>
            </a:r>
            <a:r>
              <a:rPr lang="en-US" sz="1200" kern="1200" baseline="0" dirty="0" smtClean="0">
                <a:solidFill>
                  <a:schemeClr val="tx1"/>
                </a:solidFill>
                <a:effectLst/>
                <a:latin typeface="+mn-lt"/>
                <a:ea typeface="+mn-ea"/>
                <a:cs typeface="+mn-cs"/>
              </a:rPr>
              <a:t>receives a vector of ghost cells from the neighboring cells</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85CA532-68CB-CF40-B7F0-1BCED04211B5}" type="slidenum">
              <a:rPr lang="en-US" smtClean="0"/>
              <a:t>6</a:t>
            </a:fld>
            <a:endParaRPr lang="en-US"/>
          </a:p>
        </p:txBody>
      </p:sp>
    </p:spTree>
    <p:extLst>
      <p:ext uri="{BB962C8B-B14F-4D97-AF65-F5344CB8AC3E}">
        <p14:creationId xmlns:p14="http://schemas.microsoft.com/office/powerpoint/2010/main" val="1598415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Figure 1(a) shows a five-point Laplace operator, which is a stencil we will use to find edges in an image. It specifies that the value of a point in the current iteration shall be the value of its left, right, up and down neighbors from the previous iteration subtracted from its own value multiplied by four. In addition to detecting edges, the five- point Laplace operator can also be used to solve systems of partial differential equations iteratively.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Each chunk </a:t>
            </a:r>
            <a:r>
              <a:rPr lang="en-US" sz="1200" kern="1200" baseline="0" dirty="0" smtClean="0">
                <a:solidFill>
                  <a:schemeClr val="tx1"/>
                </a:solidFill>
                <a:effectLst/>
                <a:latin typeface="+mn-lt"/>
                <a:ea typeface="+mn-ea"/>
                <a:cs typeface="+mn-cs"/>
              </a:rPr>
              <a:t>receives a vector of ghost cells from the neighboring cells</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85CA532-68CB-CF40-B7F0-1BCED04211B5}" type="slidenum">
              <a:rPr lang="en-US" smtClean="0"/>
              <a:t>7</a:t>
            </a:fld>
            <a:endParaRPr lang="en-US"/>
          </a:p>
        </p:txBody>
      </p:sp>
    </p:spTree>
    <p:extLst>
      <p:ext uri="{BB962C8B-B14F-4D97-AF65-F5344CB8AC3E}">
        <p14:creationId xmlns:p14="http://schemas.microsoft.com/office/powerpoint/2010/main" val="1598415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Result objects:</a:t>
            </a:r>
            <a:r>
              <a:rPr lang="en-US" baseline="0" dirty="0" smtClean="0"/>
              <a:t> propagate updates to the copy</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General read-write write-invalidate directory based protocol</a:t>
            </a:r>
          </a:p>
          <a:p>
            <a:endParaRPr lang="en-US" dirty="0"/>
          </a:p>
        </p:txBody>
      </p:sp>
      <p:sp>
        <p:nvSpPr>
          <p:cNvPr id="4" name="Slide Number Placeholder 3"/>
          <p:cNvSpPr>
            <a:spLocks noGrp="1"/>
          </p:cNvSpPr>
          <p:nvPr>
            <p:ph type="sldNum" sz="quarter" idx="10"/>
          </p:nvPr>
        </p:nvSpPr>
        <p:spPr/>
        <p:txBody>
          <a:bodyPr/>
          <a:lstStyle/>
          <a:p>
            <a:fld id="{AD269D60-A958-584C-AA06-8FDEF4C3192E}" type="slidenum">
              <a:rPr lang="en-US" smtClean="0"/>
              <a:t>8</a:t>
            </a:fld>
            <a:endParaRPr lang="en-US"/>
          </a:p>
        </p:txBody>
      </p:sp>
    </p:spTree>
    <p:extLst>
      <p:ext uri="{BB962C8B-B14F-4D97-AF65-F5344CB8AC3E}">
        <p14:creationId xmlns:p14="http://schemas.microsoft.com/office/powerpoint/2010/main" val="4263019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Result objects:</a:t>
            </a:r>
            <a:r>
              <a:rPr lang="en-US" baseline="0" dirty="0" smtClean="0"/>
              <a:t> propagate updates to the copy</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General read-write write-invalidate directory based protocol</a:t>
            </a:r>
          </a:p>
          <a:p>
            <a:endParaRPr lang="en-US" dirty="0"/>
          </a:p>
        </p:txBody>
      </p:sp>
      <p:sp>
        <p:nvSpPr>
          <p:cNvPr id="4" name="Slide Number Placeholder 3"/>
          <p:cNvSpPr>
            <a:spLocks noGrp="1"/>
          </p:cNvSpPr>
          <p:nvPr>
            <p:ph type="sldNum" sz="quarter" idx="10"/>
          </p:nvPr>
        </p:nvSpPr>
        <p:spPr/>
        <p:txBody>
          <a:bodyPr/>
          <a:lstStyle/>
          <a:p>
            <a:fld id="{AD269D60-A958-584C-AA06-8FDEF4C3192E}" type="slidenum">
              <a:rPr lang="en-US" smtClean="0"/>
              <a:t>9</a:t>
            </a:fld>
            <a:endParaRPr lang="en-US"/>
          </a:p>
        </p:txBody>
      </p:sp>
    </p:spTree>
    <p:extLst>
      <p:ext uri="{BB962C8B-B14F-4D97-AF65-F5344CB8AC3E}">
        <p14:creationId xmlns:p14="http://schemas.microsoft.com/office/powerpoint/2010/main" val="4263019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a distributed system, each processor holds a subset of the problem domain, referred to as problem subdomains. Each processor subdomain contains one or several boundary layers, which are usually called ghost cells. Ghost cells contain most recent values of the corresponding active cells on neighboring processors. They must be updated at every time step. This is achieved by pair-wise inter-processor communication, exchanging the most recent values of ghost cells.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Retrieving the required points from the process processing the neigh- </a:t>
            </a:r>
            <a:r>
              <a:rPr lang="en-US" sz="1200" kern="1200" dirty="0" err="1" smtClean="0">
                <a:solidFill>
                  <a:schemeClr val="tx1"/>
                </a:solidFill>
                <a:effectLst/>
                <a:latin typeface="+mn-lt"/>
                <a:ea typeface="+mn-ea"/>
                <a:cs typeface="+mn-cs"/>
              </a:rPr>
              <a:t>bor</a:t>
            </a:r>
            <a:r>
              <a:rPr lang="en-US" sz="1200" kern="1200" dirty="0" smtClean="0">
                <a:solidFill>
                  <a:schemeClr val="tx1"/>
                </a:solidFill>
                <a:effectLst/>
                <a:latin typeface="+mn-lt"/>
                <a:ea typeface="+mn-ea"/>
                <a:cs typeface="+mn-cs"/>
              </a:rPr>
              <a:t> chunk as they are needed is usually not a good solution as it introduces a lot of small communication operations in the middle of computation which leads to high latency costs on most current systems.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D269D60-A958-584C-AA06-8FDEF4C3192E}" type="slidenum">
              <a:rPr lang="en-US" smtClean="0"/>
              <a:t>11</a:t>
            </a:fld>
            <a:endParaRPr lang="en-US"/>
          </a:p>
        </p:txBody>
      </p:sp>
    </p:spTree>
    <p:extLst>
      <p:ext uri="{BB962C8B-B14F-4D97-AF65-F5344CB8AC3E}">
        <p14:creationId xmlns:p14="http://schemas.microsoft.com/office/powerpoint/2010/main" val="4077966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a distributed system, each processor holds a subset of the problem domain, referred to as problem subdomains. Each processor subdomain contains one or several boundary layers, which are usually called ghost cells. Ghost cells contain most recent values of the corresponding active cells on neighboring processors. They must be updated at every time step. This is achieved by pair-wise inter-processor communication, exchanging the most recent values of ghost cells.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Retrieving the required points from the process processing the neigh- </a:t>
            </a:r>
            <a:r>
              <a:rPr lang="en-US" sz="1200" kern="1200" dirty="0" err="1" smtClean="0">
                <a:solidFill>
                  <a:schemeClr val="tx1"/>
                </a:solidFill>
                <a:effectLst/>
                <a:latin typeface="+mn-lt"/>
                <a:ea typeface="+mn-ea"/>
                <a:cs typeface="+mn-cs"/>
              </a:rPr>
              <a:t>bor</a:t>
            </a:r>
            <a:r>
              <a:rPr lang="en-US" sz="1200" kern="1200" dirty="0" smtClean="0">
                <a:solidFill>
                  <a:schemeClr val="tx1"/>
                </a:solidFill>
                <a:effectLst/>
                <a:latin typeface="+mn-lt"/>
                <a:ea typeface="+mn-ea"/>
                <a:cs typeface="+mn-cs"/>
              </a:rPr>
              <a:t> chunk as they are needed is usually not a good solution as it introduces a lot of small communication operations in the middle of computation which leads to high latency costs on most current systems.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D269D60-A958-584C-AA06-8FDEF4C3192E}" type="slidenum">
              <a:rPr lang="en-US" smtClean="0"/>
              <a:t>12</a:t>
            </a:fld>
            <a:endParaRPr lang="en-US"/>
          </a:p>
        </p:txBody>
      </p:sp>
    </p:spTree>
    <p:extLst>
      <p:ext uri="{BB962C8B-B14F-4D97-AF65-F5344CB8AC3E}">
        <p14:creationId xmlns:p14="http://schemas.microsoft.com/office/powerpoint/2010/main" val="4077966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5F4B26E8-1883-AA4F-B7E3-A5D688014981}" type="datetime1">
              <a:rPr lang="en-CA" smtClean="0"/>
              <a:t>13-11-20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9B84B-B900-714B-8536-1797C39898F6}" type="slidenum">
              <a:rPr lang="en-US" smtClean="0"/>
              <a:t>‹#›</a:t>
            </a:fld>
            <a:endParaRPr lang="en-US"/>
          </a:p>
        </p:txBody>
      </p:sp>
    </p:spTree>
    <p:extLst>
      <p:ext uri="{BB962C8B-B14F-4D97-AF65-F5344CB8AC3E}">
        <p14:creationId xmlns:p14="http://schemas.microsoft.com/office/powerpoint/2010/main" val="2995138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4AA69946-42CB-C948-8C33-5B8FD952D1C9}" type="datetime1">
              <a:rPr lang="en-CA" smtClean="0"/>
              <a:t>13-11-20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9B84B-B900-714B-8536-1797C39898F6}" type="slidenum">
              <a:rPr lang="en-US" smtClean="0"/>
              <a:t>‹#›</a:t>
            </a:fld>
            <a:endParaRPr lang="en-US"/>
          </a:p>
        </p:txBody>
      </p:sp>
    </p:spTree>
    <p:extLst>
      <p:ext uri="{BB962C8B-B14F-4D97-AF65-F5344CB8AC3E}">
        <p14:creationId xmlns:p14="http://schemas.microsoft.com/office/powerpoint/2010/main" val="39045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0703EF64-D6A4-8D45-BE20-9727699A538A}" type="datetime1">
              <a:rPr lang="en-CA" smtClean="0"/>
              <a:t>13-11-20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9B84B-B900-714B-8536-1797C39898F6}" type="slidenum">
              <a:rPr lang="en-US" smtClean="0"/>
              <a:t>‹#›</a:t>
            </a:fld>
            <a:endParaRPr lang="en-US"/>
          </a:p>
        </p:txBody>
      </p:sp>
    </p:spTree>
    <p:extLst>
      <p:ext uri="{BB962C8B-B14F-4D97-AF65-F5344CB8AC3E}">
        <p14:creationId xmlns:p14="http://schemas.microsoft.com/office/powerpoint/2010/main" val="929475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F102F3E4-0C30-6B44-8EDA-0033392394FB}" type="datetime1">
              <a:rPr lang="en-CA" smtClean="0"/>
              <a:t>13-11-20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9B84B-B900-714B-8536-1797C39898F6}" type="slidenum">
              <a:rPr lang="en-US" smtClean="0"/>
              <a:t>‹#›</a:t>
            </a:fld>
            <a:endParaRPr lang="en-US"/>
          </a:p>
        </p:txBody>
      </p:sp>
    </p:spTree>
    <p:extLst>
      <p:ext uri="{BB962C8B-B14F-4D97-AF65-F5344CB8AC3E}">
        <p14:creationId xmlns:p14="http://schemas.microsoft.com/office/powerpoint/2010/main" val="1554851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20A11D48-FECA-F84A-922D-5B434840B0ED}" type="datetime1">
              <a:rPr lang="en-CA" smtClean="0"/>
              <a:t>13-11-20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9B84B-B900-714B-8536-1797C39898F6}" type="slidenum">
              <a:rPr lang="en-US" smtClean="0"/>
              <a:t>‹#›</a:t>
            </a:fld>
            <a:endParaRPr lang="en-US"/>
          </a:p>
        </p:txBody>
      </p:sp>
    </p:spTree>
    <p:extLst>
      <p:ext uri="{BB962C8B-B14F-4D97-AF65-F5344CB8AC3E}">
        <p14:creationId xmlns:p14="http://schemas.microsoft.com/office/powerpoint/2010/main" val="879614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26B4FD96-A516-894D-A610-59A784A59B86}" type="datetime1">
              <a:rPr lang="en-CA" smtClean="0"/>
              <a:t>13-11-20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9B84B-B900-714B-8536-1797C39898F6}" type="slidenum">
              <a:rPr lang="en-US" smtClean="0"/>
              <a:t>‹#›</a:t>
            </a:fld>
            <a:endParaRPr lang="en-US"/>
          </a:p>
        </p:txBody>
      </p:sp>
    </p:spTree>
    <p:extLst>
      <p:ext uri="{BB962C8B-B14F-4D97-AF65-F5344CB8AC3E}">
        <p14:creationId xmlns:p14="http://schemas.microsoft.com/office/powerpoint/2010/main" val="3216094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89E8CBD1-4E72-D948-9425-285FDA374620}" type="datetime1">
              <a:rPr lang="en-CA" smtClean="0"/>
              <a:t>13-11-20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F9B84B-B900-714B-8536-1797C39898F6}" type="slidenum">
              <a:rPr lang="en-US" smtClean="0"/>
              <a:t>‹#›</a:t>
            </a:fld>
            <a:endParaRPr lang="en-US"/>
          </a:p>
        </p:txBody>
      </p:sp>
    </p:spTree>
    <p:extLst>
      <p:ext uri="{BB962C8B-B14F-4D97-AF65-F5344CB8AC3E}">
        <p14:creationId xmlns:p14="http://schemas.microsoft.com/office/powerpoint/2010/main" val="2205629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29548BD2-488B-624E-9866-D4A16366B6FA}" type="datetime1">
              <a:rPr lang="en-CA" smtClean="0"/>
              <a:t>13-11-20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F9B84B-B900-714B-8536-1797C39898F6}" type="slidenum">
              <a:rPr lang="en-US" smtClean="0"/>
              <a:t>‹#›</a:t>
            </a:fld>
            <a:endParaRPr lang="en-US"/>
          </a:p>
        </p:txBody>
      </p:sp>
    </p:spTree>
    <p:extLst>
      <p:ext uri="{BB962C8B-B14F-4D97-AF65-F5344CB8AC3E}">
        <p14:creationId xmlns:p14="http://schemas.microsoft.com/office/powerpoint/2010/main" val="3638617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24241-0CB5-7E41-AFCD-74AA4ED175E1}" type="datetime1">
              <a:rPr lang="en-CA" smtClean="0"/>
              <a:t>13-11-20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F9B84B-B900-714B-8536-1797C39898F6}" type="slidenum">
              <a:rPr lang="en-US" smtClean="0"/>
              <a:t>‹#›</a:t>
            </a:fld>
            <a:endParaRPr lang="en-US"/>
          </a:p>
        </p:txBody>
      </p:sp>
    </p:spTree>
    <p:extLst>
      <p:ext uri="{BB962C8B-B14F-4D97-AF65-F5344CB8AC3E}">
        <p14:creationId xmlns:p14="http://schemas.microsoft.com/office/powerpoint/2010/main" val="3961970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A26DF55-6280-3C45-B443-CE4AAA7B040D}" type="datetime1">
              <a:rPr lang="en-CA" smtClean="0"/>
              <a:t>13-11-20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9B84B-B900-714B-8536-1797C39898F6}" type="slidenum">
              <a:rPr lang="en-US" smtClean="0"/>
              <a:t>‹#›</a:t>
            </a:fld>
            <a:endParaRPr lang="en-US"/>
          </a:p>
        </p:txBody>
      </p:sp>
    </p:spTree>
    <p:extLst>
      <p:ext uri="{BB962C8B-B14F-4D97-AF65-F5344CB8AC3E}">
        <p14:creationId xmlns:p14="http://schemas.microsoft.com/office/powerpoint/2010/main" val="4124594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3ADBF4B-7498-D446-A013-4D40DECD0ADA}" type="datetime1">
              <a:rPr lang="en-CA" smtClean="0"/>
              <a:t>13-11-20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9B84B-B900-714B-8536-1797C39898F6}" type="slidenum">
              <a:rPr lang="en-US" smtClean="0"/>
              <a:t>‹#›</a:t>
            </a:fld>
            <a:endParaRPr lang="en-US"/>
          </a:p>
        </p:txBody>
      </p:sp>
    </p:spTree>
    <p:extLst>
      <p:ext uri="{BB962C8B-B14F-4D97-AF65-F5344CB8AC3E}">
        <p14:creationId xmlns:p14="http://schemas.microsoft.com/office/powerpoint/2010/main" val="16627290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9C982-4BCD-7C4F-A6B5-2FBB96BE0CC6}" type="datetime1">
              <a:rPr lang="en-CA" smtClean="0"/>
              <a:t>13-11-20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9B84B-B900-714B-8536-1797C39898F6}" type="slidenum">
              <a:rPr lang="en-US" smtClean="0"/>
              <a:t>‹#›</a:t>
            </a:fld>
            <a:endParaRPr lang="en-US"/>
          </a:p>
        </p:txBody>
      </p:sp>
    </p:spTree>
    <p:extLst>
      <p:ext uri="{BB962C8B-B14F-4D97-AF65-F5344CB8AC3E}">
        <p14:creationId xmlns:p14="http://schemas.microsoft.com/office/powerpoint/2010/main" val="605949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60848"/>
            <a:ext cx="9144000" cy="1470025"/>
          </a:xfrm>
        </p:spPr>
        <p:txBody>
          <a:bodyPr>
            <a:normAutofit/>
          </a:bodyPr>
          <a:lstStyle/>
          <a:p>
            <a:r>
              <a:rPr lang="en-US" dirty="0" smtClean="0">
                <a:solidFill>
                  <a:srgbClr val="000090"/>
                </a:solidFill>
              </a:rPr>
              <a:t>A </a:t>
            </a:r>
            <a:r>
              <a:rPr lang="en-US" dirty="0">
                <a:solidFill>
                  <a:srgbClr val="000090"/>
                </a:solidFill>
              </a:rPr>
              <a:t>Coherence Protocol for Optimizing Global Shared Data Accesses</a:t>
            </a:r>
          </a:p>
        </p:txBody>
      </p:sp>
      <p:sp>
        <p:nvSpPr>
          <p:cNvPr id="3" name="Subtitle 2"/>
          <p:cNvSpPr>
            <a:spLocks noGrp="1"/>
          </p:cNvSpPr>
          <p:nvPr>
            <p:ph type="subTitle" idx="1"/>
          </p:nvPr>
        </p:nvSpPr>
        <p:spPr>
          <a:xfrm>
            <a:off x="0" y="4437112"/>
            <a:ext cx="9144000" cy="1752600"/>
          </a:xfrm>
        </p:spPr>
        <p:txBody>
          <a:bodyPr>
            <a:normAutofit/>
          </a:bodyPr>
          <a:lstStyle/>
          <a:p>
            <a:r>
              <a:rPr lang="en-US" sz="2800" dirty="0" smtClean="0">
                <a:solidFill>
                  <a:schemeClr val="tx1"/>
                </a:solidFill>
              </a:rPr>
              <a:t>Jeeva Paudel, University </a:t>
            </a:r>
            <a:r>
              <a:rPr lang="en-US" sz="2800" dirty="0">
                <a:solidFill>
                  <a:schemeClr val="tx1"/>
                </a:solidFill>
              </a:rPr>
              <a:t>of Alberta, </a:t>
            </a:r>
            <a:r>
              <a:rPr lang="en-US" sz="2800" dirty="0" smtClean="0">
                <a:solidFill>
                  <a:schemeClr val="tx1"/>
                </a:solidFill>
              </a:rPr>
              <a:t>Canada</a:t>
            </a:r>
            <a:endParaRPr lang="en-US" sz="2800" dirty="0">
              <a:solidFill>
                <a:schemeClr val="tx1"/>
              </a:solidFill>
            </a:endParaRPr>
          </a:p>
          <a:p>
            <a:r>
              <a:rPr lang="en-US" sz="2800" dirty="0" smtClean="0">
                <a:solidFill>
                  <a:schemeClr val="tx1"/>
                </a:solidFill>
              </a:rPr>
              <a:t>	 J. Nelson Amaral, University of Alberta, Canada</a:t>
            </a:r>
          </a:p>
          <a:p>
            <a:r>
              <a:rPr lang="en-US" sz="2800" dirty="0" smtClean="0">
                <a:solidFill>
                  <a:schemeClr val="tx1"/>
                </a:solidFill>
              </a:rPr>
              <a:t>Olivier  </a:t>
            </a:r>
            <a:r>
              <a:rPr lang="en-US" sz="2800" dirty="0">
                <a:solidFill>
                  <a:schemeClr val="tx1"/>
                </a:solidFill>
              </a:rPr>
              <a:t>Tardieu</a:t>
            </a:r>
            <a:r>
              <a:rPr lang="en-US" sz="2800" dirty="0" smtClean="0">
                <a:solidFill>
                  <a:schemeClr val="tx1"/>
                </a:solidFill>
              </a:rPr>
              <a:t>, IBM T. J. </a:t>
            </a:r>
            <a:r>
              <a:rPr lang="en-US" sz="2800" dirty="0">
                <a:solidFill>
                  <a:schemeClr val="tx1"/>
                </a:solidFill>
              </a:rPr>
              <a:t>Watson, USA</a:t>
            </a:r>
          </a:p>
          <a:p>
            <a:endParaRPr lang="en-US" sz="2800" dirty="0" smtClean="0">
              <a:solidFill>
                <a:schemeClr val="tx1"/>
              </a:solidFill>
            </a:endParaRPr>
          </a:p>
          <a:p>
            <a:endParaRPr lang="en-US" sz="2800" dirty="0" smtClean="0">
              <a:solidFill>
                <a:schemeClr val="tx1"/>
              </a:solidFill>
            </a:endParaRPr>
          </a:p>
          <a:p>
            <a:endParaRPr lang="en-US" sz="2800" dirty="0">
              <a:solidFill>
                <a:schemeClr val="tx1"/>
              </a:solidFill>
            </a:endParaRPr>
          </a:p>
        </p:txBody>
      </p:sp>
      <p:pic>
        <p:nvPicPr>
          <p:cNvPr id="6" name="Picture 5"/>
          <p:cNvPicPr>
            <a:picLocks noChangeAspect="1"/>
          </p:cNvPicPr>
          <p:nvPr/>
        </p:nvPicPr>
        <p:blipFill>
          <a:blip r:embed="rId2"/>
          <a:stretch>
            <a:fillRect/>
          </a:stretch>
        </p:blipFill>
        <p:spPr>
          <a:xfrm>
            <a:off x="23635" y="1"/>
            <a:ext cx="1754365" cy="1612846"/>
          </a:xfrm>
          <a:prstGeom prst="rect">
            <a:avLst/>
          </a:prstGeom>
        </p:spPr>
      </p:pic>
      <p:pic>
        <p:nvPicPr>
          <p:cNvPr id="7" name="Picture 6" descr="Screen Shot 2013-07-17 at 2.09.1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9799" y="228600"/>
            <a:ext cx="1758633" cy="837444"/>
          </a:xfrm>
          <a:prstGeom prst="rect">
            <a:avLst/>
          </a:prstGeom>
        </p:spPr>
      </p:pic>
      <p:sp>
        <p:nvSpPr>
          <p:cNvPr id="4" name="Slide Number Placeholder 3"/>
          <p:cNvSpPr>
            <a:spLocks noGrp="1"/>
          </p:cNvSpPr>
          <p:nvPr>
            <p:ph type="sldNum" sz="quarter" idx="12"/>
          </p:nvPr>
        </p:nvSpPr>
        <p:spPr/>
        <p:txBody>
          <a:bodyPr/>
          <a:lstStyle/>
          <a:p>
            <a:fld id="{B9F9B84B-B900-714B-8536-1797C39898F6}" type="slidenum">
              <a:rPr lang="en-US" smtClean="0"/>
              <a:t>1</a:t>
            </a:fld>
            <a:endParaRPr lang="en-US"/>
          </a:p>
        </p:txBody>
      </p:sp>
    </p:spTree>
    <p:extLst>
      <p:ext uri="{BB962C8B-B14F-4D97-AF65-F5344CB8AC3E}">
        <p14:creationId xmlns:p14="http://schemas.microsoft.com/office/powerpoint/2010/main" val="245257171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extBox 139"/>
          <p:cNvSpPr txBox="1"/>
          <p:nvPr/>
        </p:nvSpPr>
        <p:spPr>
          <a:xfrm>
            <a:off x="5046219" y="1613464"/>
            <a:ext cx="387924" cy="452253"/>
          </a:xfrm>
          <a:prstGeom prst="rect">
            <a:avLst/>
          </a:prstGeom>
          <a:noFill/>
        </p:spPr>
        <p:txBody>
          <a:bodyPr wrap="none" rtlCol="0">
            <a:spAutoFit/>
          </a:bodyPr>
          <a:lstStyle/>
          <a:p>
            <a:r>
              <a:rPr lang="en-US" sz="2800" dirty="0" smtClean="0"/>
              <a:t>…</a:t>
            </a:r>
            <a:endParaRPr lang="en-US" sz="2800" dirty="0"/>
          </a:p>
        </p:txBody>
      </p:sp>
      <p:sp>
        <p:nvSpPr>
          <p:cNvPr id="141" name="Oval 140"/>
          <p:cNvSpPr/>
          <p:nvPr/>
        </p:nvSpPr>
        <p:spPr>
          <a:xfrm>
            <a:off x="3382968" y="443687"/>
            <a:ext cx="544630" cy="577904"/>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2" name="Straight Arrow Connector 141"/>
          <p:cNvCxnSpPr>
            <a:stCxn id="141" idx="5"/>
          </p:cNvCxnSpPr>
          <p:nvPr/>
        </p:nvCxnSpPr>
        <p:spPr>
          <a:xfrm>
            <a:off x="3847839" y="936959"/>
            <a:ext cx="965541" cy="1005645"/>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43" name="Straight Arrow Connector 142"/>
          <p:cNvCxnSpPr/>
          <p:nvPr/>
        </p:nvCxnSpPr>
        <p:spPr>
          <a:xfrm>
            <a:off x="3427362" y="864934"/>
            <a:ext cx="0" cy="986792"/>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a:stCxn id="141" idx="6"/>
          </p:cNvCxnSpPr>
          <p:nvPr/>
        </p:nvCxnSpPr>
        <p:spPr>
          <a:xfrm>
            <a:off x="3927598" y="732639"/>
            <a:ext cx="1567546" cy="1252403"/>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V="1">
            <a:off x="3542414" y="1005781"/>
            <a:ext cx="1" cy="816966"/>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stCxn id="141" idx="4"/>
          </p:cNvCxnSpPr>
          <p:nvPr/>
        </p:nvCxnSpPr>
        <p:spPr>
          <a:xfrm>
            <a:off x="3655283" y="1021591"/>
            <a:ext cx="383555" cy="1001317"/>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grpSp>
        <p:nvGrpSpPr>
          <p:cNvPr id="147" name="Group 146"/>
          <p:cNvGrpSpPr/>
          <p:nvPr/>
        </p:nvGrpSpPr>
        <p:grpSpPr>
          <a:xfrm>
            <a:off x="3383615" y="1861816"/>
            <a:ext cx="215900" cy="254000"/>
            <a:chOff x="1150899" y="3253384"/>
            <a:chExt cx="215900" cy="254000"/>
          </a:xfrm>
        </p:grpSpPr>
        <p:cxnSp>
          <p:nvCxnSpPr>
            <p:cNvPr id="148" name="Straight Connector 147"/>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49" name="Straight Connector 148"/>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50" name="Oval 149"/>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1" name="Straight Connector 150"/>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2" name="Straight Connector 151"/>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53" name="Group 152"/>
          <p:cNvGrpSpPr/>
          <p:nvPr/>
        </p:nvGrpSpPr>
        <p:grpSpPr>
          <a:xfrm>
            <a:off x="4060047" y="1861816"/>
            <a:ext cx="215900" cy="254000"/>
            <a:chOff x="1150899" y="3253384"/>
            <a:chExt cx="215900" cy="254000"/>
          </a:xfrm>
        </p:grpSpPr>
        <p:cxnSp>
          <p:nvCxnSpPr>
            <p:cNvPr id="154" name="Straight Connector 153"/>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55" name="Straight Connector 154"/>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56" name="Oval 155"/>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7" name="Straight Connector 156"/>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59" name="Group 158"/>
          <p:cNvGrpSpPr/>
          <p:nvPr/>
        </p:nvGrpSpPr>
        <p:grpSpPr>
          <a:xfrm>
            <a:off x="4830319" y="1851726"/>
            <a:ext cx="215900" cy="254000"/>
            <a:chOff x="1150899" y="3253384"/>
            <a:chExt cx="215900" cy="254000"/>
          </a:xfrm>
        </p:grpSpPr>
        <p:cxnSp>
          <p:nvCxnSpPr>
            <p:cNvPr id="160" name="Straight Connector 159"/>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61" name="Straight Connector 160"/>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62" name="Oval 161"/>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3" name="Straight Connector 162"/>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4" name="Straight Connector 163"/>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65" name="Group 164"/>
          <p:cNvGrpSpPr/>
          <p:nvPr/>
        </p:nvGrpSpPr>
        <p:grpSpPr>
          <a:xfrm>
            <a:off x="5490685" y="1843020"/>
            <a:ext cx="215900" cy="254000"/>
            <a:chOff x="1150899" y="3253384"/>
            <a:chExt cx="215900" cy="254000"/>
          </a:xfrm>
        </p:grpSpPr>
        <p:cxnSp>
          <p:nvCxnSpPr>
            <p:cNvPr id="166" name="Straight Connector 165"/>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67" name="Straight Connector 166"/>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68" name="Oval 167"/>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9" name="Straight Connector 168"/>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0" name="Straight Connector 169"/>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71" name="TextBox 170"/>
          <p:cNvSpPr txBox="1"/>
          <p:nvPr/>
        </p:nvSpPr>
        <p:spPr>
          <a:xfrm>
            <a:off x="2952614" y="2127732"/>
            <a:ext cx="860707" cy="369332"/>
          </a:xfrm>
          <a:prstGeom prst="rect">
            <a:avLst/>
          </a:prstGeom>
          <a:noFill/>
        </p:spPr>
        <p:txBody>
          <a:bodyPr wrap="none" rtlCol="0">
            <a:spAutoFit/>
          </a:bodyPr>
          <a:lstStyle/>
          <a:p>
            <a:r>
              <a:rPr lang="en-US" dirty="0" smtClean="0"/>
              <a:t>Node 1</a:t>
            </a:r>
            <a:endParaRPr lang="en-US" dirty="0"/>
          </a:p>
        </p:txBody>
      </p:sp>
      <p:sp>
        <p:nvSpPr>
          <p:cNvPr id="172" name="TextBox 171"/>
          <p:cNvSpPr txBox="1"/>
          <p:nvPr/>
        </p:nvSpPr>
        <p:spPr>
          <a:xfrm>
            <a:off x="5187751" y="2220871"/>
            <a:ext cx="936136" cy="369332"/>
          </a:xfrm>
          <a:prstGeom prst="rect">
            <a:avLst/>
          </a:prstGeom>
          <a:noFill/>
        </p:spPr>
        <p:txBody>
          <a:bodyPr wrap="none" rtlCol="0">
            <a:spAutoFit/>
          </a:bodyPr>
          <a:lstStyle/>
          <a:p>
            <a:r>
              <a:rPr lang="en-US" dirty="0" smtClean="0"/>
              <a:t>Node </a:t>
            </a:r>
            <a:r>
              <a:rPr lang="en-US" i="1" dirty="0" smtClean="0"/>
              <a:t>N</a:t>
            </a:r>
            <a:endParaRPr lang="en-US" i="1" dirty="0"/>
          </a:p>
        </p:txBody>
      </p:sp>
      <p:sp>
        <p:nvSpPr>
          <p:cNvPr id="173" name="TextBox 172"/>
          <p:cNvSpPr txBox="1"/>
          <p:nvPr/>
        </p:nvSpPr>
        <p:spPr>
          <a:xfrm>
            <a:off x="3283862" y="27298"/>
            <a:ext cx="2051162" cy="369332"/>
          </a:xfrm>
          <a:prstGeom prst="rect">
            <a:avLst/>
          </a:prstGeom>
          <a:noFill/>
        </p:spPr>
        <p:txBody>
          <a:bodyPr wrap="none" rtlCol="0">
            <a:spAutoFit/>
          </a:bodyPr>
          <a:lstStyle/>
          <a:p>
            <a:r>
              <a:rPr lang="en-US" dirty="0" smtClean="0"/>
              <a:t>General Read-Write</a:t>
            </a:r>
            <a:endParaRPr lang="en-US" dirty="0"/>
          </a:p>
        </p:txBody>
      </p:sp>
      <p:grpSp>
        <p:nvGrpSpPr>
          <p:cNvPr id="174" name="Group 173"/>
          <p:cNvGrpSpPr/>
          <p:nvPr/>
        </p:nvGrpSpPr>
        <p:grpSpPr>
          <a:xfrm>
            <a:off x="909206" y="2478560"/>
            <a:ext cx="7191186" cy="4622848"/>
            <a:chOff x="139696" y="132760"/>
            <a:chExt cx="8968787" cy="6337342"/>
          </a:xfrm>
        </p:grpSpPr>
        <p:sp>
          <p:nvSpPr>
            <p:cNvPr id="175" name="Rectangle 174"/>
            <p:cNvSpPr/>
            <p:nvPr/>
          </p:nvSpPr>
          <p:spPr>
            <a:xfrm>
              <a:off x="5508092" y="618858"/>
              <a:ext cx="1391214" cy="1800735"/>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76" name="TextBox 175"/>
            <p:cNvSpPr txBox="1"/>
            <p:nvPr/>
          </p:nvSpPr>
          <p:spPr>
            <a:xfrm>
              <a:off x="5873618" y="132760"/>
              <a:ext cx="191120" cy="298420"/>
            </a:xfrm>
            <a:prstGeom prst="rect">
              <a:avLst/>
            </a:prstGeom>
            <a:noFill/>
          </p:spPr>
          <p:txBody>
            <a:bodyPr wrap="none" rtlCol="0">
              <a:spAutoFit/>
            </a:bodyPr>
            <a:lstStyle/>
            <a:p>
              <a:endParaRPr lang="en-US" sz="1000" dirty="0"/>
            </a:p>
          </p:txBody>
        </p:sp>
        <p:sp>
          <p:nvSpPr>
            <p:cNvPr id="177" name="TextBox 176"/>
            <p:cNvSpPr txBox="1"/>
            <p:nvPr/>
          </p:nvSpPr>
          <p:spPr>
            <a:xfrm>
              <a:off x="5592939" y="1952849"/>
              <a:ext cx="406248" cy="337538"/>
            </a:xfrm>
            <a:prstGeom prst="rect">
              <a:avLst/>
            </a:prstGeom>
            <a:solidFill>
              <a:schemeClr val="bg1">
                <a:lumMod val="50000"/>
              </a:schemeClr>
            </a:solidFill>
          </p:spPr>
          <p:txBody>
            <a:bodyPr wrap="none" rtlCol="0">
              <a:spAutoFit/>
            </a:bodyPr>
            <a:lstStyle/>
            <a:p>
              <a:r>
                <a:rPr lang="en-US" sz="1000" dirty="0" smtClean="0"/>
                <a:t>SV</a:t>
              </a:r>
              <a:endParaRPr lang="en-US" sz="1000" dirty="0"/>
            </a:p>
          </p:txBody>
        </p:sp>
        <p:sp>
          <p:nvSpPr>
            <p:cNvPr id="178" name="TextBox 177"/>
            <p:cNvSpPr txBox="1"/>
            <p:nvPr/>
          </p:nvSpPr>
          <p:spPr>
            <a:xfrm>
              <a:off x="6151310" y="1949677"/>
              <a:ext cx="461555" cy="298420"/>
            </a:xfrm>
            <a:prstGeom prst="rect">
              <a:avLst/>
            </a:prstGeom>
            <a:solidFill>
              <a:srgbClr val="7F7F7F"/>
            </a:solidFill>
          </p:spPr>
          <p:txBody>
            <a:bodyPr wrap="none" rtlCol="0">
              <a:spAutoFit/>
            </a:bodyPr>
            <a:lstStyle/>
            <a:p>
              <a:r>
                <a:rPr lang="en-US" sz="1000" dirty="0" smtClean="0"/>
                <a:t>state</a:t>
              </a:r>
              <a:endParaRPr lang="en-US" sz="1000" dirty="0"/>
            </a:p>
          </p:txBody>
        </p:sp>
        <p:sp>
          <p:nvSpPr>
            <p:cNvPr id="179" name="Rectangle 178"/>
            <p:cNvSpPr/>
            <p:nvPr/>
          </p:nvSpPr>
          <p:spPr>
            <a:xfrm>
              <a:off x="7052005" y="753125"/>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0" name="Rectangle 179"/>
            <p:cNvSpPr/>
            <p:nvPr/>
          </p:nvSpPr>
          <p:spPr>
            <a:xfrm>
              <a:off x="7272139" y="753125"/>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1" name="Rectangle 180"/>
            <p:cNvSpPr/>
            <p:nvPr/>
          </p:nvSpPr>
          <p:spPr>
            <a:xfrm>
              <a:off x="7490868" y="754708"/>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2" name="Rectangle 181"/>
            <p:cNvSpPr/>
            <p:nvPr/>
          </p:nvSpPr>
          <p:spPr>
            <a:xfrm>
              <a:off x="7706891" y="754708"/>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3" name="Rectangle 182"/>
            <p:cNvSpPr/>
            <p:nvPr/>
          </p:nvSpPr>
          <p:spPr>
            <a:xfrm>
              <a:off x="7922915" y="754708"/>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4" name="Rectangle 183"/>
            <p:cNvSpPr/>
            <p:nvPr/>
          </p:nvSpPr>
          <p:spPr>
            <a:xfrm>
              <a:off x="8460413" y="753125"/>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5" name="Rectangle 184"/>
            <p:cNvSpPr/>
            <p:nvPr/>
          </p:nvSpPr>
          <p:spPr>
            <a:xfrm>
              <a:off x="8676436" y="754708"/>
              <a:ext cx="216023" cy="192821"/>
            </a:xfrm>
            <a:prstGeom prst="rect">
              <a:avLst/>
            </a:prstGeom>
            <a:solidFill>
              <a:srgbClr val="FAC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6" name="Rectangle 185"/>
            <p:cNvSpPr/>
            <p:nvPr/>
          </p:nvSpPr>
          <p:spPr>
            <a:xfrm>
              <a:off x="8892460" y="754708"/>
              <a:ext cx="216023" cy="192821"/>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7" name="TextBox 186"/>
            <p:cNvSpPr txBox="1"/>
            <p:nvPr/>
          </p:nvSpPr>
          <p:spPr>
            <a:xfrm>
              <a:off x="5592939" y="1106608"/>
              <a:ext cx="406248" cy="337538"/>
            </a:xfrm>
            <a:prstGeom prst="rect">
              <a:avLst/>
            </a:prstGeom>
            <a:solidFill>
              <a:schemeClr val="bg1">
                <a:lumMod val="50000"/>
              </a:schemeClr>
            </a:solidFill>
          </p:spPr>
          <p:txBody>
            <a:bodyPr wrap="none" rtlCol="0">
              <a:spAutoFit/>
            </a:bodyPr>
            <a:lstStyle/>
            <a:p>
              <a:r>
                <a:rPr lang="en-US" sz="1000" dirty="0" smtClean="0"/>
                <a:t>SV</a:t>
              </a:r>
              <a:endParaRPr lang="en-US" sz="1000" dirty="0"/>
            </a:p>
          </p:txBody>
        </p:sp>
        <p:sp>
          <p:nvSpPr>
            <p:cNvPr id="188" name="TextBox 187"/>
            <p:cNvSpPr txBox="1"/>
            <p:nvPr/>
          </p:nvSpPr>
          <p:spPr>
            <a:xfrm>
              <a:off x="6151310" y="1106608"/>
              <a:ext cx="461555" cy="298420"/>
            </a:xfrm>
            <a:prstGeom prst="rect">
              <a:avLst/>
            </a:prstGeom>
            <a:solidFill>
              <a:srgbClr val="7F7F7F"/>
            </a:solidFill>
          </p:spPr>
          <p:txBody>
            <a:bodyPr wrap="none" rtlCol="0">
              <a:spAutoFit/>
            </a:bodyPr>
            <a:lstStyle/>
            <a:p>
              <a:r>
                <a:rPr lang="en-US" sz="1000" dirty="0" smtClean="0"/>
                <a:t>state</a:t>
              </a:r>
              <a:endParaRPr lang="en-US" sz="1000" dirty="0"/>
            </a:p>
          </p:txBody>
        </p:sp>
        <p:sp>
          <p:nvSpPr>
            <p:cNvPr id="189" name="Rectangle 188"/>
            <p:cNvSpPr/>
            <p:nvPr/>
          </p:nvSpPr>
          <p:spPr>
            <a:xfrm>
              <a:off x="7052005" y="1226231"/>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0" name="Rectangle 189"/>
            <p:cNvSpPr/>
            <p:nvPr/>
          </p:nvSpPr>
          <p:spPr>
            <a:xfrm>
              <a:off x="7272139" y="1226231"/>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1" name="Rectangle 190"/>
            <p:cNvSpPr/>
            <p:nvPr/>
          </p:nvSpPr>
          <p:spPr>
            <a:xfrm>
              <a:off x="7490868" y="1227813"/>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2" name="Rectangle 191"/>
            <p:cNvSpPr/>
            <p:nvPr/>
          </p:nvSpPr>
          <p:spPr>
            <a:xfrm>
              <a:off x="7706891" y="1227813"/>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3" name="Rectangle 192"/>
            <p:cNvSpPr/>
            <p:nvPr/>
          </p:nvSpPr>
          <p:spPr>
            <a:xfrm>
              <a:off x="7922915" y="1227813"/>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4" name="Rectangle 193"/>
            <p:cNvSpPr/>
            <p:nvPr/>
          </p:nvSpPr>
          <p:spPr>
            <a:xfrm>
              <a:off x="8460413" y="1226231"/>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5" name="Rectangle 194"/>
            <p:cNvSpPr/>
            <p:nvPr/>
          </p:nvSpPr>
          <p:spPr>
            <a:xfrm>
              <a:off x="8676436" y="1227813"/>
              <a:ext cx="216023" cy="192821"/>
            </a:xfrm>
            <a:prstGeom prst="rect">
              <a:avLst/>
            </a:prstGeom>
            <a:solidFill>
              <a:srgbClr val="FAC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6" name="Rectangle 195"/>
            <p:cNvSpPr/>
            <p:nvPr/>
          </p:nvSpPr>
          <p:spPr>
            <a:xfrm>
              <a:off x="8892460" y="1227813"/>
              <a:ext cx="216023" cy="192821"/>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cxnSp>
          <p:nvCxnSpPr>
            <p:cNvPr id="197" name="Straight Connector 196"/>
            <p:cNvCxnSpPr>
              <a:stCxn id="175" idx="2"/>
            </p:cNvCxnSpPr>
            <p:nvPr/>
          </p:nvCxnSpPr>
          <p:spPr>
            <a:xfrm>
              <a:off x="6203699" y="2419593"/>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98" name="Rectangle 197"/>
            <p:cNvSpPr/>
            <p:nvPr/>
          </p:nvSpPr>
          <p:spPr>
            <a:xfrm>
              <a:off x="383068" y="3069332"/>
              <a:ext cx="8009448" cy="508000"/>
            </a:xfrm>
            <a:prstGeom prst="rect">
              <a:avLst/>
            </a:prstGeom>
            <a:solidFill>
              <a:schemeClr val="bg1">
                <a:lumMod val="50000"/>
              </a:schemeClr>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000" dirty="0">
                <a:solidFill>
                  <a:schemeClr val="tx1"/>
                </a:solidFill>
              </a:endParaRPr>
            </a:p>
          </p:txBody>
        </p:sp>
        <p:sp>
          <p:nvSpPr>
            <p:cNvPr id="199" name="Rectangle 198"/>
            <p:cNvSpPr/>
            <p:nvPr/>
          </p:nvSpPr>
          <p:spPr>
            <a:xfrm>
              <a:off x="2532706" y="622683"/>
              <a:ext cx="1391214" cy="1800735"/>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00" name="TextBox 199"/>
            <p:cNvSpPr txBox="1"/>
            <p:nvPr/>
          </p:nvSpPr>
          <p:spPr>
            <a:xfrm>
              <a:off x="2777283" y="136585"/>
              <a:ext cx="191120" cy="298420"/>
            </a:xfrm>
            <a:prstGeom prst="rect">
              <a:avLst/>
            </a:prstGeom>
            <a:noFill/>
          </p:spPr>
          <p:txBody>
            <a:bodyPr wrap="none" rtlCol="0">
              <a:spAutoFit/>
            </a:bodyPr>
            <a:lstStyle/>
            <a:p>
              <a:endParaRPr lang="en-US" sz="1000" dirty="0"/>
            </a:p>
          </p:txBody>
        </p:sp>
        <p:sp>
          <p:nvSpPr>
            <p:cNvPr id="201" name="TextBox 200"/>
            <p:cNvSpPr txBox="1"/>
            <p:nvPr/>
          </p:nvSpPr>
          <p:spPr>
            <a:xfrm>
              <a:off x="2617553" y="1956675"/>
              <a:ext cx="406248" cy="337538"/>
            </a:xfrm>
            <a:prstGeom prst="rect">
              <a:avLst/>
            </a:prstGeom>
            <a:solidFill>
              <a:schemeClr val="bg1">
                <a:lumMod val="50000"/>
              </a:schemeClr>
            </a:solidFill>
          </p:spPr>
          <p:txBody>
            <a:bodyPr wrap="none" rtlCol="0">
              <a:spAutoFit/>
            </a:bodyPr>
            <a:lstStyle/>
            <a:p>
              <a:r>
                <a:rPr lang="en-US" sz="1000" dirty="0" smtClean="0"/>
                <a:t>SV</a:t>
              </a:r>
              <a:endParaRPr lang="en-US" sz="1000" dirty="0"/>
            </a:p>
          </p:txBody>
        </p:sp>
        <p:sp>
          <p:nvSpPr>
            <p:cNvPr id="202" name="TextBox 201"/>
            <p:cNvSpPr txBox="1"/>
            <p:nvPr/>
          </p:nvSpPr>
          <p:spPr>
            <a:xfrm>
              <a:off x="3175922" y="1951263"/>
              <a:ext cx="461555" cy="298420"/>
            </a:xfrm>
            <a:prstGeom prst="rect">
              <a:avLst/>
            </a:prstGeom>
            <a:solidFill>
              <a:srgbClr val="7F7F7F"/>
            </a:solidFill>
          </p:spPr>
          <p:txBody>
            <a:bodyPr wrap="none" rtlCol="0">
              <a:spAutoFit/>
            </a:bodyPr>
            <a:lstStyle/>
            <a:p>
              <a:r>
                <a:rPr lang="en-US" sz="1000" dirty="0" smtClean="0"/>
                <a:t>state</a:t>
              </a:r>
              <a:endParaRPr lang="en-US" sz="1000" dirty="0"/>
            </a:p>
          </p:txBody>
        </p:sp>
        <p:sp>
          <p:nvSpPr>
            <p:cNvPr id="203" name="TextBox 202"/>
            <p:cNvSpPr txBox="1"/>
            <p:nvPr/>
          </p:nvSpPr>
          <p:spPr>
            <a:xfrm>
              <a:off x="2617553" y="1110433"/>
              <a:ext cx="406248" cy="337538"/>
            </a:xfrm>
            <a:prstGeom prst="rect">
              <a:avLst/>
            </a:prstGeom>
            <a:solidFill>
              <a:schemeClr val="bg1">
                <a:lumMod val="50000"/>
              </a:schemeClr>
            </a:solidFill>
          </p:spPr>
          <p:txBody>
            <a:bodyPr wrap="none" rtlCol="0">
              <a:spAutoFit/>
            </a:bodyPr>
            <a:lstStyle/>
            <a:p>
              <a:r>
                <a:rPr lang="en-US" sz="1000" dirty="0" smtClean="0"/>
                <a:t>SV</a:t>
              </a:r>
              <a:endParaRPr lang="en-US" sz="1000" dirty="0"/>
            </a:p>
          </p:txBody>
        </p:sp>
        <p:sp>
          <p:nvSpPr>
            <p:cNvPr id="204" name="TextBox 203"/>
            <p:cNvSpPr txBox="1"/>
            <p:nvPr/>
          </p:nvSpPr>
          <p:spPr>
            <a:xfrm>
              <a:off x="3147960" y="1106605"/>
              <a:ext cx="461555" cy="298420"/>
            </a:xfrm>
            <a:prstGeom prst="rect">
              <a:avLst/>
            </a:prstGeom>
            <a:solidFill>
              <a:srgbClr val="7F7F7F"/>
            </a:solidFill>
          </p:spPr>
          <p:txBody>
            <a:bodyPr wrap="none" rtlCol="0">
              <a:spAutoFit/>
            </a:bodyPr>
            <a:lstStyle/>
            <a:p>
              <a:r>
                <a:rPr lang="en-US" sz="1000" dirty="0" smtClean="0"/>
                <a:t>state</a:t>
              </a:r>
              <a:endParaRPr lang="en-US" sz="1000" dirty="0"/>
            </a:p>
          </p:txBody>
        </p:sp>
        <p:cxnSp>
          <p:nvCxnSpPr>
            <p:cNvPr id="205" name="Straight Connector 204"/>
            <p:cNvCxnSpPr>
              <a:stCxn id="199" idx="2"/>
            </p:cNvCxnSpPr>
            <p:nvPr/>
          </p:nvCxnSpPr>
          <p:spPr>
            <a:xfrm>
              <a:off x="3228312" y="24234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06" name="Rectangle 205"/>
            <p:cNvSpPr/>
            <p:nvPr/>
          </p:nvSpPr>
          <p:spPr>
            <a:xfrm>
              <a:off x="5415353" y="4221087"/>
              <a:ext cx="1414278" cy="180073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08" name="TextBox 207"/>
            <p:cNvSpPr txBox="1"/>
            <p:nvPr/>
          </p:nvSpPr>
          <p:spPr>
            <a:xfrm>
              <a:off x="5520931" y="5555081"/>
              <a:ext cx="406248" cy="337538"/>
            </a:xfrm>
            <a:prstGeom prst="rect">
              <a:avLst/>
            </a:prstGeom>
            <a:solidFill>
              <a:schemeClr val="bg1">
                <a:lumMod val="50000"/>
              </a:schemeClr>
            </a:solidFill>
          </p:spPr>
          <p:txBody>
            <a:bodyPr wrap="none" rtlCol="0">
              <a:spAutoFit/>
            </a:bodyPr>
            <a:lstStyle/>
            <a:p>
              <a:r>
                <a:rPr lang="en-US" sz="1000" dirty="0" smtClean="0"/>
                <a:t>SV</a:t>
              </a:r>
              <a:endParaRPr lang="en-US" sz="1000" dirty="0"/>
            </a:p>
          </p:txBody>
        </p:sp>
        <p:sp>
          <p:nvSpPr>
            <p:cNvPr id="209" name="TextBox 208"/>
            <p:cNvSpPr txBox="1"/>
            <p:nvPr/>
          </p:nvSpPr>
          <p:spPr>
            <a:xfrm>
              <a:off x="6079301" y="5544399"/>
              <a:ext cx="461555" cy="298420"/>
            </a:xfrm>
            <a:prstGeom prst="rect">
              <a:avLst/>
            </a:prstGeom>
            <a:solidFill>
              <a:srgbClr val="7F7F7F"/>
            </a:solidFill>
          </p:spPr>
          <p:txBody>
            <a:bodyPr wrap="none" rtlCol="0">
              <a:spAutoFit/>
            </a:bodyPr>
            <a:lstStyle/>
            <a:p>
              <a:r>
                <a:rPr lang="en-US" sz="1000" dirty="0" smtClean="0"/>
                <a:t>state</a:t>
              </a:r>
              <a:endParaRPr lang="en-US" sz="1000" dirty="0"/>
            </a:p>
          </p:txBody>
        </p:sp>
        <p:sp>
          <p:nvSpPr>
            <p:cNvPr id="210" name="TextBox 209"/>
            <p:cNvSpPr txBox="1"/>
            <p:nvPr/>
          </p:nvSpPr>
          <p:spPr>
            <a:xfrm>
              <a:off x="5520931" y="4708837"/>
              <a:ext cx="406248" cy="337538"/>
            </a:xfrm>
            <a:prstGeom prst="rect">
              <a:avLst/>
            </a:prstGeom>
            <a:solidFill>
              <a:schemeClr val="bg1">
                <a:lumMod val="50000"/>
              </a:schemeClr>
            </a:solidFill>
          </p:spPr>
          <p:txBody>
            <a:bodyPr wrap="none" rtlCol="0">
              <a:spAutoFit/>
            </a:bodyPr>
            <a:lstStyle/>
            <a:p>
              <a:r>
                <a:rPr lang="en-US" sz="1000" dirty="0" smtClean="0"/>
                <a:t>SV</a:t>
              </a:r>
              <a:endParaRPr lang="en-US" sz="1000" dirty="0"/>
            </a:p>
          </p:txBody>
        </p:sp>
        <p:sp>
          <p:nvSpPr>
            <p:cNvPr id="211" name="TextBox 210"/>
            <p:cNvSpPr txBox="1"/>
            <p:nvPr/>
          </p:nvSpPr>
          <p:spPr>
            <a:xfrm>
              <a:off x="6079301" y="4708838"/>
              <a:ext cx="461555" cy="298420"/>
            </a:xfrm>
            <a:prstGeom prst="rect">
              <a:avLst/>
            </a:prstGeom>
            <a:solidFill>
              <a:srgbClr val="7F7F7F"/>
            </a:solidFill>
          </p:spPr>
          <p:txBody>
            <a:bodyPr wrap="none" rtlCol="0">
              <a:spAutoFit/>
            </a:bodyPr>
            <a:lstStyle/>
            <a:p>
              <a:r>
                <a:rPr lang="en-US" sz="1000" dirty="0" smtClean="0"/>
                <a:t>state</a:t>
              </a:r>
              <a:endParaRPr lang="en-US" sz="1000" dirty="0"/>
            </a:p>
          </p:txBody>
        </p:sp>
        <p:cxnSp>
          <p:nvCxnSpPr>
            <p:cNvPr id="212" name="Straight Connector 211"/>
            <p:cNvCxnSpPr/>
            <p:nvPr/>
          </p:nvCxnSpPr>
          <p:spPr>
            <a:xfrm>
              <a:off x="6032917" y="3577332"/>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13" name="Rectangle 212"/>
            <p:cNvSpPr/>
            <p:nvPr/>
          </p:nvSpPr>
          <p:spPr>
            <a:xfrm>
              <a:off x="6979998" y="5260727"/>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14" name="Rectangle 213"/>
            <p:cNvSpPr/>
            <p:nvPr/>
          </p:nvSpPr>
          <p:spPr>
            <a:xfrm>
              <a:off x="7200131" y="5260727"/>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15" name="Rectangle 214"/>
            <p:cNvSpPr/>
            <p:nvPr/>
          </p:nvSpPr>
          <p:spPr>
            <a:xfrm>
              <a:off x="7418859" y="5262310"/>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16" name="Rectangle 215"/>
            <p:cNvSpPr/>
            <p:nvPr/>
          </p:nvSpPr>
          <p:spPr>
            <a:xfrm>
              <a:off x="7634884" y="5262310"/>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17" name="Rectangle 216"/>
            <p:cNvSpPr/>
            <p:nvPr/>
          </p:nvSpPr>
          <p:spPr>
            <a:xfrm>
              <a:off x="7850906" y="5262310"/>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18" name="Rectangle 217"/>
            <p:cNvSpPr/>
            <p:nvPr/>
          </p:nvSpPr>
          <p:spPr>
            <a:xfrm>
              <a:off x="8388405" y="5260727"/>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19" name="Rectangle 218"/>
            <p:cNvSpPr/>
            <p:nvPr/>
          </p:nvSpPr>
          <p:spPr>
            <a:xfrm>
              <a:off x="8604428" y="5262310"/>
              <a:ext cx="216023" cy="192821"/>
            </a:xfrm>
            <a:prstGeom prst="rect">
              <a:avLst/>
            </a:prstGeom>
            <a:solidFill>
              <a:srgbClr val="FAC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20" name="Rectangle 219"/>
            <p:cNvSpPr/>
            <p:nvPr/>
          </p:nvSpPr>
          <p:spPr>
            <a:xfrm>
              <a:off x="8820451" y="5262310"/>
              <a:ext cx="216023" cy="192821"/>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21" name="Rectangle 220"/>
            <p:cNvSpPr/>
            <p:nvPr/>
          </p:nvSpPr>
          <p:spPr>
            <a:xfrm>
              <a:off x="6979998" y="5733834"/>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22" name="Rectangle 221"/>
            <p:cNvSpPr/>
            <p:nvPr/>
          </p:nvSpPr>
          <p:spPr>
            <a:xfrm>
              <a:off x="7200131" y="5733834"/>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23" name="Rectangle 222"/>
            <p:cNvSpPr/>
            <p:nvPr/>
          </p:nvSpPr>
          <p:spPr>
            <a:xfrm>
              <a:off x="7418859" y="5735415"/>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24" name="Rectangle 223"/>
            <p:cNvSpPr/>
            <p:nvPr/>
          </p:nvSpPr>
          <p:spPr>
            <a:xfrm>
              <a:off x="7634884" y="5735415"/>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25" name="Rectangle 224"/>
            <p:cNvSpPr/>
            <p:nvPr/>
          </p:nvSpPr>
          <p:spPr>
            <a:xfrm>
              <a:off x="7850906" y="5735415"/>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26" name="Rectangle 225"/>
            <p:cNvSpPr/>
            <p:nvPr/>
          </p:nvSpPr>
          <p:spPr>
            <a:xfrm>
              <a:off x="8388405" y="5733834"/>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27" name="Rectangle 226"/>
            <p:cNvSpPr/>
            <p:nvPr/>
          </p:nvSpPr>
          <p:spPr>
            <a:xfrm>
              <a:off x="8604428" y="5735415"/>
              <a:ext cx="216023" cy="192821"/>
            </a:xfrm>
            <a:prstGeom prst="rect">
              <a:avLst/>
            </a:prstGeom>
            <a:solidFill>
              <a:srgbClr val="FAC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28" name="Rectangle 227"/>
            <p:cNvSpPr/>
            <p:nvPr/>
          </p:nvSpPr>
          <p:spPr>
            <a:xfrm>
              <a:off x="8820451" y="5735415"/>
              <a:ext cx="216023" cy="192821"/>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29" name="Rectangle 228"/>
            <p:cNvSpPr/>
            <p:nvPr/>
          </p:nvSpPr>
          <p:spPr>
            <a:xfrm>
              <a:off x="2316681" y="4221087"/>
              <a:ext cx="1391213" cy="180073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30" name="TextBox 229"/>
            <p:cNvSpPr txBox="1"/>
            <p:nvPr/>
          </p:nvSpPr>
          <p:spPr>
            <a:xfrm>
              <a:off x="2590817" y="6171682"/>
              <a:ext cx="191120" cy="298420"/>
            </a:xfrm>
            <a:prstGeom prst="rect">
              <a:avLst/>
            </a:prstGeom>
            <a:noFill/>
          </p:spPr>
          <p:txBody>
            <a:bodyPr wrap="none" rtlCol="0">
              <a:spAutoFit/>
            </a:bodyPr>
            <a:lstStyle/>
            <a:p>
              <a:endParaRPr lang="en-US" sz="1000" dirty="0"/>
            </a:p>
          </p:txBody>
        </p:sp>
        <p:sp>
          <p:nvSpPr>
            <p:cNvPr id="231" name="TextBox 230"/>
            <p:cNvSpPr txBox="1"/>
            <p:nvPr/>
          </p:nvSpPr>
          <p:spPr>
            <a:xfrm>
              <a:off x="2424595" y="5555079"/>
              <a:ext cx="406248" cy="337538"/>
            </a:xfrm>
            <a:prstGeom prst="rect">
              <a:avLst/>
            </a:prstGeom>
            <a:solidFill>
              <a:schemeClr val="bg1">
                <a:lumMod val="50000"/>
              </a:schemeClr>
            </a:solidFill>
          </p:spPr>
          <p:txBody>
            <a:bodyPr wrap="none" rtlCol="0">
              <a:spAutoFit/>
            </a:bodyPr>
            <a:lstStyle/>
            <a:p>
              <a:r>
                <a:rPr lang="en-US" sz="1000" dirty="0" smtClean="0"/>
                <a:t>SV</a:t>
              </a:r>
              <a:endParaRPr lang="en-US" sz="1000" dirty="0"/>
            </a:p>
          </p:txBody>
        </p:sp>
        <p:sp>
          <p:nvSpPr>
            <p:cNvPr id="232" name="TextBox 231"/>
            <p:cNvSpPr txBox="1"/>
            <p:nvPr/>
          </p:nvSpPr>
          <p:spPr>
            <a:xfrm>
              <a:off x="2954838" y="5558367"/>
              <a:ext cx="461555" cy="298420"/>
            </a:xfrm>
            <a:prstGeom prst="rect">
              <a:avLst/>
            </a:prstGeom>
            <a:solidFill>
              <a:srgbClr val="7F7F7F"/>
            </a:solidFill>
          </p:spPr>
          <p:txBody>
            <a:bodyPr wrap="none" rtlCol="0">
              <a:spAutoFit/>
            </a:bodyPr>
            <a:lstStyle/>
            <a:p>
              <a:r>
                <a:rPr lang="en-US" sz="1000" dirty="0" smtClean="0"/>
                <a:t>state</a:t>
              </a:r>
              <a:endParaRPr lang="en-US" sz="1000" dirty="0"/>
            </a:p>
          </p:txBody>
        </p:sp>
        <p:sp>
          <p:nvSpPr>
            <p:cNvPr id="233" name="TextBox 232"/>
            <p:cNvSpPr txBox="1"/>
            <p:nvPr/>
          </p:nvSpPr>
          <p:spPr>
            <a:xfrm>
              <a:off x="2424595" y="4708837"/>
              <a:ext cx="406248" cy="337538"/>
            </a:xfrm>
            <a:prstGeom prst="rect">
              <a:avLst/>
            </a:prstGeom>
            <a:solidFill>
              <a:schemeClr val="bg1">
                <a:lumMod val="50000"/>
              </a:schemeClr>
            </a:solidFill>
          </p:spPr>
          <p:txBody>
            <a:bodyPr wrap="none" rtlCol="0">
              <a:spAutoFit/>
            </a:bodyPr>
            <a:lstStyle/>
            <a:p>
              <a:r>
                <a:rPr lang="en-US" sz="1000" dirty="0" smtClean="0"/>
                <a:t>SV</a:t>
              </a:r>
              <a:endParaRPr lang="en-US" sz="1000" dirty="0"/>
            </a:p>
          </p:txBody>
        </p:sp>
        <p:sp>
          <p:nvSpPr>
            <p:cNvPr id="234" name="TextBox 233"/>
            <p:cNvSpPr txBox="1"/>
            <p:nvPr/>
          </p:nvSpPr>
          <p:spPr>
            <a:xfrm>
              <a:off x="2954838" y="4706837"/>
              <a:ext cx="461555" cy="298420"/>
            </a:xfrm>
            <a:prstGeom prst="rect">
              <a:avLst/>
            </a:prstGeom>
            <a:solidFill>
              <a:srgbClr val="7F7F7F"/>
            </a:solidFill>
          </p:spPr>
          <p:txBody>
            <a:bodyPr wrap="none" rtlCol="0">
              <a:spAutoFit/>
            </a:bodyPr>
            <a:lstStyle/>
            <a:p>
              <a:r>
                <a:rPr lang="en-US" sz="1000" dirty="0" smtClean="0"/>
                <a:t>state</a:t>
              </a:r>
              <a:endParaRPr lang="en-US" sz="1000" dirty="0"/>
            </a:p>
          </p:txBody>
        </p:sp>
        <p:cxnSp>
          <p:nvCxnSpPr>
            <p:cNvPr id="235" name="Straight Connector 234"/>
            <p:cNvCxnSpPr/>
            <p:nvPr/>
          </p:nvCxnSpPr>
          <p:spPr>
            <a:xfrm>
              <a:off x="2936578" y="3577331"/>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36" name="Rectangle 235"/>
            <p:cNvSpPr/>
            <p:nvPr/>
          </p:nvSpPr>
          <p:spPr>
            <a:xfrm>
              <a:off x="139696" y="5090149"/>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37" name="Rectangle 236"/>
            <p:cNvSpPr/>
            <p:nvPr/>
          </p:nvSpPr>
          <p:spPr>
            <a:xfrm>
              <a:off x="359829" y="5090149"/>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38" name="Rectangle 237"/>
            <p:cNvSpPr/>
            <p:nvPr/>
          </p:nvSpPr>
          <p:spPr>
            <a:xfrm>
              <a:off x="578557" y="5091732"/>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39" name="Rectangle 238"/>
            <p:cNvSpPr/>
            <p:nvPr/>
          </p:nvSpPr>
          <p:spPr>
            <a:xfrm>
              <a:off x="794582" y="5091732"/>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40" name="Rectangle 239"/>
            <p:cNvSpPr/>
            <p:nvPr/>
          </p:nvSpPr>
          <p:spPr>
            <a:xfrm>
              <a:off x="1010604" y="5091732"/>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41" name="Rectangle 240"/>
            <p:cNvSpPr/>
            <p:nvPr/>
          </p:nvSpPr>
          <p:spPr>
            <a:xfrm>
              <a:off x="1548102" y="5090149"/>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42" name="Rectangle 241"/>
            <p:cNvSpPr/>
            <p:nvPr/>
          </p:nvSpPr>
          <p:spPr>
            <a:xfrm>
              <a:off x="1764126" y="5091732"/>
              <a:ext cx="216023" cy="192821"/>
            </a:xfrm>
            <a:prstGeom prst="rect">
              <a:avLst/>
            </a:prstGeom>
            <a:solidFill>
              <a:srgbClr val="FAC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43" name="Rectangle 242"/>
            <p:cNvSpPr/>
            <p:nvPr/>
          </p:nvSpPr>
          <p:spPr>
            <a:xfrm>
              <a:off x="1980149" y="5091732"/>
              <a:ext cx="216023" cy="192821"/>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44" name="Rectangle 243"/>
            <p:cNvSpPr/>
            <p:nvPr/>
          </p:nvSpPr>
          <p:spPr>
            <a:xfrm>
              <a:off x="139696" y="5563255"/>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45" name="Rectangle 244"/>
            <p:cNvSpPr/>
            <p:nvPr/>
          </p:nvSpPr>
          <p:spPr>
            <a:xfrm>
              <a:off x="359830" y="5563255"/>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46" name="Rectangle 245"/>
            <p:cNvSpPr/>
            <p:nvPr/>
          </p:nvSpPr>
          <p:spPr>
            <a:xfrm>
              <a:off x="578558" y="5564837"/>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47" name="Rectangle 246"/>
            <p:cNvSpPr/>
            <p:nvPr/>
          </p:nvSpPr>
          <p:spPr>
            <a:xfrm>
              <a:off x="794582" y="5564837"/>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48" name="Rectangle 247"/>
            <p:cNvSpPr/>
            <p:nvPr/>
          </p:nvSpPr>
          <p:spPr>
            <a:xfrm>
              <a:off x="1010605" y="5564837"/>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49" name="Rectangle 248"/>
            <p:cNvSpPr/>
            <p:nvPr/>
          </p:nvSpPr>
          <p:spPr>
            <a:xfrm>
              <a:off x="1548102" y="5563255"/>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50" name="Rectangle 249"/>
            <p:cNvSpPr/>
            <p:nvPr/>
          </p:nvSpPr>
          <p:spPr>
            <a:xfrm>
              <a:off x="1764126" y="5564837"/>
              <a:ext cx="216023" cy="192821"/>
            </a:xfrm>
            <a:prstGeom prst="rect">
              <a:avLst/>
            </a:prstGeom>
            <a:solidFill>
              <a:srgbClr val="FAC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51" name="Rectangle 250"/>
            <p:cNvSpPr/>
            <p:nvPr/>
          </p:nvSpPr>
          <p:spPr>
            <a:xfrm>
              <a:off x="1980149" y="5564837"/>
              <a:ext cx="216023" cy="192821"/>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52" name="Rectangle 251"/>
            <p:cNvSpPr/>
            <p:nvPr/>
          </p:nvSpPr>
          <p:spPr>
            <a:xfrm>
              <a:off x="355278" y="656714"/>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53" name="Rectangle 252"/>
            <p:cNvSpPr/>
            <p:nvPr/>
          </p:nvSpPr>
          <p:spPr>
            <a:xfrm>
              <a:off x="575411" y="656714"/>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54" name="Rectangle 253"/>
            <p:cNvSpPr/>
            <p:nvPr/>
          </p:nvSpPr>
          <p:spPr>
            <a:xfrm>
              <a:off x="794139" y="658297"/>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55" name="Rectangle 254"/>
            <p:cNvSpPr/>
            <p:nvPr/>
          </p:nvSpPr>
          <p:spPr>
            <a:xfrm>
              <a:off x="1010164" y="658297"/>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56" name="Rectangle 255"/>
            <p:cNvSpPr/>
            <p:nvPr/>
          </p:nvSpPr>
          <p:spPr>
            <a:xfrm>
              <a:off x="1226186" y="658297"/>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57" name="Rectangle 256"/>
            <p:cNvSpPr/>
            <p:nvPr/>
          </p:nvSpPr>
          <p:spPr>
            <a:xfrm>
              <a:off x="1763684" y="656714"/>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58" name="Rectangle 257"/>
            <p:cNvSpPr/>
            <p:nvPr/>
          </p:nvSpPr>
          <p:spPr>
            <a:xfrm>
              <a:off x="1979708" y="658297"/>
              <a:ext cx="216023" cy="192821"/>
            </a:xfrm>
            <a:prstGeom prst="rect">
              <a:avLst/>
            </a:prstGeom>
            <a:solidFill>
              <a:srgbClr val="FAC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59" name="Rectangle 258"/>
            <p:cNvSpPr/>
            <p:nvPr/>
          </p:nvSpPr>
          <p:spPr>
            <a:xfrm>
              <a:off x="2195731" y="658297"/>
              <a:ext cx="216023" cy="192821"/>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60" name="Rectangle 259"/>
            <p:cNvSpPr/>
            <p:nvPr/>
          </p:nvSpPr>
          <p:spPr>
            <a:xfrm>
              <a:off x="355278" y="1129819"/>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61" name="Rectangle 260"/>
            <p:cNvSpPr/>
            <p:nvPr/>
          </p:nvSpPr>
          <p:spPr>
            <a:xfrm>
              <a:off x="575411" y="1129817"/>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62" name="Rectangle 261"/>
            <p:cNvSpPr/>
            <p:nvPr/>
          </p:nvSpPr>
          <p:spPr>
            <a:xfrm>
              <a:off x="794139" y="1131400"/>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63" name="Rectangle 262"/>
            <p:cNvSpPr/>
            <p:nvPr/>
          </p:nvSpPr>
          <p:spPr>
            <a:xfrm>
              <a:off x="1010163" y="1131400"/>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64" name="Rectangle 263"/>
            <p:cNvSpPr/>
            <p:nvPr/>
          </p:nvSpPr>
          <p:spPr>
            <a:xfrm>
              <a:off x="1226187" y="1131400"/>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65" name="Rectangle 264"/>
            <p:cNvSpPr/>
            <p:nvPr/>
          </p:nvSpPr>
          <p:spPr>
            <a:xfrm>
              <a:off x="1763683" y="1129819"/>
              <a:ext cx="216023" cy="192821"/>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66" name="Rectangle 265"/>
            <p:cNvSpPr/>
            <p:nvPr/>
          </p:nvSpPr>
          <p:spPr>
            <a:xfrm>
              <a:off x="1979709" y="1131400"/>
              <a:ext cx="216023" cy="192821"/>
            </a:xfrm>
            <a:prstGeom prst="rect">
              <a:avLst/>
            </a:prstGeom>
            <a:solidFill>
              <a:srgbClr val="FAC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67" name="Rectangle 266"/>
            <p:cNvSpPr/>
            <p:nvPr/>
          </p:nvSpPr>
          <p:spPr>
            <a:xfrm>
              <a:off x="2195736" y="1131402"/>
              <a:ext cx="216023" cy="192821"/>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grpSp>
      <p:cxnSp>
        <p:nvCxnSpPr>
          <p:cNvPr id="129" name="Straight Arrow Connector 128"/>
          <p:cNvCxnSpPr>
            <a:endCxn id="141" idx="5"/>
          </p:cNvCxnSpPr>
          <p:nvPr/>
        </p:nvCxnSpPr>
        <p:spPr>
          <a:xfrm flipH="1" flipV="1">
            <a:off x="3847839" y="936959"/>
            <a:ext cx="1041590" cy="885788"/>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31" name="Straight Arrow Connector 130"/>
          <p:cNvCxnSpPr/>
          <p:nvPr/>
        </p:nvCxnSpPr>
        <p:spPr>
          <a:xfrm flipH="1" flipV="1">
            <a:off x="3788729" y="976028"/>
            <a:ext cx="1024651" cy="1129698"/>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923167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362" y="4149080"/>
            <a:ext cx="8326437" cy="1143000"/>
          </a:xfrm>
        </p:spPr>
        <p:txBody>
          <a:bodyPr>
            <a:noAutofit/>
          </a:bodyPr>
          <a:lstStyle/>
          <a:p>
            <a:r>
              <a:rPr lang="en-US" sz="3600" dirty="0" smtClean="0">
                <a:solidFill>
                  <a:srgbClr val="000090"/>
                </a:solidFill>
              </a:rPr>
              <a:t>Coordinate Multiple Protocols for Different Access Patterns</a:t>
            </a:r>
            <a:endParaRPr lang="en-US" sz="3600" dirty="0">
              <a:solidFill>
                <a:srgbClr val="000090"/>
              </a:solidFill>
            </a:endParaRPr>
          </a:p>
        </p:txBody>
      </p:sp>
      <p:sp>
        <p:nvSpPr>
          <p:cNvPr id="3" name="Slide Number Placeholder 2"/>
          <p:cNvSpPr>
            <a:spLocks noGrp="1"/>
          </p:cNvSpPr>
          <p:nvPr>
            <p:ph type="sldNum" sz="quarter" idx="12"/>
          </p:nvPr>
        </p:nvSpPr>
        <p:spPr/>
        <p:txBody>
          <a:bodyPr/>
          <a:lstStyle/>
          <a:p>
            <a:fld id="{B9F9B84B-B900-714B-8536-1797C39898F6}" type="slidenum">
              <a:rPr lang="en-US" smtClean="0"/>
              <a:t>11</a:t>
            </a:fld>
            <a:endParaRPr lang="en-US"/>
          </a:p>
        </p:txBody>
      </p:sp>
      <p:sp>
        <p:nvSpPr>
          <p:cNvPr id="4" name="Title 1"/>
          <p:cNvSpPr txBox="1">
            <a:spLocks/>
          </p:cNvSpPr>
          <p:nvPr/>
        </p:nvSpPr>
        <p:spPr>
          <a:xfrm>
            <a:off x="360362" y="1412776"/>
            <a:ext cx="8326437" cy="150304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smtClean="0">
                <a:solidFill>
                  <a:srgbClr val="000090"/>
                </a:solidFill>
              </a:rPr>
              <a:t>A static data management scheme may not yield performance improvements on varied data access patterns</a:t>
            </a:r>
          </a:p>
        </p:txBody>
      </p:sp>
    </p:spTree>
    <p:extLst>
      <p:ext uri="{BB962C8B-B14F-4D97-AF65-F5344CB8AC3E}">
        <p14:creationId xmlns:p14="http://schemas.microsoft.com/office/powerpoint/2010/main" val="311824652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p:cNvSpPr/>
          <p:nvPr/>
        </p:nvSpPr>
        <p:spPr>
          <a:xfrm>
            <a:off x="6836531" y="1957436"/>
            <a:ext cx="867612" cy="1111799"/>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07" name="TextBox 106"/>
          <p:cNvSpPr txBox="1"/>
          <p:nvPr/>
        </p:nvSpPr>
        <p:spPr>
          <a:xfrm>
            <a:off x="7064486" y="1657312"/>
            <a:ext cx="119189" cy="184249"/>
          </a:xfrm>
          <a:prstGeom prst="rect">
            <a:avLst/>
          </a:prstGeom>
          <a:noFill/>
        </p:spPr>
        <p:txBody>
          <a:bodyPr wrap="none" rtlCol="0">
            <a:spAutoFit/>
          </a:bodyPr>
          <a:lstStyle/>
          <a:p>
            <a:endParaRPr lang="en-US" sz="1000" dirty="0"/>
          </a:p>
        </p:txBody>
      </p:sp>
      <p:sp>
        <p:nvSpPr>
          <p:cNvPr id="108" name="TextBox 107"/>
          <p:cNvSpPr txBox="1"/>
          <p:nvPr/>
        </p:nvSpPr>
        <p:spPr>
          <a:xfrm>
            <a:off x="6889445" y="2781061"/>
            <a:ext cx="325730" cy="246221"/>
          </a:xfrm>
          <a:prstGeom prst="rect">
            <a:avLst/>
          </a:prstGeom>
          <a:solidFill>
            <a:schemeClr val="bg1">
              <a:lumMod val="50000"/>
            </a:schemeClr>
          </a:solidFill>
        </p:spPr>
        <p:txBody>
          <a:bodyPr wrap="none" rtlCol="0">
            <a:spAutoFit/>
          </a:bodyPr>
          <a:lstStyle/>
          <a:p>
            <a:r>
              <a:rPr lang="en-US" sz="1000" dirty="0" smtClean="0"/>
              <a:t>SV</a:t>
            </a:r>
            <a:endParaRPr lang="en-US" sz="1000" dirty="0"/>
          </a:p>
        </p:txBody>
      </p:sp>
      <p:sp>
        <p:nvSpPr>
          <p:cNvPr id="109" name="TextBox 108"/>
          <p:cNvSpPr txBox="1"/>
          <p:nvPr/>
        </p:nvSpPr>
        <p:spPr>
          <a:xfrm>
            <a:off x="7237665" y="2779102"/>
            <a:ext cx="287843" cy="184249"/>
          </a:xfrm>
          <a:prstGeom prst="rect">
            <a:avLst/>
          </a:prstGeom>
          <a:solidFill>
            <a:srgbClr val="7F7F7F"/>
          </a:solidFill>
        </p:spPr>
        <p:txBody>
          <a:bodyPr wrap="none" rtlCol="0">
            <a:spAutoFit/>
          </a:bodyPr>
          <a:lstStyle/>
          <a:p>
            <a:r>
              <a:rPr lang="en-US" sz="1000" dirty="0" smtClean="0"/>
              <a:t>state</a:t>
            </a:r>
            <a:endParaRPr lang="en-US" sz="1000" dirty="0"/>
          </a:p>
        </p:txBody>
      </p:sp>
      <p:sp>
        <p:nvSpPr>
          <p:cNvPr id="111" name="Rectangle 110"/>
          <p:cNvSpPr/>
          <p:nvPr/>
        </p:nvSpPr>
        <p:spPr>
          <a:xfrm>
            <a:off x="7799372" y="2040334"/>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12" name="Rectangle 111"/>
          <p:cNvSpPr/>
          <p:nvPr/>
        </p:nvSpPr>
        <p:spPr>
          <a:xfrm>
            <a:off x="7936655" y="2040334"/>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13" name="Rectangle 112"/>
          <p:cNvSpPr/>
          <p:nvPr/>
        </p:nvSpPr>
        <p:spPr>
          <a:xfrm>
            <a:off x="8073063" y="2041311"/>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14" name="Rectangle 113"/>
          <p:cNvSpPr/>
          <p:nvPr/>
        </p:nvSpPr>
        <p:spPr>
          <a:xfrm>
            <a:off x="8207783" y="2041311"/>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15" name="Rectangle 114"/>
          <p:cNvSpPr/>
          <p:nvPr/>
        </p:nvSpPr>
        <p:spPr>
          <a:xfrm>
            <a:off x="8342503" y="2041311"/>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16" name="Rectangle 115"/>
          <p:cNvSpPr/>
          <p:nvPr/>
        </p:nvSpPr>
        <p:spPr>
          <a:xfrm>
            <a:off x="8677707" y="2040334"/>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17" name="Rectangle 116"/>
          <p:cNvSpPr/>
          <p:nvPr/>
        </p:nvSpPr>
        <p:spPr>
          <a:xfrm>
            <a:off x="8812427" y="2041311"/>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18" name="Rectangle 117"/>
          <p:cNvSpPr/>
          <p:nvPr/>
        </p:nvSpPr>
        <p:spPr>
          <a:xfrm>
            <a:off x="8947147" y="2041311"/>
            <a:ext cx="134720" cy="119050"/>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19" name="TextBox 118"/>
          <p:cNvSpPr txBox="1"/>
          <p:nvPr/>
        </p:nvSpPr>
        <p:spPr>
          <a:xfrm>
            <a:off x="6889445" y="2258579"/>
            <a:ext cx="325730" cy="246221"/>
          </a:xfrm>
          <a:prstGeom prst="rect">
            <a:avLst/>
          </a:prstGeom>
          <a:solidFill>
            <a:schemeClr val="bg1">
              <a:lumMod val="50000"/>
            </a:schemeClr>
          </a:solidFill>
        </p:spPr>
        <p:txBody>
          <a:bodyPr wrap="none" rtlCol="0">
            <a:spAutoFit/>
          </a:bodyPr>
          <a:lstStyle/>
          <a:p>
            <a:r>
              <a:rPr lang="en-US" sz="1000" dirty="0" smtClean="0"/>
              <a:t>SV</a:t>
            </a:r>
            <a:endParaRPr lang="en-US" sz="1000" dirty="0"/>
          </a:p>
        </p:txBody>
      </p:sp>
      <p:sp>
        <p:nvSpPr>
          <p:cNvPr id="120" name="TextBox 119"/>
          <p:cNvSpPr txBox="1"/>
          <p:nvPr/>
        </p:nvSpPr>
        <p:spPr>
          <a:xfrm>
            <a:off x="7237665" y="2258579"/>
            <a:ext cx="287843" cy="184249"/>
          </a:xfrm>
          <a:prstGeom prst="rect">
            <a:avLst/>
          </a:prstGeom>
          <a:solidFill>
            <a:srgbClr val="7F7F7F"/>
          </a:solidFill>
        </p:spPr>
        <p:txBody>
          <a:bodyPr wrap="none" rtlCol="0">
            <a:spAutoFit/>
          </a:bodyPr>
          <a:lstStyle/>
          <a:p>
            <a:r>
              <a:rPr lang="en-US" sz="1000" dirty="0" smtClean="0"/>
              <a:t>state</a:t>
            </a:r>
            <a:endParaRPr lang="en-US" sz="1000" dirty="0"/>
          </a:p>
        </p:txBody>
      </p:sp>
      <p:sp>
        <p:nvSpPr>
          <p:cNvPr id="121" name="Rectangle 120"/>
          <p:cNvSpPr/>
          <p:nvPr/>
        </p:nvSpPr>
        <p:spPr>
          <a:xfrm>
            <a:off x="7799372" y="2332436"/>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22" name="Rectangle 121"/>
          <p:cNvSpPr/>
          <p:nvPr/>
        </p:nvSpPr>
        <p:spPr>
          <a:xfrm>
            <a:off x="7936655" y="2332436"/>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23" name="Rectangle 122"/>
          <p:cNvSpPr/>
          <p:nvPr/>
        </p:nvSpPr>
        <p:spPr>
          <a:xfrm>
            <a:off x="8073063" y="2333413"/>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24" name="Rectangle 123"/>
          <p:cNvSpPr/>
          <p:nvPr/>
        </p:nvSpPr>
        <p:spPr>
          <a:xfrm>
            <a:off x="8207783" y="2333413"/>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25" name="Rectangle 124"/>
          <p:cNvSpPr/>
          <p:nvPr/>
        </p:nvSpPr>
        <p:spPr>
          <a:xfrm>
            <a:off x="8342503" y="2333413"/>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26" name="Rectangle 125"/>
          <p:cNvSpPr/>
          <p:nvPr/>
        </p:nvSpPr>
        <p:spPr>
          <a:xfrm>
            <a:off x="8677707" y="2332436"/>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27" name="Rectangle 126"/>
          <p:cNvSpPr/>
          <p:nvPr/>
        </p:nvSpPr>
        <p:spPr>
          <a:xfrm>
            <a:off x="8812427" y="2333413"/>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28" name="Rectangle 127"/>
          <p:cNvSpPr/>
          <p:nvPr/>
        </p:nvSpPr>
        <p:spPr>
          <a:xfrm>
            <a:off x="8947147" y="2333413"/>
            <a:ext cx="134720" cy="119050"/>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cxnSp>
        <p:nvCxnSpPr>
          <p:cNvPr id="129" name="Straight Connector 128"/>
          <p:cNvCxnSpPr>
            <a:stCxn id="106" idx="2"/>
          </p:cNvCxnSpPr>
          <p:nvPr/>
        </p:nvCxnSpPr>
        <p:spPr>
          <a:xfrm>
            <a:off x="7270337" y="3069235"/>
            <a:ext cx="0" cy="40115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4031457" y="3470393"/>
            <a:ext cx="4266140" cy="313646"/>
          </a:xfrm>
          <a:prstGeom prst="rect">
            <a:avLst/>
          </a:prstGeom>
          <a:solidFill>
            <a:schemeClr val="bg1">
              <a:lumMod val="50000"/>
            </a:schemeClr>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000" dirty="0">
              <a:solidFill>
                <a:schemeClr val="tx1"/>
              </a:solidFill>
            </a:endParaRPr>
          </a:p>
        </p:txBody>
      </p:sp>
      <p:sp>
        <p:nvSpPr>
          <p:cNvPr id="131" name="Rectangle 130"/>
          <p:cNvSpPr/>
          <p:nvPr/>
        </p:nvSpPr>
        <p:spPr>
          <a:xfrm>
            <a:off x="4980971" y="1959797"/>
            <a:ext cx="867612" cy="1111799"/>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32" name="TextBox 131"/>
          <p:cNvSpPr txBox="1"/>
          <p:nvPr/>
        </p:nvSpPr>
        <p:spPr>
          <a:xfrm>
            <a:off x="5133498" y="1659674"/>
            <a:ext cx="119189" cy="184249"/>
          </a:xfrm>
          <a:prstGeom prst="rect">
            <a:avLst/>
          </a:prstGeom>
          <a:noFill/>
        </p:spPr>
        <p:txBody>
          <a:bodyPr wrap="none" rtlCol="0">
            <a:spAutoFit/>
          </a:bodyPr>
          <a:lstStyle/>
          <a:p>
            <a:endParaRPr lang="en-US" sz="1000" dirty="0"/>
          </a:p>
        </p:txBody>
      </p:sp>
      <p:sp>
        <p:nvSpPr>
          <p:cNvPr id="133" name="TextBox 132"/>
          <p:cNvSpPr txBox="1"/>
          <p:nvPr/>
        </p:nvSpPr>
        <p:spPr>
          <a:xfrm>
            <a:off x="5033885" y="2783423"/>
            <a:ext cx="218514" cy="184249"/>
          </a:xfrm>
          <a:prstGeom prst="rect">
            <a:avLst/>
          </a:prstGeom>
          <a:solidFill>
            <a:schemeClr val="bg1">
              <a:lumMod val="50000"/>
            </a:schemeClr>
          </a:solidFill>
        </p:spPr>
        <p:txBody>
          <a:bodyPr wrap="none" rtlCol="0">
            <a:spAutoFit/>
          </a:bodyPr>
          <a:lstStyle/>
          <a:p>
            <a:r>
              <a:rPr lang="en-US" sz="1000" dirty="0" smtClean="0"/>
              <a:t>GR</a:t>
            </a:r>
            <a:endParaRPr lang="en-US" sz="1000" dirty="0"/>
          </a:p>
        </p:txBody>
      </p:sp>
      <p:sp>
        <p:nvSpPr>
          <p:cNvPr id="134" name="TextBox 133"/>
          <p:cNvSpPr txBox="1"/>
          <p:nvPr/>
        </p:nvSpPr>
        <p:spPr>
          <a:xfrm>
            <a:off x="5382104" y="2780081"/>
            <a:ext cx="287843" cy="184249"/>
          </a:xfrm>
          <a:prstGeom prst="rect">
            <a:avLst/>
          </a:prstGeom>
          <a:solidFill>
            <a:srgbClr val="7F7F7F"/>
          </a:solidFill>
        </p:spPr>
        <p:txBody>
          <a:bodyPr wrap="none" rtlCol="0">
            <a:spAutoFit/>
          </a:bodyPr>
          <a:lstStyle/>
          <a:p>
            <a:r>
              <a:rPr lang="en-US" sz="1000" dirty="0" smtClean="0"/>
              <a:t>state</a:t>
            </a:r>
            <a:endParaRPr lang="en-US" sz="1000" dirty="0"/>
          </a:p>
        </p:txBody>
      </p:sp>
      <p:sp>
        <p:nvSpPr>
          <p:cNvPr id="135" name="TextBox 134"/>
          <p:cNvSpPr txBox="1"/>
          <p:nvPr/>
        </p:nvSpPr>
        <p:spPr>
          <a:xfrm>
            <a:off x="5033885" y="2260941"/>
            <a:ext cx="325730" cy="246221"/>
          </a:xfrm>
          <a:prstGeom prst="rect">
            <a:avLst/>
          </a:prstGeom>
          <a:solidFill>
            <a:schemeClr val="bg1">
              <a:lumMod val="50000"/>
            </a:schemeClr>
          </a:solidFill>
        </p:spPr>
        <p:txBody>
          <a:bodyPr wrap="none" rtlCol="0">
            <a:spAutoFit/>
          </a:bodyPr>
          <a:lstStyle/>
          <a:p>
            <a:r>
              <a:rPr lang="en-US" sz="1000" dirty="0" smtClean="0"/>
              <a:t>SV</a:t>
            </a:r>
            <a:endParaRPr lang="en-US" sz="1000" dirty="0"/>
          </a:p>
        </p:txBody>
      </p:sp>
      <p:sp>
        <p:nvSpPr>
          <p:cNvPr id="136" name="TextBox 135"/>
          <p:cNvSpPr txBox="1"/>
          <p:nvPr/>
        </p:nvSpPr>
        <p:spPr>
          <a:xfrm>
            <a:off x="5364666" y="2258578"/>
            <a:ext cx="287843" cy="184249"/>
          </a:xfrm>
          <a:prstGeom prst="rect">
            <a:avLst/>
          </a:prstGeom>
          <a:solidFill>
            <a:srgbClr val="7F7F7F"/>
          </a:solidFill>
        </p:spPr>
        <p:txBody>
          <a:bodyPr wrap="none" rtlCol="0">
            <a:spAutoFit/>
          </a:bodyPr>
          <a:lstStyle/>
          <a:p>
            <a:r>
              <a:rPr lang="en-US" sz="1000" dirty="0" smtClean="0"/>
              <a:t>state</a:t>
            </a:r>
            <a:endParaRPr lang="en-US" sz="1000" dirty="0"/>
          </a:p>
        </p:txBody>
      </p:sp>
      <p:cxnSp>
        <p:nvCxnSpPr>
          <p:cNvPr id="137" name="Straight Connector 136"/>
          <p:cNvCxnSpPr>
            <a:stCxn id="131" idx="2"/>
          </p:cNvCxnSpPr>
          <p:nvPr/>
        </p:nvCxnSpPr>
        <p:spPr>
          <a:xfrm>
            <a:off x="5414776" y="3071598"/>
            <a:ext cx="0" cy="40115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38" name="Rectangle 137"/>
          <p:cNvSpPr/>
          <p:nvPr/>
        </p:nvSpPr>
        <p:spPr>
          <a:xfrm>
            <a:off x="6778695" y="4181503"/>
            <a:ext cx="881996" cy="111180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39" name="TextBox 138"/>
          <p:cNvSpPr txBox="1"/>
          <p:nvPr/>
        </p:nvSpPr>
        <p:spPr>
          <a:xfrm>
            <a:off x="6844538" y="5005129"/>
            <a:ext cx="325730" cy="246221"/>
          </a:xfrm>
          <a:prstGeom prst="rect">
            <a:avLst/>
          </a:prstGeom>
          <a:solidFill>
            <a:schemeClr val="bg1">
              <a:lumMod val="50000"/>
            </a:schemeClr>
          </a:solidFill>
        </p:spPr>
        <p:txBody>
          <a:bodyPr wrap="none" rtlCol="0">
            <a:spAutoFit/>
          </a:bodyPr>
          <a:lstStyle/>
          <a:p>
            <a:r>
              <a:rPr lang="en-US" sz="1000" dirty="0" smtClean="0"/>
              <a:t>SV</a:t>
            </a:r>
            <a:endParaRPr lang="en-US" sz="1000" dirty="0"/>
          </a:p>
        </p:txBody>
      </p:sp>
      <p:sp>
        <p:nvSpPr>
          <p:cNvPr id="140" name="TextBox 139"/>
          <p:cNvSpPr txBox="1"/>
          <p:nvPr/>
        </p:nvSpPr>
        <p:spPr>
          <a:xfrm>
            <a:off x="7192758" y="4998534"/>
            <a:ext cx="287843" cy="184249"/>
          </a:xfrm>
          <a:prstGeom prst="rect">
            <a:avLst/>
          </a:prstGeom>
          <a:solidFill>
            <a:srgbClr val="7F7F7F"/>
          </a:solidFill>
        </p:spPr>
        <p:txBody>
          <a:bodyPr wrap="none" rtlCol="0">
            <a:spAutoFit/>
          </a:bodyPr>
          <a:lstStyle/>
          <a:p>
            <a:r>
              <a:rPr lang="en-US" sz="1000" dirty="0" smtClean="0"/>
              <a:t>state</a:t>
            </a:r>
            <a:endParaRPr lang="en-US" sz="1000" dirty="0"/>
          </a:p>
        </p:txBody>
      </p:sp>
      <p:sp>
        <p:nvSpPr>
          <p:cNvPr id="141" name="TextBox 140"/>
          <p:cNvSpPr txBox="1"/>
          <p:nvPr/>
        </p:nvSpPr>
        <p:spPr>
          <a:xfrm>
            <a:off x="6844538" y="4482647"/>
            <a:ext cx="325730" cy="246221"/>
          </a:xfrm>
          <a:prstGeom prst="rect">
            <a:avLst/>
          </a:prstGeom>
          <a:solidFill>
            <a:schemeClr val="bg1">
              <a:lumMod val="50000"/>
            </a:schemeClr>
          </a:solidFill>
        </p:spPr>
        <p:txBody>
          <a:bodyPr wrap="none" rtlCol="0">
            <a:spAutoFit/>
          </a:bodyPr>
          <a:lstStyle/>
          <a:p>
            <a:r>
              <a:rPr lang="en-US" sz="1000" dirty="0" smtClean="0"/>
              <a:t>SV</a:t>
            </a:r>
            <a:endParaRPr lang="en-US" sz="1000" dirty="0"/>
          </a:p>
        </p:txBody>
      </p:sp>
      <p:sp>
        <p:nvSpPr>
          <p:cNvPr id="142" name="TextBox 141"/>
          <p:cNvSpPr txBox="1"/>
          <p:nvPr/>
        </p:nvSpPr>
        <p:spPr>
          <a:xfrm>
            <a:off x="7192758" y="4482647"/>
            <a:ext cx="287843" cy="184249"/>
          </a:xfrm>
          <a:prstGeom prst="rect">
            <a:avLst/>
          </a:prstGeom>
          <a:solidFill>
            <a:srgbClr val="7F7F7F"/>
          </a:solidFill>
        </p:spPr>
        <p:txBody>
          <a:bodyPr wrap="none" rtlCol="0">
            <a:spAutoFit/>
          </a:bodyPr>
          <a:lstStyle/>
          <a:p>
            <a:r>
              <a:rPr lang="en-US" sz="1000" dirty="0" smtClean="0"/>
              <a:t>state</a:t>
            </a:r>
            <a:endParaRPr lang="en-US" sz="1000" dirty="0"/>
          </a:p>
        </p:txBody>
      </p:sp>
      <p:cxnSp>
        <p:nvCxnSpPr>
          <p:cNvPr id="143" name="Straight Connector 142"/>
          <p:cNvCxnSpPr/>
          <p:nvPr/>
        </p:nvCxnSpPr>
        <p:spPr>
          <a:xfrm>
            <a:off x="7163831" y="3784039"/>
            <a:ext cx="0" cy="40115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44" name="Rectangle 143"/>
          <p:cNvSpPr/>
          <p:nvPr/>
        </p:nvSpPr>
        <p:spPr>
          <a:xfrm>
            <a:off x="7754466" y="4823391"/>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45" name="Rectangle 144"/>
          <p:cNvSpPr/>
          <p:nvPr/>
        </p:nvSpPr>
        <p:spPr>
          <a:xfrm>
            <a:off x="7891749" y="4823391"/>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46" name="Rectangle 145"/>
          <p:cNvSpPr/>
          <p:nvPr/>
        </p:nvSpPr>
        <p:spPr>
          <a:xfrm>
            <a:off x="8028155" y="4824368"/>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47" name="Rectangle 146"/>
          <p:cNvSpPr/>
          <p:nvPr/>
        </p:nvSpPr>
        <p:spPr>
          <a:xfrm>
            <a:off x="8162877" y="4824368"/>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48" name="Rectangle 147"/>
          <p:cNvSpPr/>
          <p:nvPr/>
        </p:nvSpPr>
        <p:spPr>
          <a:xfrm>
            <a:off x="8297596" y="4824368"/>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49" name="Rectangle 148"/>
          <p:cNvSpPr/>
          <p:nvPr/>
        </p:nvSpPr>
        <p:spPr>
          <a:xfrm>
            <a:off x="8632800" y="4823391"/>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50" name="Rectangle 149"/>
          <p:cNvSpPr/>
          <p:nvPr/>
        </p:nvSpPr>
        <p:spPr>
          <a:xfrm>
            <a:off x="8767520" y="4824368"/>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51" name="Rectangle 150"/>
          <p:cNvSpPr/>
          <p:nvPr/>
        </p:nvSpPr>
        <p:spPr>
          <a:xfrm>
            <a:off x="8902240" y="4824368"/>
            <a:ext cx="134720" cy="119050"/>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52" name="Rectangle 151"/>
          <p:cNvSpPr/>
          <p:nvPr/>
        </p:nvSpPr>
        <p:spPr>
          <a:xfrm>
            <a:off x="7754466" y="5115494"/>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53" name="Rectangle 152"/>
          <p:cNvSpPr/>
          <p:nvPr/>
        </p:nvSpPr>
        <p:spPr>
          <a:xfrm>
            <a:off x="7891749" y="5115494"/>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54" name="Rectangle 153"/>
          <p:cNvSpPr/>
          <p:nvPr/>
        </p:nvSpPr>
        <p:spPr>
          <a:xfrm>
            <a:off x="8028155" y="5116470"/>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55" name="Rectangle 154"/>
          <p:cNvSpPr/>
          <p:nvPr/>
        </p:nvSpPr>
        <p:spPr>
          <a:xfrm>
            <a:off x="8162877" y="5116470"/>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56" name="Rectangle 155"/>
          <p:cNvSpPr/>
          <p:nvPr/>
        </p:nvSpPr>
        <p:spPr>
          <a:xfrm>
            <a:off x="8297596" y="5116470"/>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57" name="Rectangle 156"/>
          <p:cNvSpPr/>
          <p:nvPr/>
        </p:nvSpPr>
        <p:spPr>
          <a:xfrm>
            <a:off x="8632800" y="5115494"/>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58" name="Rectangle 157"/>
          <p:cNvSpPr/>
          <p:nvPr/>
        </p:nvSpPr>
        <p:spPr>
          <a:xfrm>
            <a:off x="8767520" y="5116470"/>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59" name="Rectangle 158"/>
          <p:cNvSpPr/>
          <p:nvPr/>
        </p:nvSpPr>
        <p:spPr>
          <a:xfrm>
            <a:off x="8902240" y="5116470"/>
            <a:ext cx="134720" cy="119050"/>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60" name="Rectangle 159"/>
          <p:cNvSpPr/>
          <p:nvPr/>
        </p:nvSpPr>
        <p:spPr>
          <a:xfrm>
            <a:off x="4846250" y="4181503"/>
            <a:ext cx="867612" cy="111180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61" name="TextBox 160"/>
          <p:cNvSpPr txBox="1"/>
          <p:nvPr/>
        </p:nvSpPr>
        <p:spPr>
          <a:xfrm>
            <a:off x="5017211" y="5385827"/>
            <a:ext cx="119189" cy="184249"/>
          </a:xfrm>
          <a:prstGeom prst="rect">
            <a:avLst/>
          </a:prstGeom>
          <a:noFill/>
        </p:spPr>
        <p:txBody>
          <a:bodyPr wrap="none" rtlCol="0">
            <a:spAutoFit/>
          </a:bodyPr>
          <a:lstStyle/>
          <a:p>
            <a:endParaRPr lang="en-US" sz="1000" dirty="0"/>
          </a:p>
        </p:txBody>
      </p:sp>
      <p:sp>
        <p:nvSpPr>
          <p:cNvPr id="162" name="TextBox 161"/>
          <p:cNvSpPr txBox="1"/>
          <p:nvPr/>
        </p:nvSpPr>
        <p:spPr>
          <a:xfrm>
            <a:off x="4913549" y="5005128"/>
            <a:ext cx="325730" cy="246221"/>
          </a:xfrm>
          <a:prstGeom prst="rect">
            <a:avLst/>
          </a:prstGeom>
          <a:solidFill>
            <a:schemeClr val="bg1">
              <a:lumMod val="50000"/>
            </a:schemeClr>
          </a:solidFill>
        </p:spPr>
        <p:txBody>
          <a:bodyPr wrap="none" rtlCol="0">
            <a:spAutoFit/>
          </a:bodyPr>
          <a:lstStyle/>
          <a:p>
            <a:r>
              <a:rPr lang="en-US" sz="1000" dirty="0" smtClean="0"/>
              <a:t>SV</a:t>
            </a:r>
            <a:endParaRPr lang="en-US" sz="1000" dirty="0"/>
          </a:p>
        </p:txBody>
      </p:sp>
      <p:sp>
        <p:nvSpPr>
          <p:cNvPr id="163" name="TextBox 162"/>
          <p:cNvSpPr txBox="1"/>
          <p:nvPr/>
        </p:nvSpPr>
        <p:spPr>
          <a:xfrm>
            <a:off x="5244228" y="5007158"/>
            <a:ext cx="287843" cy="184249"/>
          </a:xfrm>
          <a:prstGeom prst="rect">
            <a:avLst/>
          </a:prstGeom>
          <a:solidFill>
            <a:srgbClr val="7F7F7F"/>
          </a:solidFill>
        </p:spPr>
        <p:txBody>
          <a:bodyPr wrap="none" rtlCol="0">
            <a:spAutoFit/>
          </a:bodyPr>
          <a:lstStyle/>
          <a:p>
            <a:r>
              <a:rPr lang="en-US" sz="1000" dirty="0" smtClean="0"/>
              <a:t>state</a:t>
            </a:r>
            <a:endParaRPr lang="en-US" sz="1000" dirty="0"/>
          </a:p>
        </p:txBody>
      </p:sp>
      <p:sp>
        <p:nvSpPr>
          <p:cNvPr id="164" name="TextBox 163"/>
          <p:cNvSpPr txBox="1"/>
          <p:nvPr/>
        </p:nvSpPr>
        <p:spPr>
          <a:xfrm>
            <a:off x="4913549" y="4475624"/>
            <a:ext cx="325730" cy="246221"/>
          </a:xfrm>
          <a:prstGeom prst="rect">
            <a:avLst/>
          </a:prstGeom>
          <a:solidFill>
            <a:schemeClr val="bg1">
              <a:lumMod val="50000"/>
            </a:schemeClr>
          </a:solidFill>
        </p:spPr>
        <p:txBody>
          <a:bodyPr wrap="none" rtlCol="0">
            <a:spAutoFit/>
          </a:bodyPr>
          <a:lstStyle/>
          <a:p>
            <a:r>
              <a:rPr lang="en-US" sz="1000" dirty="0" smtClean="0"/>
              <a:t>SV</a:t>
            </a:r>
            <a:endParaRPr lang="en-US" sz="1000" dirty="0"/>
          </a:p>
        </p:txBody>
      </p:sp>
      <p:sp>
        <p:nvSpPr>
          <p:cNvPr id="165" name="TextBox 164"/>
          <p:cNvSpPr txBox="1"/>
          <p:nvPr/>
        </p:nvSpPr>
        <p:spPr>
          <a:xfrm>
            <a:off x="5244228" y="4481411"/>
            <a:ext cx="287843" cy="184249"/>
          </a:xfrm>
          <a:prstGeom prst="rect">
            <a:avLst/>
          </a:prstGeom>
          <a:solidFill>
            <a:srgbClr val="7F7F7F"/>
          </a:solidFill>
        </p:spPr>
        <p:txBody>
          <a:bodyPr wrap="none" rtlCol="0">
            <a:spAutoFit/>
          </a:bodyPr>
          <a:lstStyle/>
          <a:p>
            <a:r>
              <a:rPr lang="en-US" sz="1000" dirty="0" smtClean="0"/>
              <a:t>state</a:t>
            </a:r>
            <a:endParaRPr lang="en-US" sz="1000" dirty="0"/>
          </a:p>
        </p:txBody>
      </p:sp>
      <p:cxnSp>
        <p:nvCxnSpPr>
          <p:cNvPr id="166" name="Straight Connector 165"/>
          <p:cNvCxnSpPr/>
          <p:nvPr/>
        </p:nvCxnSpPr>
        <p:spPr>
          <a:xfrm>
            <a:off x="5232840" y="3784039"/>
            <a:ext cx="0" cy="40115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67" name="Rectangle 166"/>
          <p:cNvSpPr/>
          <p:nvPr/>
        </p:nvSpPr>
        <p:spPr>
          <a:xfrm>
            <a:off x="3488602" y="4718074"/>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68" name="Rectangle 167"/>
          <p:cNvSpPr/>
          <p:nvPr/>
        </p:nvSpPr>
        <p:spPr>
          <a:xfrm>
            <a:off x="3625885" y="4718074"/>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69" name="Rectangle 168"/>
          <p:cNvSpPr/>
          <p:nvPr/>
        </p:nvSpPr>
        <p:spPr>
          <a:xfrm>
            <a:off x="3762292" y="4719051"/>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70" name="Rectangle 169"/>
          <p:cNvSpPr/>
          <p:nvPr/>
        </p:nvSpPr>
        <p:spPr>
          <a:xfrm>
            <a:off x="3897013" y="4719051"/>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71" name="Rectangle 170"/>
          <p:cNvSpPr/>
          <p:nvPr/>
        </p:nvSpPr>
        <p:spPr>
          <a:xfrm>
            <a:off x="4031732" y="4719051"/>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72" name="Rectangle 171"/>
          <p:cNvSpPr/>
          <p:nvPr/>
        </p:nvSpPr>
        <p:spPr>
          <a:xfrm>
            <a:off x="4366936" y="4718074"/>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73" name="Rectangle 172"/>
          <p:cNvSpPr/>
          <p:nvPr/>
        </p:nvSpPr>
        <p:spPr>
          <a:xfrm>
            <a:off x="4501656" y="4719051"/>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74" name="Rectangle 173"/>
          <p:cNvSpPr/>
          <p:nvPr/>
        </p:nvSpPr>
        <p:spPr>
          <a:xfrm>
            <a:off x="4636376" y="4719051"/>
            <a:ext cx="134720" cy="119050"/>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75" name="Rectangle 174"/>
          <p:cNvSpPr/>
          <p:nvPr/>
        </p:nvSpPr>
        <p:spPr>
          <a:xfrm>
            <a:off x="3488602" y="5010176"/>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76" name="Rectangle 175"/>
          <p:cNvSpPr/>
          <p:nvPr/>
        </p:nvSpPr>
        <p:spPr>
          <a:xfrm>
            <a:off x="3625886" y="5010176"/>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77" name="Rectangle 176"/>
          <p:cNvSpPr/>
          <p:nvPr/>
        </p:nvSpPr>
        <p:spPr>
          <a:xfrm>
            <a:off x="3762292" y="5011153"/>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78" name="Rectangle 177"/>
          <p:cNvSpPr/>
          <p:nvPr/>
        </p:nvSpPr>
        <p:spPr>
          <a:xfrm>
            <a:off x="3897013" y="5011153"/>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79" name="Rectangle 178"/>
          <p:cNvSpPr/>
          <p:nvPr/>
        </p:nvSpPr>
        <p:spPr>
          <a:xfrm>
            <a:off x="4031733" y="5011153"/>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0" name="Rectangle 179"/>
          <p:cNvSpPr/>
          <p:nvPr/>
        </p:nvSpPr>
        <p:spPr>
          <a:xfrm>
            <a:off x="4366936" y="5010176"/>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1" name="Rectangle 180"/>
          <p:cNvSpPr/>
          <p:nvPr/>
        </p:nvSpPr>
        <p:spPr>
          <a:xfrm>
            <a:off x="4501656" y="5011153"/>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2" name="Rectangle 181"/>
          <p:cNvSpPr/>
          <p:nvPr/>
        </p:nvSpPr>
        <p:spPr>
          <a:xfrm>
            <a:off x="4636376" y="5011153"/>
            <a:ext cx="134720" cy="119050"/>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3" name="Rectangle 182"/>
          <p:cNvSpPr/>
          <p:nvPr/>
        </p:nvSpPr>
        <p:spPr>
          <a:xfrm>
            <a:off x="3623047" y="1980809"/>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4" name="Rectangle 183"/>
          <p:cNvSpPr/>
          <p:nvPr/>
        </p:nvSpPr>
        <p:spPr>
          <a:xfrm>
            <a:off x="3760330" y="1980809"/>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5" name="Rectangle 184"/>
          <p:cNvSpPr/>
          <p:nvPr/>
        </p:nvSpPr>
        <p:spPr>
          <a:xfrm>
            <a:off x="3896737" y="1981786"/>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6" name="Rectangle 185"/>
          <p:cNvSpPr/>
          <p:nvPr/>
        </p:nvSpPr>
        <p:spPr>
          <a:xfrm>
            <a:off x="4031458" y="1981786"/>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7" name="Rectangle 186"/>
          <p:cNvSpPr/>
          <p:nvPr/>
        </p:nvSpPr>
        <p:spPr>
          <a:xfrm>
            <a:off x="4166177" y="1981786"/>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8" name="Rectangle 187"/>
          <p:cNvSpPr/>
          <p:nvPr/>
        </p:nvSpPr>
        <p:spPr>
          <a:xfrm>
            <a:off x="4501381" y="1980809"/>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9" name="Rectangle 188"/>
          <p:cNvSpPr/>
          <p:nvPr/>
        </p:nvSpPr>
        <p:spPr>
          <a:xfrm>
            <a:off x="4636101" y="1981786"/>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0" name="Rectangle 189"/>
          <p:cNvSpPr/>
          <p:nvPr/>
        </p:nvSpPr>
        <p:spPr>
          <a:xfrm>
            <a:off x="4770821" y="1981786"/>
            <a:ext cx="134720" cy="119050"/>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1" name="Rectangle 190"/>
          <p:cNvSpPr/>
          <p:nvPr/>
        </p:nvSpPr>
        <p:spPr>
          <a:xfrm>
            <a:off x="3623047" y="2272910"/>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2" name="Rectangle 191"/>
          <p:cNvSpPr/>
          <p:nvPr/>
        </p:nvSpPr>
        <p:spPr>
          <a:xfrm>
            <a:off x="3760330" y="2272909"/>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3" name="Rectangle 192"/>
          <p:cNvSpPr/>
          <p:nvPr/>
        </p:nvSpPr>
        <p:spPr>
          <a:xfrm>
            <a:off x="3896737" y="2273886"/>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4" name="Rectangle 193"/>
          <p:cNvSpPr/>
          <p:nvPr/>
        </p:nvSpPr>
        <p:spPr>
          <a:xfrm>
            <a:off x="4031457" y="2273886"/>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5" name="Rectangle 194"/>
          <p:cNvSpPr/>
          <p:nvPr/>
        </p:nvSpPr>
        <p:spPr>
          <a:xfrm>
            <a:off x="4166178" y="2273886"/>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6" name="Rectangle 195"/>
          <p:cNvSpPr/>
          <p:nvPr/>
        </p:nvSpPr>
        <p:spPr>
          <a:xfrm>
            <a:off x="4501380" y="2272910"/>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7" name="Rectangle 196"/>
          <p:cNvSpPr/>
          <p:nvPr/>
        </p:nvSpPr>
        <p:spPr>
          <a:xfrm>
            <a:off x="4636102" y="2273886"/>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8" name="Rectangle 197"/>
          <p:cNvSpPr/>
          <p:nvPr/>
        </p:nvSpPr>
        <p:spPr>
          <a:xfrm>
            <a:off x="4770824" y="2273888"/>
            <a:ext cx="134720" cy="119050"/>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4" name="TextBox 3"/>
          <p:cNvSpPr txBox="1"/>
          <p:nvPr/>
        </p:nvSpPr>
        <p:spPr>
          <a:xfrm>
            <a:off x="6498" y="1563280"/>
            <a:ext cx="3419827" cy="954107"/>
          </a:xfrm>
          <a:prstGeom prst="rect">
            <a:avLst/>
          </a:prstGeom>
          <a:noFill/>
        </p:spPr>
        <p:txBody>
          <a:bodyPr wrap="none" rtlCol="0">
            <a:spAutoFit/>
          </a:bodyPr>
          <a:lstStyle/>
          <a:p>
            <a:r>
              <a:rPr lang="en-US" sz="2800" dirty="0" smtClean="0"/>
              <a:t>1. One-sided PUT/GET </a:t>
            </a:r>
          </a:p>
          <a:p>
            <a:r>
              <a:rPr lang="en-US" sz="2800" dirty="0" smtClean="0"/>
              <a:t>    to SV home</a:t>
            </a:r>
            <a:endParaRPr lang="en-US" sz="2800" dirty="0"/>
          </a:p>
        </p:txBody>
      </p:sp>
      <p:sp>
        <p:nvSpPr>
          <p:cNvPr id="5" name="TextBox 4"/>
          <p:cNvSpPr txBox="1"/>
          <p:nvPr/>
        </p:nvSpPr>
        <p:spPr>
          <a:xfrm>
            <a:off x="6498" y="4998534"/>
            <a:ext cx="3520465" cy="954107"/>
          </a:xfrm>
          <a:prstGeom prst="rect">
            <a:avLst/>
          </a:prstGeom>
          <a:noFill/>
        </p:spPr>
        <p:txBody>
          <a:bodyPr wrap="none" rtlCol="0">
            <a:spAutoFit/>
          </a:bodyPr>
          <a:lstStyle/>
          <a:p>
            <a:r>
              <a:rPr lang="en-US" sz="2800" dirty="0" smtClean="0"/>
              <a:t>2. Migrate Referencing </a:t>
            </a:r>
          </a:p>
          <a:p>
            <a:r>
              <a:rPr lang="en-US" sz="2800" dirty="0" smtClean="0"/>
              <a:t>    Task to SV home</a:t>
            </a:r>
            <a:endParaRPr lang="en-US" sz="2800" dirty="0"/>
          </a:p>
        </p:txBody>
      </p:sp>
      <p:sp>
        <p:nvSpPr>
          <p:cNvPr id="199" name="TextBox 198"/>
          <p:cNvSpPr txBox="1"/>
          <p:nvPr/>
        </p:nvSpPr>
        <p:spPr>
          <a:xfrm>
            <a:off x="4482563" y="5570076"/>
            <a:ext cx="4187590" cy="523220"/>
          </a:xfrm>
          <a:prstGeom prst="rect">
            <a:avLst/>
          </a:prstGeom>
          <a:noFill/>
        </p:spPr>
        <p:txBody>
          <a:bodyPr wrap="none" rtlCol="0">
            <a:spAutoFit/>
          </a:bodyPr>
          <a:lstStyle/>
          <a:p>
            <a:r>
              <a:rPr lang="en-US" sz="2800" dirty="0"/>
              <a:t>3</a:t>
            </a:r>
            <a:r>
              <a:rPr lang="en-US" sz="2800" dirty="0" smtClean="0"/>
              <a:t>. Directory-based Protocol</a:t>
            </a:r>
            <a:endParaRPr lang="en-US" sz="2800" dirty="0"/>
          </a:p>
        </p:txBody>
      </p:sp>
      <p:sp>
        <p:nvSpPr>
          <p:cNvPr id="98" name="Rectangle 3"/>
          <p:cNvSpPr>
            <a:spLocks noGrp="1" noChangeArrowheads="1"/>
          </p:cNvSpPr>
          <p:nvPr>
            <p:ph type="title"/>
          </p:nvPr>
        </p:nvSpPr>
        <p:spPr>
          <a:xfrm>
            <a:off x="0" y="3705"/>
            <a:ext cx="8686800" cy="1143000"/>
          </a:xfrm>
        </p:spPr>
        <p:txBody>
          <a:bodyPr>
            <a:normAutofit/>
          </a:bodyPr>
          <a:lstStyle/>
          <a:p>
            <a:r>
              <a:rPr kumimoji="1" lang="en-US" dirty="0" smtClean="0">
                <a:solidFill>
                  <a:srgbClr val="000090"/>
                </a:solidFill>
              </a:rPr>
              <a:t>Composite Protocols</a:t>
            </a:r>
            <a:endParaRPr kumimoji="1" lang="en-US" dirty="0">
              <a:solidFill>
                <a:srgbClr val="000090"/>
              </a:solidFill>
            </a:endParaRPr>
          </a:p>
        </p:txBody>
      </p:sp>
    </p:spTree>
    <p:extLst>
      <p:ext uri="{BB962C8B-B14F-4D97-AF65-F5344CB8AC3E}">
        <p14:creationId xmlns:p14="http://schemas.microsoft.com/office/powerpoint/2010/main" val="245710607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1202" y="2834099"/>
            <a:ext cx="340658" cy="461665"/>
          </a:xfrm>
          <a:prstGeom prst="rect">
            <a:avLst/>
          </a:prstGeom>
          <a:solidFill>
            <a:schemeClr val="bg1">
              <a:lumMod val="85000"/>
            </a:schemeClr>
          </a:solidFill>
          <a:ln>
            <a:solidFill>
              <a:schemeClr val="tx1"/>
            </a:solidFill>
          </a:ln>
        </p:spPr>
        <p:txBody>
          <a:bodyPr wrap="none" rtlCol="0">
            <a:spAutoFit/>
          </a:bodyPr>
          <a:lstStyle/>
          <a:p>
            <a:r>
              <a:rPr lang="en-US" sz="2400" dirty="0" smtClean="0"/>
              <a:t>0</a:t>
            </a:r>
            <a:endParaRPr lang="en-US" sz="2400" dirty="0"/>
          </a:p>
        </p:txBody>
      </p:sp>
      <p:sp>
        <p:nvSpPr>
          <p:cNvPr id="5" name="TextBox 4"/>
          <p:cNvSpPr txBox="1"/>
          <p:nvPr/>
        </p:nvSpPr>
        <p:spPr>
          <a:xfrm>
            <a:off x="1451860" y="2834099"/>
            <a:ext cx="340658" cy="461665"/>
          </a:xfrm>
          <a:prstGeom prst="rect">
            <a:avLst/>
          </a:prstGeom>
          <a:solidFill>
            <a:schemeClr val="bg1">
              <a:lumMod val="85000"/>
            </a:schemeClr>
          </a:solidFill>
          <a:ln>
            <a:solidFill>
              <a:schemeClr val="tx1"/>
            </a:solidFill>
          </a:ln>
        </p:spPr>
        <p:txBody>
          <a:bodyPr wrap="none" rtlCol="0">
            <a:spAutoFit/>
          </a:bodyPr>
          <a:lstStyle/>
          <a:p>
            <a:r>
              <a:rPr lang="en-US" sz="2400" dirty="0" smtClean="0"/>
              <a:t>0</a:t>
            </a:r>
            <a:endParaRPr lang="en-US" sz="2400" dirty="0"/>
          </a:p>
        </p:txBody>
      </p:sp>
      <p:sp>
        <p:nvSpPr>
          <p:cNvPr id="6" name="TextBox 5"/>
          <p:cNvSpPr txBox="1"/>
          <p:nvPr/>
        </p:nvSpPr>
        <p:spPr>
          <a:xfrm>
            <a:off x="1792518" y="2834099"/>
            <a:ext cx="340658" cy="461665"/>
          </a:xfrm>
          <a:prstGeom prst="rect">
            <a:avLst/>
          </a:prstGeom>
          <a:solidFill>
            <a:schemeClr val="bg1">
              <a:lumMod val="85000"/>
            </a:schemeClr>
          </a:solidFill>
          <a:ln>
            <a:solidFill>
              <a:schemeClr val="tx1"/>
            </a:solidFill>
          </a:ln>
        </p:spPr>
        <p:txBody>
          <a:bodyPr wrap="none" rtlCol="0">
            <a:spAutoFit/>
          </a:bodyPr>
          <a:lstStyle/>
          <a:p>
            <a:r>
              <a:rPr lang="en-US" sz="2400" dirty="0" smtClean="0"/>
              <a:t>0</a:t>
            </a:r>
            <a:endParaRPr lang="en-US" sz="2400" dirty="0"/>
          </a:p>
        </p:txBody>
      </p:sp>
      <p:sp>
        <p:nvSpPr>
          <p:cNvPr id="7" name="TextBox 6"/>
          <p:cNvSpPr txBox="1"/>
          <p:nvPr/>
        </p:nvSpPr>
        <p:spPr>
          <a:xfrm>
            <a:off x="2131181" y="2834099"/>
            <a:ext cx="340658" cy="461665"/>
          </a:xfrm>
          <a:prstGeom prst="rect">
            <a:avLst/>
          </a:prstGeom>
          <a:solidFill>
            <a:schemeClr val="bg1">
              <a:lumMod val="85000"/>
            </a:schemeClr>
          </a:solidFill>
          <a:ln>
            <a:solidFill>
              <a:schemeClr val="tx1"/>
            </a:solidFill>
          </a:ln>
        </p:spPr>
        <p:txBody>
          <a:bodyPr wrap="none" rtlCol="0">
            <a:spAutoFit/>
          </a:bodyPr>
          <a:lstStyle/>
          <a:p>
            <a:r>
              <a:rPr lang="en-US" sz="2400" dirty="0" smtClean="0"/>
              <a:t>0</a:t>
            </a:r>
            <a:endParaRPr lang="en-US" sz="2400" dirty="0"/>
          </a:p>
        </p:txBody>
      </p:sp>
      <p:sp>
        <p:nvSpPr>
          <p:cNvPr id="8" name="TextBox 7"/>
          <p:cNvSpPr txBox="1"/>
          <p:nvPr/>
        </p:nvSpPr>
        <p:spPr>
          <a:xfrm>
            <a:off x="2471839" y="2834099"/>
            <a:ext cx="646331" cy="461665"/>
          </a:xfrm>
          <a:prstGeom prst="rect">
            <a:avLst/>
          </a:prstGeom>
          <a:solidFill>
            <a:schemeClr val="bg1">
              <a:lumMod val="85000"/>
            </a:schemeClr>
          </a:solidFill>
          <a:ln>
            <a:solidFill>
              <a:schemeClr val="tx1"/>
            </a:solidFill>
          </a:ln>
        </p:spPr>
        <p:txBody>
          <a:bodyPr wrap="none" rtlCol="0">
            <a:spAutoFit/>
          </a:bodyPr>
          <a:lstStyle/>
          <a:p>
            <a:r>
              <a:rPr lang="en-US" sz="2400" dirty="0" smtClean="0"/>
              <a:t>⋅⋅⋅</a:t>
            </a:r>
            <a:endParaRPr lang="en-US" sz="2400" dirty="0"/>
          </a:p>
        </p:txBody>
      </p:sp>
      <p:sp>
        <p:nvSpPr>
          <p:cNvPr id="9" name="TextBox 8"/>
          <p:cNvSpPr txBox="1"/>
          <p:nvPr/>
        </p:nvSpPr>
        <p:spPr>
          <a:xfrm>
            <a:off x="3118170" y="2834099"/>
            <a:ext cx="340658" cy="461665"/>
          </a:xfrm>
          <a:prstGeom prst="rect">
            <a:avLst/>
          </a:prstGeom>
          <a:solidFill>
            <a:schemeClr val="bg1">
              <a:lumMod val="85000"/>
            </a:schemeClr>
          </a:solidFill>
          <a:ln>
            <a:solidFill>
              <a:schemeClr val="tx1"/>
            </a:solidFill>
          </a:ln>
        </p:spPr>
        <p:txBody>
          <a:bodyPr wrap="none" rtlCol="0">
            <a:spAutoFit/>
          </a:bodyPr>
          <a:lstStyle/>
          <a:p>
            <a:r>
              <a:rPr lang="en-US" sz="2400" dirty="0" smtClean="0"/>
              <a:t>0</a:t>
            </a:r>
            <a:endParaRPr lang="en-US" sz="2400" dirty="0"/>
          </a:p>
        </p:txBody>
      </p:sp>
      <p:sp>
        <p:nvSpPr>
          <p:cNvPr id="11" name="TextBox 10"/>
          <p:cNvSpPr txBox="1"/>
          <p:nvPr/>
        </p:nvSpPr>
        <p:spPr>
          <a:xfrm>
            <a:off x="4495530" y="2834099"/>
            <a:ext cx="3039865" cy="461665"/>
          </a:xfrm>
          <a:prstGeom prst="rect">
            <a:avLst/>
          </a:prstGeom>
          <a:solidFill>
            <a:srgbClr val="D9D9D9"/>
          </a:solidFill>
          <a:ln>
            <a:solidFill>
              <a:schemeClr val="tx1"/>
            </a:solidFill>
          </a:ln>
        </p:spPr>
        <p:txBody>
          <a:bodyPr wrap="none" rtlCol="0">
            <a:spAutoFit/>
          </a:bodyPr>
          <a:lstStyle/>
          <a:p>
            <a:r>
              <a:rPr lang="en-US" sz="2400" dirty="0" smtClean="0"/>
              <a:t>〈Shared Variable (SV)〉</a:t>
            </a:r>
            <a:endParaRPr lang="en-US" sz="2400" dirty="0"/>
          </a:p>
        </p:txBody>
      </p:sp>
      <p:sp>
        <p:nvSpPr>
          <p:cNvPr id="12" name="TextBox 11"/>
          <p:cNvSpPr txBox="1"/>
          <p:nvPr/>
        </p:nvSpPr>
        <p:spPr>
          <a:xfrm>
            <a:off x="3744936" y="2834099"/>
            <a:ext cx="481998" cy="369332"/>
          </a:xfrm>
          <a:prstGeom prst="rect">
            <a:avLst/>
          </a:prstGeom>
          <a:noFill/>
        </p:spPr>
        <p:txBody>
          <a:bodyPr wrap="none" rtlCol="0">
            <a:spAutoFit/>
          </a:bodyPr>
          <a:lstStyle/>
          <a:p>
            <a:r>
              <a:rPr lang="en-US" dirty="0" smtClean="0"/>
              <a:t>↔</a:t>
            </a:r>
            <a:endParaRPr lang="en-US" dirty="0"/>
          </a:p>
        </p:txBody>
      </p:sp>
      <p:grpSp>
        <p:nvGrpSpPr>
          <p:cNvPr id="47" name="Group 46"/>
          <p:cNvGrpSpPr/>
          <p:nvPr/>
        </p:nvGrpSpPr>
        <p:grpSpPr>
          <a:xfrm>
            <a:off x="1429085" y="2033766"/>
            <a:ext cx="2926891" cy="800334"/>
            <a:chOff x="1373591" y="2033766"/>
            <a:chExt cx="2926891" cy="800334"/>
          </a:xfrm>
        </p:grpSpPr>
        <p:sp>
          <p:nvSpPr>
            <p:cNvPr id="10" name="Left Brace 9"/>
            <p:cNvSpPr/>
            <p:nvPr/>
          </p:nvSpPr>
          <p:spPr>
            <a:xfrm rot="5400000">
              <a:off x="2207740" y="1661282"/>
              <a:ext cx="338669" cy="2006968"/>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TextBox 13"/>
            <p:cNvSpPr txBox="1"/>
            <p:nvPr/>
          </p:nvSpPr>
          <p:spPr>
            <a:xfrm>
              <a:off x="1591613" y="2033766"/>
              <a:ext cx="2708869" cy="461665"/>
            </a:xfrm>
            <a:prstGeom prst="rect">
              <a:avLst/>
            </a:prstGeom>
            <a:noFill/>
          </p:spPr>
          <p:txBody>
            <a:bodyPr wrap="none" rtlCol="0">
              <a:spAutoFit/>
            </a:bodyPr>
            <a:lstStyle/>
            <a:p>
              <a:r>
                <a:rPr lang="en-US" sz="2400" i="1" dirty="0" smtClean="0"/>
                <a:t>n </a:t>
              </a:r>
              <a:r>
                <a:rPr lang="en-US" sz="2400" dirty="0" smtClean="0"/>
                <a:t>bits: one per node</a:t>
              </a:r>
              <a:endParaRPr lang="en-US" sz="2400" dirty="0"/>
            </a:p>
          </p:txBody>
        </p:sp>
      </p:grpSp>
      <p:grpSp>
        <p:nvGrpSpPr>
          <p:cNvPr id="46" name="Group 45"/>
          <p:cNvGrpSpPr/>
          <p:nvPr/>
        </p:nvGrpSpPr>
        <p:grpSpPr>
          <a:xfrm>
            <a:off x="323528" y="2031231"/>
            <a:ext cx="1171715" cy="802868"/>
            <a:chOff x="373609" y="2031231"/>
            <a:chExt cx="1171715" cy="802868"/>
          </a:xfrm>
        </p:grpSpPr>
        <p:sp>
          <p:nvSpPr>
            <p:cNvPr id="13" name="TextBox 12"/>
            <p:cNvSpPr txBox="1"/>
            <p:nvPr/>
          </p:nvSpPr>
          <p:spPr>
            <a:xfrm>
              <a:off x="373609" y="2031231"/>
              <a:ext cx="1171715" cy="461665"/>
            </a:xfrm>
            <a:prstGeom prst="rect">
              <a:avLst/>
            </a:prstGeom>
            <a:noFill/>
          </p:spPr>
          <p:txBody>
            <a:bodyPr wrap="none" rtlCol="0">
              <a:spAutoFit/>
            </a:bodyPr>
            <a:lstStyle/>
            <a:p>
              <a:r>
                <a:rPr lang="en-US" sz="2400" dirty="0" smtClean="0"/>
                <a:t>dirty bit</a:t>
              </a:r>
              <a:endParaRPr lang="en-US" sz="2400" dirty="0"/>
            </a:p>
          </p:txBody>
        </p:sp>
        <p:cxnSp>
          <p:nvCxnSpPr>
            <p:cNvPr id="18" name="Straight Arrow Connector 17"/>
            <p:cNvCxnSpPr>
              <a:endCxn id="4" idx="0"/>
            </p:cNvCxnSpPr>
            <p:nvPr/>
          </p:nvCxnSpPr>
          <p:spPr>
            <a:xfrm>
              <a:off x="1207183" y="2492896"/>
              <a:ext cx="0" cy="341203"/>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pSp>
      <p:grpSp>
        <p:nvGrpSpPr>
          <p:cNvPr id="48" name="Group 47"/>
          <p:cNvGrpSpPr/>
          <p:nvPr/>
        </p:nvGrpSpPr>
        <p:grpSpPr>
          <a:xfrm>
            <a:off x="1077336" y="4114800"/>
            <a:ext cx="6945537" cy="461665"/>
            <a:chOff x="999067" y="4114800"/>
            <a:chExt cx="6945537" cy="461665"/>
          </a:xfrm>
        </p:grpSpPr>
        <p:sp>
          <p:nvSpPr>
            <p:cNvPr id="19" name="TextBox 18"/>
            <p:cNvSpPr txBox="1"/>
            <p:nvPr/>
          </p:nvSpPr>
          <p:spPr>
            <a:xfrm>
              <a:off x="999067" y="4114800"/>
              <a:ext cx="340658" cy="461665"/>
            </a:xfrm>
            <a:prstGeom prst="rect">
              <a:avLst/>
            </a:prstGeom>
            <a:solidFill>
              <a:srgbClr val="D9D9D9"/>
            </a:solidFill>
            <a:ln>
              <a:solidFill>
                <a:schemeClr val="tx1"/>
              </a:solidFill>
            </a:ln>
          </p:spPr>
          <p:txBody>
            <a:bodyPr wrap="none" rtlCol="0">
              <a:spAutoFit/>
            </a:bodyPr>
            <a:lstStyle/>
            <a:p>
              <a:r>
                <a:rPr lang="en-US" sz="2400" dirty="0" smtClean="0"/>
                <a:t>0</a:t>
              </a:r>
              <a:endParaRPr lang="en-US" sz="2400" dirty="0"/>
            </a:p>
          </p:txBody>
        </p:sp>
        <p:sp>
          <p:nvSpPr>
            <p:cNvPr id="20" name="TextBox 19"/>
            <p:cNvSpPr txBox="1"/>
            <p:nvPr/>
          </p:nvSpPr>
          <p:spPr>
            <a:xfrm>
              <a:off x="1339725" y="4114800"/>
              <a:ext cx="340658" cy="461665"/>
            </a:xfrm>
            <a:prstGeom prst="rect">
              <a:avLst/>
            </a:prstGeom>
            <a:solidFill>
              <a:srgbClr val="D9D9D9"/>
            </a:solidFill>
            <a:ln>
              <a:solidFill>
                <a:schemeClr val="tx1"/>
              </a:solidFill>
            </a:ln>
          </p:spPr>
          <p:txBody>
            <a:bodyPr wrap="none" rtlCol="0">
              <a:spAutoFit/>
            </a:bodyPr>
            <a:lstStyle/>
            <a:p>
              <a:r>
                <a:rPr lang="en-US" sz="2400" dirty="0"/>
                <a:t>1</a:t>
              </a:r>
            </a:p>
          </p:txBody>
        </p:sp>
        <p:sp>
          <p:nvSpPr>
            <p:cNvPr id="21" name="TextBox 20"/>
            <p:cNvSpPr txBox="1"/>
            <p:nvPr/>
          </p:nvSpPr>
          <p:spPr>
            <a:xfrm>
              <a:off x="1680383" y="4114800"/>
              <a:ext cx="340658" cy="461665"/>
            </a:xfrm>
            <a:prstGeom prst="rect">
              <a:avLst/>
            </a:prstGeom>
            <a:solidFill>
              <a:srgbClr val="D9D9D9"/>
            </a:solidFill>
            <a:ln>
              <a:solidFill>
                <a:schemeClr val="tx1"/>
              </a:solidFill>
            </a:ln>
          </p:spPr>
          <p:txBody>
            <a:bodyPr wrap="none" rtlCol="0">
              <a:spAutoFit/>
            </a:bodyPr>
            <a:lstStyle/>
            <a:p>
              <a:r>
                <a:rPr lang="en-US" sz="2400" dirty="0" smtClean="0"/>
                <a:t>0</a:t>
              </a:r>
              <a:endParaRPr lang="en-US" sz="2400" dirty="0"/>
            </a:p>
          </p:txBody>
        </p:sp>
        <p:sp>
          <p:nvSpPr>
            <p:cNvPr id="22" name="TextBox 21"/>
            <p:cNvSpPr txBox="1"/>
            <p:nvPr/>
          </p:nvSpPr>
          <p:spPr>
            <a:xfrm>
              <a:off x="2019046" y="4114800"/>
              <a:ext cx="340658" cy="461665"/>
            </a:xfrm>
            <a:prstGeom prst="rect">
              <a:avLst/>
            </a:prstGeom>
            <a:solidFill>
              <a:srgbClr val="D9D9D9"/>
            </a:solidFill>
            <a:ln>
              <a:solidFill>
                <a:schemeClr val="tx1"/>
              </a:solidFill>
            </a:ln>
          </p:spPr>
          <p:txBody>
            <a:bodyPr wrap="none" rtlCol="0">
              <a:spAutoFit/>
            </a:bodyPr>
            <a:lstStyle/>
            <a:p>
              <a:r>
                <a:rPr lang="en-US" sz="2400" dirty="0" smtClean="0"/>
                <a:t>0</a:t>
              </a:r>
              <a:endParaRPr lang="en-US" sz="2400" dirty="0"/>
            </a:p>
          </p:txBody>
        </p:sp>
        <p:sp>
          <p:nvSpPr>
            <p:cNvPr id="23" name="TextBox 22"/>
            <p:cNvSpPr txBox="1"/>
            <p:nvPr/>
          </p:nvSpPr>
          <p:spPr>
            <a:xfrm>
              <a:off x="2359704" y="4114800"/>
              <a:ext cx="646331" cy="461665"/>
            </a:xfrm>
            <a:prstGeom prst="rect">
              <a:avLst/>
            </a:prstGeom>
            <a:solidFill>
              <a:srgbClr val="D9D9D9"/>
            </a:solidFill>
            <a:ln>
              <a:solidFill>
                <a:schemeClr val="tx1"/>
              </a:solidFill>
            </a:ln>
          </p:spPr>
          <p:txBody>
            <a:bodyPr wrap="none" rtlCol="0">
              <a:spAutoFit/>
            </a:bodyPr>
            <a:lstStyle/>
            <a:p>
              <a:r>
                <a:rPr lang="en-US" sz="2400" dirty="0" smtClean="0"/>
                <a:t>⋅⋅⋅</a:t>
              </a:r>
              <a:endParaRPr lang="en-US" sz="2400" dirty="0"/>
            </a:p>
          </p:txBody>
        </p:sp>
        <p:sp>
          <p:nvSpPr>
            <p:cNvPr id="24" name="TextBox 23"/>
            <p:cNvSpPr txBox="1"/>
            <p:nvPr/>
          </p:nvSpPr>
          <p:spPr>
            <a:xfrm>
              <a:off x="3006035" y="4114800"/>
              <a:ext cx="340658" cy="461665"/>
            </a:xfrm>
            <a:prstGeom prst="rect">
              <a:avLst/>
            </a:prstGeom>
            <a:solidFill>
              <a:srgbClr val="D9D9D9"/>
            </a:solidFill>
            <a:ln>
              <a:solidFill>
                <a:schemeClr val="tx1"/>
              </a:solidFill>
            </a:ln>
          </p:spPr>
          <p:txBody>
            <a:bodyPr wrap="none" rtlCol="0">
              <a:spAutoFit/>
            </a:bodyPr>
            <a:lstStyle/>
            <a:p>
              <a:r>
                <a:rPr lang="en-US" sz="2400" dirty="0" smtClean="0"/>
                <a:t>0</a:t>
              </a:r>
              <a:endParaRPr lang="en-US" sz="2400" dirty="0"/>
            </a:p>
          </p:txBody>
        </p:sp>
        <p:sp>
          <p:nvSpPr>
            <p:cNvPr id="25" name="TextBox 24"/>
            <p:cNvSpPr txBox="1"/>
            <p:nvPr/>
          </p:nvSpPr>
          <p:spPr>
            <a:xfrm>
              <a:off x="3989675" y="4114800"/>
              <a:ext cx="3954929" cy="461665"/>
            </a:xfrm>
            <a:prstGeom prst="rect">
              <a:avLst/>
            </a:prstGeom>
            <a:noFill/>
          </p:spPr>
          <p:txBody>
            <a:bodyPr wrap="none" rtlCol="0">
              <a:spAutoFit/>
            </a:bodyPr>
            <a:lstStyle/>
            <a:p>
              <a:r>
                <a:rPr lang="en-US" sz="2400" dirty="0" smtClean="0"/>
                <a:t>SV is only in its allocated node</a:t>
              </a:r>
              <a:endParaRPr lang="en-US" sz="2400" dirty="0"/>
            </a:p>
          </p:txBody>
        </p:sp>
      </p:grpSp>
      <p:grpSp>
        <p:nvGrpSpPr>
          <p:cNvPr id="49" name="Group 48"/>
          <p:cNvGrpSpPr/>
          <p:nvPr/>
        </p:nvGrpSpPr>
        <p:grpSpPr>
          <a:xfrm>
            <a:off x="1077339" y="5046118"/>
            <a:ext cx="7445671" cy="461665"/>
            <a:chOff x="999070" y="5046118"/>
            <a:chExt cx="7445671" cy="461665"/>
          </a:xfrm>
        </p:grpSpPr>
        <p:sp>
          <p:nvSpPr>
            <p:cNvPr id="26" name="TextBox 25"/>
            <p:cNvSpPr txBox="1"/>
            <p:nvPr/>
          </p:nvSpPr>
          <p:spPr>
            <a:xfrm>
              <a:off x="999070" y="5046118"/>
              <a:ext cx="340658" cy="461665"/>
            </a:xfrm>
            <a:prstGeom prst="rect">
              <a:avLst/>
            </a:prstGeom>
            <a:solidFill>
              <a:srgbClr val="D9D9D9"/>
            </a:solidFill>
            <a:ln>
              <a:solidFill>
                <a:schemeClr val="tx1"/>
              </a:solidFill>
            </a:ln>
          </p:spPr>
          <p:txBody>
            <a:bodyPr wrap="none" rtlCol="0">
              <a:spAutoFit/>
            </a:bodyPr>
            <a:lstStyle/>
            <a:p>
              <a:r>
                <a:rPr lang="en-US" sz="2400" dirty="0" smtClean="0"/>
                <a:t>1</a:t>
              </a:r>
              <a:endParaRPr lang="en-US" sz="2400" dirty="0"/>
            </a:p>
          </p:txBody>
        </p:sp>
        <p:sp>
          <p:nvSpPr>
            <p:cNvPr id="27" name="TextBox 26"/>
            <p:cNvSpPr txBox="1"/>
            <p:nvPr/>
          </p:nvSpPr>
          <p:spPr>
            <a:xfrm>
              <a:off x="1339728" y="5046118"/>
              <a:ext cx="340658" cy="461665"/>
            </a:xfrm>
            <a:prstGeom prst="rect">
              <a:avLst/>
            </a:prstGeom>
            <a:solidFill>
              <a:srgbClr val="D9D9D9"/>
            </a:solidFill>
            <a:ln>
              <a:solidFill>
                <a:schemeClr val="tx1"/>
              </a:solidFill>
            </a:ln>
          </p:spPr>
          <p:txBody>
            <a:bodyPr wrap="none" rtlCol="0">
              <a:spAutoFit/>
            </a:bodyPr>
            <a:lstStyle/>
            <a:p>
              <a:r>
                <a:rPr lang="en-US" sz="2400" dirty="0" smtClean="0"/>
                <a:t>0</a:t>
              </a:r>
              <a:endParaRPr lang="en-US" sz="2400" dirty="0"/>
            </a:p>
          </p:txBody>
        </p:sp>
        <p:sp>
          <p:nvSpPr>
            <p:cNvPr id="28" name="TextBox 27"/>
            <p:cNvSpPr txBox="1"/>
            <p:nvPr/>
          </p:nvSpPr>
          <p:spPr>
            <a:xfrm>
              <a:off x="1680386" y="5046118"/>
              <a:ext cx="340658" cy="461665"/>
            </a:xfrm>
            <a:prstGeom prst="rect">
              <a:avLst/>
            </a:prstGeom>
            <a:solidFill>
              <a:srgbClr val="D9D9D9"/>
            </a:solidFill>
            <a:ln>
              <a:solidFill>
                <a:schemeClr val="tx1"/>
              </a:solidFill>
            </a:ln>
          </p:spPr>
          <p:txBody>
            <a:bodyPr wrap="none" rtlCol="0">
              <a:spAutoFit/>
            </a:bodyPr>
            <a:lstStyle/>
            <a:p>
              <a:r>
                <a:rPr lang="en-US" sz="2400" dirty="0" smtClean="0"/>
                <a:t>0</a:t>
              </a:r>
              <a:endParaRPr lang="en-US" sz="2400" dirty="0"/>
            </a:p>
          </p:txBody>
        </p:sp>
        <p:sp>
          <p:nvSpPr>
            <p:cNvPr id="29" name="TextBox 28"/>
            <p:cNvSpPr txBox="1"/>
            <p:nvPr/>
          </p:nvSpPr>
          <p:spPr>
            <a:xfrm>
              <a:off x="2019049" y="5046118"/>
              <a:ext cx="340658" cy="461665"/>
            </a:xfrm>
            <a:prstGeom prst="rect">
              <a:avLst/>
            </a:prstGeom>
            <a:solidFill>
              <a:srgbClr val="D9D9D9"/>
            </a:solidFill>
            <a:ln>
              <a:solidFill>
                <a:schemeClr val="tx1"/>
              </a:solidFill>
            </a:ln>
          </p:spPr>
          <p:txBody>
            <a:bodyPr wrap="none" rtlCol="0">
              <a:spAutoFit/>
            </a:bodyPr>
            <a:lstStyle/>
            <a:p>
              <a:r>
                <a:rPr lang="en-US" sz="2400" dirty="0" smtClean="0"/>
                <a:t>1</a:t>
              </a:r>
              <a:endParaRPr lang="en-US" sz="2400" dirty="0"/>
            </a:p>
          </p:txBody>
        </p:sp>
        <p:sp>
          <p:nvSpPr>
            <p:cNvPr id="30" name="TextBox 29"/>
            <p:cNvSpPr txBox="1"/>
            <p:nvPr/>
          </p:nvSpPr>
          <p:spPr>
            <a:xfrm>
              <a:off x="2359707" y="5046118"/>
              <a:ext cx="646331" cy="461665"/>
            </a:xfrm>
            <a:prstGeom prst="rect">
              <a:avLst/>
            </a:prstGeom>
            <a:solidFill>
              <a:srgbClr val="D9D9D9"/>
            </a:solidFill>
            <a:ln>
              <a:solidFill>
                <a:schemeClr val="tx1"/>
              </a:solidFill>
            </a:ln>
          </p:spPr>
          <p:txBody>
            <a:bodyPr wrap="none" rtlCol="0">
              <a:spAutoFit/>
            </a:bodyPr>
            <a:lstStyle/>
            <a:p>
              <a:r>
                <a:rPr lang="en-US" sz="2400" dirty="0" smtClean="0"/>
                <a:t>⋅⋅⋅</a:t>
              </a:r>
              <a:endParaRPr lang="en-US" sz="2400" dirty="0"/>
            </a:p>
          </p:txBody>
        </p:sp>
        <p:sp>
          <p:nvSpPr>
            <p:cNvPr id="31" name="TextBox 30"/>
            <p:cNvSpPr txBox="1"/>
            <p:nvPr/>
          </p:nvSpPr>
          <p:spPr>
            <a:xfrm>
              <a:off x="3006038" y="5046118"/>
              <a:ext cx="340658" cy="461665"/>
            </a:xfrm>
            <a:prstGeom prst="rect">
              <a:avLst/>
            </a:prstGeom>
            <a:solidFill>
              <a:srgbClr val="D9D9D9"/>
            </a:solidFill>
            <a:ln>
              <a:solidFill>
                <a:schemeClr val="tx1"/>
              </a:solidFill>
            </a:ln>
          </p:spPr>
          <p:txBody>
            <a:bodyPr wrap="none" rtlCol="0">
              <a:spAutoFit/>
            </a:bodyPr>
            <a:lstStyle/>
            <a:p>
              <a:r>
                <a:rPr lang="en-US" sz="2400" dirty="0" smtClean="0"/>
                <a:t>0</a:t>
              </a:r>
              <a:endParaRPr lang="en-US" sz="2400" dirty="0"/>
            </a:p>
          </p:txBody>
        </p:sp>
        <p:sp>
          <p:nvSpPr>
            <p:cNvPr id="32" name="TextBox 31"/>
            <p:cNvSpPr txBox="1"/>
            <p:nvPr/>
          </p:nvSpPr>
          <p:spPr>
            <a:xfrm>
              <a:off x="3989675" y="5046118"/>
              <a:ext cx="4455066" cy="461665"/>
            </a:xfrm>
            <a:prstGeom prst="rect">
              <a:avLst/>
            </a:prstGeom>
            <a:noFill/>
          </p:spPr>
          <p:txBody>
            <a:bodyPr wrap="none" rtlCol="0">
              <a:spAutoFit/>
            </a:bodyPr>
            <a:lstStyle/>
            <a:p>
              <a:r>
                <a:rPr lang="en-US" sz="2400" dirty="0" smtClean="0"/>
                <a:t>Only one node can have a dirty SV</a:t>
              </a:r>
              <a:endParaRPr lang="en-US" sz="2400" dirty="0"/>
            </a:p>
          </p:txBody>
        </p:sp>
      </p:grpSp>
      <p:grpSp>
        <p:nvGrpSpPr>
          <p:cNvPr id="50" name="Group 49"/>
          <p:cNvGrpSpPr/>
          <p:nvPr/>
        </p:nvGrpSpPr>
        <p:grpSpPr>
          <a:xfrm>
            <a:off x="1077342" y="5977436"/>
            <a:ext cx="7568147" cy="461665"/>
            <a:chOff x="999073" y="5977436"/>
            <a:chExt cx="7568147" cy="461665"/>
          </a:xfrm>
        </p:grpSpPr>
        <p:sp>
          <p:nvSpPr>
            <p:cNvPr id="39" name="TextBox 38"/>
            <p:cNvSpPr txBox="1"/>
            <p:nvPr/>
          </p:nvSpPr>
          <p:spPr>
            <a:xfrm>
              <a:off x="999073" y="5977436"/>
              <a:ext cx="340658" cy="461665"/>
            </a:xfrm>
            <a:prstGeom prst="rect">
              <a:avLst/>
            </a:prstGeom>
            <a:solidFill>
              <a:srgbClr val="D9D9D9"/>
            </a:solidFill>
            <a:ln>
              <a:solidFill>
                <a:schemeClr val="tx1"/>
              </a:solidFill>
            </a:ln>
          </p:spPr>
          <p:txBody>
            <a:bodyPr wrap="none" rtlCol="0">
              <a:spAutoFit/>
            </a:bodyPr>
            <a:lstStyle/>
            <a:p>
              <a:r>
                <a:rPr lang="en-US" sz="2400" dirty="0" smtClean="0"/>
                <a:t>0</a:t>
              </a:r>
              <a:endParaRPr lang="en-US" sz="2400" dirty="0"/>
            </a:p>
          </p:txBody>
        </p:sp>
        <p:sp>
          <p:nvSpPr>
            <p:cNvPr id="40" name="TextBox 39"/>
            <p:cNvSpPr txBox="1"/>
            <p:nvPr/>
          </p:nvSpPr>
          <p:spPr>
            <a:xfrm>
              <a:off x="1339731" y="5977436"/>
              <a:ext cx="340658" cy="461665"/>
            </a:xfrm>
            <a:prstGeom prst="rect">
              <a:avLst/>
            </a:prstGeom>
            <a:solidFill>
              <a:srgbClr val="D9D9D9"/>
            </a:solidFill>
            <a:ln>
              <a:solidFill>
                <a:schemeClr val="tx1"/>
              </a:solidFill>
            </a:ln>
          </p:spPr>
          <p:txBody>
            <a:bodyPr wrap="none" rtlCol="0">
              <a:spAutoFit/>
            </a:bodyPr>
            <a:lstStyle/>
            <a:p>
              <a:r>
                <a:rPr lang="en-US" sz="2400" dirty="0" smtClean="0"/>
                <a:t>0</a:t>
              </a:r>
              <a:endParaRPr lang="en-US" sz="2400" dirty="0"/>
            </a:p>
          </p:txBody>
        </p:sp>
        <p:sp>
          <p:nvSpPr>
            <p:cNvPr id="41" name="TextBox 40"/>
            <p:cNvSpPr txBox="1"/>
            <p:nvPr/>
          </p:nvSpPr>
          <p:spPr>
            <a:xfrm>
              <a:off x="1680389" y="5977436"/>
              <a:ext cx="340658" cy="461665"/>
            </a:xfrm>
            <a:prstGeom prst="rect">
              <a:avLst/>
            </a:prstGeom>
            <a:solidFill>
              <a:srgbClr val="D9D9D9"/>
            </a:solidFill>
            <a:ln>
              <a:solidFill>
                <a:schemeClr val="tx1"/>
              </a:solidFill>
            </a:ln>
          </p:spPr>
          <p:txBody>
            <a:bodyPr wrap="none" rtlCol="0">
              <a:spAutoFit/>
            </a:bodyPr>
            <a:lstStyle/>
            <a:p>
              <a:r>
                <a:rPr lang="en-US" sz="2400" dirty="0" smtClean="0"/>
                <a:t>1</a:t>
              </a:r>
              <a:endParaRPr lang="en-US" sz="2400" dirty="0"/>
            </a:p>
          </p:txBody>
        </p:sp>
        <p:sp>
          <p:nvSpPr>
            <p:cNvPr id="42" name="TextBox 41"/>
            <p:cNvSpPr txBox="1"/>
            <p:nvPr/>
          </p:nvSpPr>
          <p:spPr>
            <a:xfrm>
              <a:off x="2019052" y="5977436"/>
              <a:ext cx="340658" cy="461665"/>
            </a:xfrm>
            <a:prstGeom prst="rect">
              <a:avLst/>
            </a:prstGeom>
            <a:solidFill>
              <a:srgbClr val="D9D9D9"/>
            </a:solidFill>
            <a:ln>
              <a:solidFill>
                <a:schemeClr val="tx1"/>
              </a:solidFill>
            </a:ln>
          </p:spPr>
          <p:txBody>
            <a:bodyPr wrap="none" rtlCol="0">
              <a:spAutoFit/>
            </a:bodyPr>
            <a:lstStyle/>
            <a:p>
              <a:r>
                <a:rPr lang="en-US" sz="2400" dirty="0" smtClean="0"/>
                <a:t>1</a:t>
              </a:r>
              <a:endParaRPr lang="en-US" sz="2400" dirty="0"/>
            </a:p>
          </p:txBody>
        </p:sp>
        <p:sp>
          <p:nvSpPr>
            <p:cNvPr id="43" name="TextBox 42"/>
            <p:cNvSpPr txBox="1"/>
            <p:nvPr/>
          </p:nvSpPr>
          <p:spPr>
            <a:xfrm>
              <a:off x="2359710" y="5977436"/>
              <a:ext cx="646331" cy="461665"/>
            </a:xfrm>
            <a:prstGeom prst="rect">
              <a:avLst/>
            </a:prstGeom>
            <a:solidFill>
              <a:srgbClr val="D9D9D9"/>
            </a:solidFill>
            <a:ln>
              <a:solidFill>
                <a:schemeClr val="tx1"/>
              </a:solidFill>
            </a:ln>
          </p:spPr>
          <p:txBody>
            <a:bodyPr wrap="none" rtlCol="0">
              <a:spAutoFit/>
            </a:bodyPr>
            <a:lstStyle/>
            <a:p>
              <a:r>
                <a:rPr lang="en-US" sz="2400" dirty="0" smtClean="0"/>
                <a:t>⋅⋅⋅</a:t>
              </a:r>
              <a:endParaRPr lang="en-US" sz="2400" dirty="0"/>
            </a:p>
          </p:txBody>
        </p:sp>
        <p:sp>
          <p:nvSpPr>
            <p:cNvPr id="44" name="TextBox 43"/>
            <p:cNvSpPr txBox="1"/>
            <p:nvPr/>
          </p:nvSpPr>
          <p:spPr>
            <a:xfrm>
              <a:off x="3006041" y="5977436"/>
              <a:ext cx="340658" cy="461665"/>
            </a:xfrm>
            <a:prstGeom prst="rect">
              <a:avLst/>
            </a:prstGeom>
            <a:solidFill>
              <a:srgbClr val="D9D9D9"/>
            </a:solidFill>
            <a:ln>
              <a:solidFill>
                <a:schemeClr val="tx1"/>
              </a:solidFill>
            </a:ln>
          </p:spPr>
          <p:txBody>
            <a:bodyPr wrap="none" rtlCol="0">
              <a:spAutoFit/>
            </a:bodyPr>
            <a:lstStyle/>
            <a:p>
              <a:r>
                <a:rPr lang="en-US" sz="2400" dirty="0" smtClean="0"/>
                <a:t>1</a:t>
              </a:r>
              <a:endParaRPr lang="en-US" sz="2400" dirty="0"/>
            </a:p>
          </p:txBody>
        </p:sp>
        <p:sp>
          <p:nvSpPr>
            <p:cNvPr id="45" name="TextBox 44"/>
            <p:cNvSpPr txBox="1"/>
            <p:nvPr/>
          </p:nvSpPr>
          <p:spPr>
            <a:xfrm>
              <a:off x="3989675" y="5977436"/>
              <a:ext cx="4577545" cy="461665"/>
            </a:xfrm>
            <a:prstGeom prst="rect">
              <a:avLst/>
            </a:prstGeom>
            <a:noFill/>
          </p:spPr>
          <p:txBody>
            <a:bodyPr wrap="none" rtlCol="0">
              <a:spAutoFit/>
            </a:bodyPr>
            <a:lstStyle/>
            <a:p>
              <a:r>
                <a:rPr lang="en-US" sz="2400" dirty="0" smtClean="0"/>
                <a:t>Multiple nodes may have clean SVs</a:t>
              </a:r>
              <a:endParaRPr lang="en-US" sz="2400" dirty="0"/>
            </a:p>
          </p:txBody>
        </p:sp>
      </p:grpSp>
      <p:sp>
        <p:nvSpPr>
          <p:cNvPr id="51" name="Rectangle 3"/>
          <p:cNvSpPr>
            <a:spLocks noGrp="1" noChangeArrowheads="1"/>
          </p:cNvSpPr>
          <p:nvPr>
            <p:ph type="title"/>
          </p:nvPr>
        </p:nvSpPr>
        <p:spPr>
          <a:xfrm>
            <a:off x="0" y="3705"/>
            <a:ext cx="8686800" cy="1143000"/>
          </a:xfrm>
        </p:spPr>
        <p:txBody>
          <a:bodyPr>
            <a:normAutofit/>
          </a:bodyPr>
          <a:lstStyle/>
          <a:p>
            <a:r>
              <a:rPr kumimoji="1" lang="en-US" dirty="0" smtClean="0">
                <a:solidFill>
                  <a:srgbClr val="000090"/>
                </a:solidFill>
              </a:rPr>
              <a:t>Directory Entries</a:t>
            </a:r>
            <a:endParaRPr kumimoji="1" lang="en-US" dirty="0">
              <a:solidFill>
                <a:srgbClr val="000090"/>
              </a:solidFill>
            </a:endParaRPr>
          </a:p>
        </p:txBody>
      </p:sp>
    </p:spTree>
    <p:extLst>
      <p:ext uri="{BB962C8B-B14F-4D97-AF65-F5344CB8AC3E}">
        <p14:creationId xmlns:p14="http://schemas.microsoft.com/office/powerpoint/2010/main" val="31157649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9F9B84B-B900-714B-8536-1797C39898F6}" type="slidenum">
              <a:rPr lang="en-US" smtClean="0"/>
              <a:t>14</a:t>
            </a:fld>
            <a:endParaRPr lang="en-US"/>
          </a:p>
        </p:txBody>
      </p:sp>
      <p:sp>
        <p:nvSpPr>
          <p:cNvPr id="36" name="Rectangle 35"/>
          <p:cNvSpPr/>
          <p:nvPr/>
        </p:nvSpPr>
        <p:spPr>
          <a:xfrm>
            <a:off x="2532711" y="622684"/>
            <a:ext cx="1391217" cy="180073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2777288" y="136586"/>
            <a:ext cx="691528" cy="369332"/>
          </a:xfrm>
          <a:prstGeom prst="rect">
            <a:avLst/>
          </a:prstGeom>
          <a:noFill/>
        </p:spPr>
        <p:txBody>
          <a:bodyPr wrap="none" rtlCol="0">
            <a:spAutoFit/>
          </a:bodyPr>
          <a:lstStyle/>
          <a:p>
            <a:r>
              <a:rPr lang="en-US" dirty="0" smtClean="0"/>
              <a:t>Node</a:t>
            </a:r>
            <a:endParaRPr lang="en-US" dirty="0"/>
          </a:p>
        </p:txBody>
      </p:sp>
      <p:sp>
        <p:nvSpPr>
          <p:cNvPr id="38" name="TextBox 37"/>
          <p:cNvSpPr txBox="1"/>
          <p:nvPr/>
        </p:nvSpPr>
        <p:spPr>
          <a:xfrm>
            <a:off x="2617559" y="195667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39" name="TextBox 38"/>
          <p:cNvSpPr txBox="1"/>
          <p:nvPr/>
        </p:nvSpPr>
        <p:spPr>
          <a:xfrm>
            <a:off x="3175930" y="1951264"/>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0" name="TextBox 39"/>
          <p:cNvSpPr txBox="1"/>
          <p:nvPr/>
        </p:nvSpPr>
        <p:spPr>
          <a:xfrm>
            <a:off x="2617559" y="1110434"/>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1" name="TextBox 40"/>
          <p:cNvSpPr txBox="1"/>
          <p:nvPr/>
        </p:nvSpPr>
        <p:spPr>
          <a:xfrm>
            <a:off x="3147967" y="1106608"/>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89" name="Rectangle 88"/>
          <p:cNvSpPr/>
          <p:nvPr/>
        </p:nvSpPr>
        <p:spPr>
          <a:xfrm>
            <a:off x="355278" y="656715"/>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ectangle 89"/>
          <p:cNvSpPr/>
          <p:nvPr/>
        </p:nvSpPr>
        <p:spPr>
          <a:xfrm>
            <a:off x="575412" y="656715"/>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794141" y="65829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p:cNvSpPr/>
          <p:nvPr/>
        </p:nvSpPr>
        <p:spPr>
          <a:xfrm>
            <a:off x="1010165" y="65829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ectangle 92"/>
          <p:cNvSpPr/>
          <p:nvPr/>
        </p:nvSpPr>
        <p:spPr>
          <a:xfrm>
            <a:off x="1226189" y="65829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p:cNvSpPr/>
          <p:nvPr/>
        </p:nvSpPr>
        <p:spPr>
          <a:xfrm>
            <a:off x="1763688" y="656715"/>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p:cNvSpPr/>
          <p:nvPr/>
        </p:nvSpPr>
        <p:spPr>
          <a:xfrm>
            <a:off x="1979712" y="65829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Rectangle 95"/>
          <p:cNvSpPr/>
          <p:nvPr/>
        </p:nvSpPr>
        <p:spPr>
          <a:xfrm>
            <a:off x="2195736" y="658297"/>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Rectangle 96"/>
          <p:cNvSpPr/>
          <p:nvPr/>
        </p:nvSpPr>
        <p:spPr>
          <a:xfrm>
            <a:off x="355278" y="1129820"/>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ectangle 97"/>
          <p:cNvSpPr/>
          <p:nvPr/>
        </p:nvSpPr>
        <p:spPr>
          <a:xfrm>
            <a:off x="575412" y="1129820"/>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Rectangle 98"/>
          <p:cNvSpPr/>
          <p:nvPr/>
        </p:nvSpPr>
        <p:spPr>
          <a:xfrm>
            <a:off x="794141" y="113140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ectangle 99"/>
          <p:cNvSpPr/>
          <p:nvPr/>
        </p:nvSpPr>
        <p:spPr>
          <a:xfrm>
            <a:off x="1010165" y="113140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Rectangle 100"/>
          <p:cNvSpPr/>
          <p:nvPr/>
        </p:nvSpPr>
        <p:spPr>
          <a:xfrm>
            <a:off x="1226189" y="113140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a:xfrm>
            <a:off x="1763688" y="1129820"/>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Rectangle 102"/>
          <p:cNvSpPr/>
          <p:nvPr/>
        </p:nvSpPr>
        <p:spPr>
          <a:xfrm>
            <a:off x="1979712" y="113140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Rectangle 103"/>
          <p:cNvSpPr/>
          <p:nvPr/>
        </p:nvSpPr>
        <p:spPr>
          <a:xfrm>
            <a:off x="2195736" y="1131402"/>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85265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p:bldP spid="38" grpId="0" animBg="1"/>
      <p:bldP spid="39" grpId="0" animBg="1"/>
      <p:bldP spid="40" grpId="0" animBg="1"/>
      <p:bldP spid="41"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9F9B84B-B900-714B-8536-1797C39898F6}" type="slidenum">
              <a:rPr lang="en-US" smtClean="0"/>
              <a:t>15</a:t>
            </a:fld>
            <a:endParaRPr lang="en-US"/>
          </a:p>
        </p:txBody>
      </p:sp>
      <p:sp>
        <p:nvSpPr>
          <p:cNvPr id="6" name="Rectangle 5"/>
          <p:cNvSpPr/>
          <p:nvPr/>
        </p:nvSpPr>
        <p:spPr>
          <a:xfrm>
            <a:off x="5508104" y="618858"/>
            <a:ext cx="1391217" cy="180073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873632" y="132760"/>
            <a:ext cx="691528" cy="369332"/>
          </a:xfrm>
          <a:prstGeom prst="rect">
            <a:avLst/>
          </a:prstGeom>
          <a:noFill/>
        </p:spPr>
        <p:txBody>
          <a:bodyPr wrap="none" rtlCol="0">
            <a:spAutoFit/>
          </a:bodyPr>
          <a:lstStyle/>
          <a:p>
            <a:r>
              <a:rPr lang="en-US" dirty="0" smtClean="0"/>
              <a:t>Node</a:t>
            </a:r>
            <a:endParaRPr lang="en-US" dirty="0"/>
          </a:p>
        </p:txBody>
      </p:sp>
      <p:sp>
        <p:nvSpPr>
          <p:cNvPr id="8" name="TextBox 7"/>
          <p:cNvSpPr txBox="1"/>
          <p:nvPr/>
        </p:nvSpPr>
        <p:spPr>
          <a:xfrm>
            <a:off x="5592952" y="1952850"/>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9" name="TextBox 8"/>
          <p:cNvSpPr txBox="1"/>
          <p:nvPr/>
        </p:nvSpPr>
        <p:spPr>
          <a:xfrm>
            <a:off x="6151323" y="1949678"/>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10" name="Rectangle 9"/>
          <p:cNvSpPr/>
          <p:nvPr/>
        </p:nvSpPr>
        <p:spPr>
          <a:xfrm>
            <a:off x="7052022" y="75312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72156" y="75312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490885" y="75470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706909" y="75470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922933" y="75470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8460432" y="75312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8676456" y="754708"/>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8892480" y="754708"/>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5592952" y="110660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20" name="TextBox 19"/>
          <p:cNvSpPr txBox="1"/>
          <p:nvPr/>
        </p:nvSpPr>
        <p:spPr>
          <a:xfrm>
            <a:off x="6151323" y="1106608"/>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21" name="Rectangle 20"/>
          <p:cNvSpPr/>
          <p:nvPr/>
        </p:nvSpPr>
        <p:spPr>
          <a:xfrm>
            <a:off x="7052022" y="122623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7272156" y="122623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7490885" y="122781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7706909" y="122781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7922933" y="122781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8460432" y="122623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8676456" y="1227813"/>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8892480" y="1227813"/>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Connector 29"/>
          <p:cNvCxnSpPr>
            <a:stCxn id="6" idx="2"/>
          </p:cNvCxnSpPr>
          <p:nvPr/>
        </p:nvCxnSpPr>
        <p:spPr>
          <a:xfrm>
            <a:off x="6203713" y="2419594"/>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1763688" y="3069332"/>
            <a:ext cx="5943221" cy="508000"/>
          </a:xfrm>
          <a:prstGeom prst="rect">
            <a:avLst/>
          </a:prstGeom>
          <a:solidFill>
            <a:schemeClr val="bg1">
              <a:lumMod val="50000"/>
            </a:schemeClr>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dirty="0" smtClean="0">
                <a:solidFill>
                  <a:schemeClr val="tx1"/>
                </a:solidFill>
              </a:rPr>
              <a:t>Network</a:t>
            </a:r>
            <a:endParaRPr lang="en-US" sz="3200" dirty="0">
              <a:solidFill>
                <a:schemeClr val="tx1"/>
              </a:solidFill>
            </a:endParaRPr>
          </a:p>
        </p:txBody>
      </p:sp>
      <p:sp>
        <p:nvSpPr>
          <p:cNvPr id="36" name="Rectangle 35"/>
          <p:cNvSpPr/>
          <p:nvPr/>
        </p:nvSpPr>
        <p:spPr>
          <a:xfrm>
            <a:off x="2532711" y="622684"/>
            <a:ext cx="1391217" cy="180073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2777288" y="136586"/>
            <a:ext cx="691528" cy="369332"/>
          </a:xfrm>
          <a:prstGeom prst="rect">
            <a:avLst/>
          </a:prstGeom>
          <a:noFill/>
        </p:spPr>
        <p:txBody>
          <a:bodyPr wrap="none" rtlCol="0">
            <a:spAutoFit/>
          </a:bodyPr>
          <a:lstStyle/>
          <a:p>
            <a:r>
              <a:rPr lang="en-US" dirty="0" smtClean="0"/>
              <a:t>Node</a:t>
            </a:r>
            <a:endParaRPr lang="en-US" dirty="0"/>
          </a:p>
        </p:txBody>
      </p:sp>
      <p:sp>
        <p:nvSpPr>
          <p:cNvPr id="38" name="TextBox 37"/>
          <p:cNvSpPr txBox="1"/>
          <p:nvPr/>
        </p:nvSpPr>
        <p:spPr>
          <a:xfrm>
            <a:off x="2617559" y="195667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39" name="TextBox 38"/>
          <p:cNvSpPr txBox="1"/>
          <p:nvPr/>
        </p:nvSpPr>
        <p:spPr>
          <a:xfrm>
            <a:off x="3175930" y="1951264"/>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0" name="TextBox 39"/>
          <p:cNvSpPr txBox="1"/>
          <p:nvPr/>
        </p:nvSpPr>
        <p:spPr>
          <a:xfrm>
            <a:off x="2617559" y="1110434"/>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1" name="TextBox 40"/>
          <p:cNvSpPr txBox="1"/>
          <p:nvPr/>
        </p:nvSpPr>
        <p:spPr>
          <a:xfrm>
            <a:off x="3147967" y="1106608"/>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2" name="Straight Connector 41"/>
          <p:cNvCxnSpPr>
            <a:stCxn id="36" idx="2"/>
          </p:cNvCxnSpPr>
          <p:nvPr/>
        </p:nvCxnSpPr>
        <p:spPr>
          <a:xfrm>
            <a:off x="3228320" y="24234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5415366" y="4221088"/>
            <a:ext cx="1414282" cy="180073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5759174" y="6171684"/>
            <a:ext cx="691528" cy="369332"/>
          </a:xfrm>
          <a:prstGeom prst="rect">
            <a:avLst/>
          </a:prstGeom>
          <a:noFill/>
        </p:spPr>
        <p:txBody>
          <a:bodyPr wrap="none" rtlCol="0">
            <a:spAutoFit/>
          </a:bodyPr>
          <a:lstStyle/>
          <a:p>
            <a:r>
              <a:rPr lang="en-US" dirty="0" smtClean="0"/>
              <a:t>Node</a:t>
            </a:r>
            <a:endParaRPr lang="en-US" dirty="0"/>
          </a:p>
        </p:txBody>
      </p:sp>
      <p:sp>
        <p:nvSpPr>
          <p:cNvPr id="45" name="TextBox 44"/>
          <p:cNvSpPr txBox="1"/>
          <p:nvPr/>
        </p:nvSpPr>
        <p:spPr>
          <a:xfrm>
            <a:off x="5520944" y="5555080"/>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6" name="TextBox 45"/>
          <p:cNvSpPr txBox="1"/>
          <p:nvPr/>
        </p:nvSpPr>
        <p:spPr>
          <a:xfrm>
            <a:off x="6079315" y="5544400"/>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7" name="TextBox 46"/>
          <p:cNvSpPr txBox="1"/>
          <p:nvPr/>
        </p:nvSpPr>
        <p:spPr>
          <a:xfrm>
            <a:off x="5520944" y="470883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8" name="TextBox 47"/>
          <p:cNvSpPr txBox="1"/>
          <p:nvPr/>
        </p:nvSpPr>
        <p:spPr>
          <a:xfrm>
            <a:off x="6079315" y="4708838"/>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9" name="Straight Connector 48"/>
          <p:cNvCxnSpPr/>
          <p:nvPr/>
        </p:nvCxnSpPr>
        <p:spPr>
          <a:xfrm>
            <a:off x="6032930" y="3577332"/>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6980014" y="526072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200148" y="526072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418877" y="526231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7634901" y="526231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7850925" y="526231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8388424" y="526072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8604448" y="5262311"/>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8820472" y="526231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6980014" y="573383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7200148" y="573383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7418877" y="573541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7634901" y="573541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7850925" y="573541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8388424" y="573383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8604448" y="5735416"/>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8820472" y="573541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2316687" y="4221088"/>
            <a:ext cx="1391217" cy="180073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2590822" y="6171684"/>
            <a:ext cx="691528" cy="369332"/>
          </a:xfrm>
          <a:prstGeom prst="rect">
            <a:avLst/>
          </a:prstGeom>
          <a:noFill/>
        </p:spPr>
        <p:txBody>
          <a:bodyPr wrap="none" rtlCol="0">
            <a:spAutoFit/>
          </a:bodyPr>
          <a:lstStyle/>
          <a:p>
            <a:r>
              <a:rPr lang="en-US" dirty="0" smtClean="0"/>
              <a:t>Node</a:t>
            </a:r>
            <a:endParaRPr lang="en-US" dirty="0"/>
          </a:p>
        </p:txBody>
      </p:sp>
      <p:sp>
        <p:nvSpPr>
          <p:cNvPr id="68" name="TextBox 67"/>
          <p:cNvSpPr txBox="1"/>
          <p:nvPr/>
        </p:nvSpPr>
        <p:spPr>
          <a:xfrm>
            <a:off x="2424600" y="5555080"/>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69" name="TextBox 68"/>
          <p:cNvSpPr txBox="1"/>
          <p:nvPr/>
        </p:nvSpPr>
        <p:spPr>
          <a:xfrm>
            <a:off x="2954845" y="5558368"/>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70" name="TextBox 69"/>
          <p:cNvSpPr txBox="1"/>
          <p:nvPr/>
        </p:nvSpPr>
        <p:spPr>
          <a:xfrm>
            <a:off x="2424600" y="470883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71" name="TextBox 70"/>
          <p:cNvSpPr txBox="1"/>
          <p:nvPr/>
        </p:nvSpPr>
        <p:spPr>
          <a:xfrm>
            <a:off x="2954845" y="4706839"/>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72" name="Straight Connector 71"/>
          <p:cNvCxnSpPr/>
          <p:nvPr/>
        </p:nvCxnSpPr>
        <p:spPr>
          <a:xfrm>
            <a:off x="2936586" y="3577332"/>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73" name="Rectangle 72"/>
          <p:cNvSpPr/>
          <p:nvPr/>
        </p:nvSpPr>
        <p:spPr>
          <a:xfrm>
            <a:off x="139696" y="509015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359830" y="509015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578559" y="509173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75"/>
          <p:cNvSpPr/>
          <p:nvPr/>
        </p:nvSpPr>
        <p:spPr>
          <a:xfrm>
            <a:off x="794583" y="509173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1010607" y="509173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1548106" y="509015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1764130" y="5091733"/>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1980154" y="5091733"/>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139696" y="556325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359830" y="556325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578559" y="556483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794583" y="556483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a:off x="1010607" y="556483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a:off x="1548106" y="556325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1764130" y="5564838"/>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1980154" y="5564838"/>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a:off x="355278" y="656715"/>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ectangle 89"/>
          <p:cNvSpPr/>
          <p:nvPr/>
        </p:nvSpPr>
        <p:spPr>
          <a:xfrm>
            <a:off x="575412" y="656715"/>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794141" y="65829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p:cNvSpPr/>
          <p:nvPr/>
        </p:nvSpPr>
        <p:spPr>
          <a:xfrm>
            <a:off x="1010165" y="65829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ectangle 92"/>
          <p:cNvSpPr/>
          <p:nvPr/>
        </p:nvSpPr>
        <p:spPr>
          <a:xfrm>
            <a:off x="1226189" y="65829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p:cNvSpPr/>
          <p:nvPr/>
        </p:nvSpPr>
        <p:spPr>
          <a:xfrm>
            <a:off x="1763688" y="656715"/>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p:cNvSpPr/>
          <p:nvPr/>
        </p:nvSpPr>
        <p:spPr>
          <a:xfrm>
            <a:off x="1979712" y="658297"/>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Rectangle 95"/>
          <p:cNvSpPr/>
          <p:nvPr/>
        </p:nvSpPr>
        <p:spPr>
          <a:xfrm>
            <a:off x="2195736" y="658297"/>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Rectangle 96"/>
          <p:cNvSpPr/>
          <p:nvPr/>
        </p:nvSpPr>
        <p:spPr>
          <a:xfrm>
            <a:off x="355278" y="1129820"/>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ectangle 97"/>
          <p:cNvSpPr/>
          <p:nvPr/>
        </p:nvSpPr>
        <p:spPr>
          <a:xfrm>
            <a:off x="575412" y="1129820"/>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Rectangle 98"/>
          <p:cNvSpPr/>
          <p:nvPr/>
        </p:nvSpPr>
        <p:spPr>
          <a:xfrm>
            <a:off x="794141" y="113140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ectangle 99"/>
          <p:cNvSpPr/>
          <p:nvPr/>
        </p:nvSpPr>
        <p:spPr>
          <a:xfrm>
            <a:off x="1010165" y="113140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Rectangle 100"/>
          <p:cNvSpPr/>
          <p:nvPr/>
        </p:nvSpPr>
        <p:spPr>
          <a:xfrm>
            <a:off x="1226189" y="113140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a:xfrm>
            <a:off x="1763688" y="1129820"/>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Rectangle 102"/>
          <p:cNvSpPr/>
          <p:nvPr/>
        </p:nvSpPr>
        <p:spPr>
          <a:xfrm>
            <a:off x="1979712" y="1131402"/>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Rectangle 103"/>
          <p:cNvSpPr/>
          <p:nvPr/>
        </p:nvSpPr>
        <p:spPr>
          <a:xfrm>
            <a:off x="2195736" y="1131402"/>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962210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9F9B84B-B900-714B-8536-1797C39898F6}" type="slidenum">
              <a:rPr lang="en-US" smtClean="0"/>
              <a:t>16</a:t>
            </a:fld>
            <a:endParaRPr lang="en-US"/>
          </a:p>
        </p:txBody>
      </p:sp>
      <p:sp>
        <p:nvSpPr>
          <p:cNvPr id="6" name="Rectangle 5"/>
          <p:cNvSpPr/>
          <p:nvPr/>
        </p:nvSpPr>
        <p:spPr>
          <a:xfrm>
            <a:off x="5508104" y="1691516"/>
            <a:ext cx="1391217" cy="143886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873632" y="1324118"/>
            <a:ext cx="691528" cy="369332"/>
          </a:xfrm>
          <a:prstGeom prst="rect">
            <a:avLst/>
          </a:prstGeom>
          <a:noFill/>
        </p:spPr>
        <p:txBody>
          <a:bodyPr wrap="none" rtlCol="0">
            <a:spAutoFit/>
          </a:bodyPr>
          <a:lstStyle/>
          <a:p>
            <a:r>
              <a:rPr lang="en-US" dirty="0" smtClean="0"/>
              <a:t>Node</a:t>
            </a:r>
            <a:endParaRPr lang="en-US" dirty="0"/>
          </a:p>
        </p:txBody>
      </p:sp>
      <p:sp>
        <p:nvSpPr>
          <p:cNvPr id="8" name="TextBox 7"/>
          <p:cNvSpPr txBox="1"/>
          <p:nvPr/>
        </p:nvSpPr>
        <p:spPr>
          <a:xfrm>
            <a:off x="5592952" y="266363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9" name="TextBox 8"/>
          <p:cNvSpPr txBox="1"/>
          <p:nvPr/>
        </p:nvSpPr>
        <p:spPr>
          <a:xfrm>
            <a:off x="6151323" y="266046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10" name="Rectangle 9"/>
          <p:cNvSpPr/>
          <p:nvPr/>
        </p:nvSpPr>
        <p:spPr>
          <a:xfrm>
            <a:off x="705202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72156"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490885"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706909"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922933"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846043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8676456" y="2078561"/>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8892480" y="207856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5592952" y="181739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20" name="TextBox 19"/>
          <p:cNvSpPr txBox="1"/>
          <p:nvPr/>
        </p:nvSpPr>
        <p:spPr>
          <a:xfrm>
            <a:off x="6151323" y="181739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21" name="Rectangle 20"/>
          <p:cNvSpPr/>
          <p:nvPr/>
        </p:nvSpPr>
        <p:spPr>
          <a:xfrm>
            <a:off x="705202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7272156"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7490885"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7706909"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7922933"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846043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8676456" y="2551666"/>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8892480" y="255166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Connector 29"/>
          <p:cNvCxnSpPr>
            <a:stCxn id="6" idx="2"/>
          </p:cNvCxnSpPr>
          <p:nvPr/>
        </p:nvCxnSpPr>
        <p:spPr>
          <a:xfrm>
            <a:off x="6203713" y="3130382"/>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1763688" y="3780120"/>
            <a:ext cx="5727197" cy="508000"/>
          </a:xfrm>
          <a:prstGeom prst="rect">
            <a:avLst/>
          </a:prstGeom>
          <a:solidFill>
            <a:schemeClr val="bg1">
              <a:lumMod val="50000"/>
            </a:schemeClr>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dirty="0" smtClean="0">
                <a:solidFill>
                  <a:schemeClr val="tx1"/>
                </a:solidFill>
              </a:rPr>
              <a:t>Network</a:t>
            </a:r>
            <a:endParaRPr lang="en-US" sz="3200" dirty="0">
              <a:solidFill>
                <a:schemeClr val="tx1"/>
              </a:solidFill>
            </a:endParaRPr>
          </a:p>
        </p:txBody>
      </p:sp>
      <p:sp>
        <p:nvSpPr>
          <p:cNvPr id="36" name="Rectangle 35"/>
          <p:cNvSpPr/>
          <p:nvPr/>
        </p:nvSpPr>
        <p:spPr>
          <a:xfrm>
            <a:off x="2532711" y="1691516"/>
            <a:ext cx="1391217" cy="144269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2777288" y="1327944"/>
            <a:ext cx="691528" cy="369332"/>
          </a:xfrm>
          <a:prstGeom prst="rect">
            <a:avLst/>
          </a:prstGeom>
          <a:noFill/>
        </p:spPr>
        <p:txBody>
          <a:bodyPr wrap="none" rtlCol="0">
            <a:spAutoFit/>
          </a:bodyPr>
          <a:lstStyle/>
          <a:p>
            <a:r>
              <a:rPr lang="en-US" dirty="0" smtClean="0"/>
              <a:t>Node</a:t>
            </a:r>
            <a:endParaRPr lang="en-US" dirty="0"/>
          </a:p>
        </p:txBody>
      </p:sp>
      <p:sp>
        <p:nvSpPr>
          <p:cNvPr id="38" name="TextBox 37"/>
          <p:cNvSpPr txBox="1"/>
          <p:nvPr/>
        </p:nvSpPr>
        <p:spPr>
          <a:xfrm>
            <a:off x="2617559" y="2667464"/>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39" name="TextBox 38"/>
          <p:cNvSpPr txBox="1"/>
          <p:nvPr/>
        </p:nvSpPr>
        <p:spPr>
          <a:xfrm>
            <a:off x="3175930" y="2662052"/>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0" name="TextBox 39"/>
          <p:cNvSpPr txBox="1"/>
          <p:nvPr/>
        </p:nvSpPr>
        <p:spPr>
          <a:xfrm>
            <a:off x="2617559" y="1821222"/>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1" name="TextBox 40"/>
          <p:cNvSpPr txBox="1"/>
          <p:nvPr/>
        </p:nvSpPr>
        <p:spPr>
          <a:xfrm>
            <a:off x="3147967" y="181739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2" name="Straight Connector 41"/>
          <p:cNvCxnSpPr>
            <a:stCxn id="36" idx="2"/>
          </p:cNvCxnSpPr>
          <p:nvPr/>
        </p:nvCxnSpPr>
        <p:spPr>
          <a:xfrm>
            <a:off x="3228320" y="3134208"/>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5415366" y="4931876"/>
            <a:ext cx="1414282"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5759174" y="6372036"/>
            <a:ext cx="691528" cy="369332"/>
          </a:xfrm>
          <a:prstGeom prst="rect">
            <a:avLst/>
          </a:prstGeom>
          <a:noFill/>
        </p:spPr>
        <p:txBody>
          <a:bodyPr wrap="none" rtlCol="0">
            <a:spAutoFit/>
          </a:bodyPr>
          <a:lstStyle/>
          <a:p>
            <a:r>
              <a:rPr lang="en-US" dirty="0" smtClean="0"/>
              <a:t>Node</a:t>
            </a:r>
            <a:endParaRPr lang="en-US" dirty="0"/>
          </a:p>
        </p:txBody>
      </p:sp>
      <p:sp>
        <p:nvSpPr>
          <p:cNvPr id="45" name="TextBox 44"/>
          <p:cNvSpPr txBox="1"/>
          <p:nvPr/>
        </p:nvSpPr>
        <p:spPr>
          <a:xfrm>
            <a:off x="5520944"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6" name="TextBox 45"/>
          <p:cNvSpPr txBox="1"/>
          <p:nvPr/>
        </p:nvSpPr>
        <p:spPr>
          <a:xfrm>
            <a:off x="6079315" y="5895148"/>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7" name="TextBox 46"/>
          <p:cNvSpPr txBox="1"/>
          <p:nvPr/>
        </p:nvSpPr>
        <p:spPr>
          <a:xfrm>
            <a:off x="5520944"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8" name="TextBox 47"/>
          <p:cNvSpPr txBox="1"/>
          <p:nvPr/>
        </p:nvSpPr>
        <p:spPr>
          <a:xfrm>
            <a:off x="6079315" y="505958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9" name="Straight Connector 48"/>
          <p:cNvCxnSpPr/>
          <p:nvPr/>
        </p:nvCxnSpPr>
        <p:spPr>
          <a:xfrm>
            <a:off x="6032930"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698001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200148"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41887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7634901"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7850925"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838842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8604448"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8820472" y="5437514"/>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698001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7200148"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741887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7634901"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7850925"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838842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8604448"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8820472" y="5910619"/>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2316687" y="4931876"/>
            <a:ext cx="1391217"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2590822" y="6372036"/>
            <a:ext cx="691528" cy="369332"/>
          </a:xfrm>
          <a:prstGeom prst="rect">
            <a:avLst/>
          </a:prstGeom>
          <a:noFill/>
        </p:spPr>
        <p:txBody>
          <a:bodyPr wrap="none" rtlCol="0">
            <a:spAutoFit/>
          </a:bodyPr>
          <a:lstStyle/>
          <a:p>
            <a:r>
              <a:rPr lang="en-US" dirty="0" smtClean="0"/>
              <a:t>Node</a:t>
            </a:r>
            <a:endParaRPr lang="en-US" dirty="0"/>
          </a:p>
        </p:txBody>
      </p:sp>
      <p:sp>
        <p:nvSpPr>
          <p:cNvPr id="68" name="TextBox 67"/>
          <p:cNvSpPr txBox="1"/>
          <p:nvPr/>
        </p:nvSpPr>
        <p:spPr>
          <a:xfrm>
            <a:off x="2424600"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69" name="TextBox 68"/>
          <p:cNvSpPr txBox="1"/>
          <p:nvPr/>
        </p:nvSpPr>
        <p:spPr>
          <a:xfrm>
            <a:off x="2954845" y="590911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70" name="TextBox 69"/>
          <p:cNvSpPr txBox="1"/>
          <p:nvPr/>
        </p:nvSpPr>
        <p:spPr>
          <a:xfrm>
            <a:off x="2424600"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71" name="TextBox 70"/>
          <p:cNvSpPr txBox="1"/>
          <p:nvPr/>
        </p:nvSpPr>
        <p:spPr>
          <a:xfrm>
            <a:off x="2954845" y="5057587"/>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72" name="Straight Connector 71"/>
          <p:cNvCxnSpPr/>
          <p:nvPr/>
        </p:nvCxnSpPr>
        <p:spPr>
          <a:xfrm>
            <a:off x="2936586"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73" name="Rectangle 72"/>
          <p:cNvSpPr/>
          <p:nvPr/>
        </p:nvSpPr>
        <p:spPr>
          <a:xfrm>
            <a:off x="13969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359830"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578559"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75"/>
          <p:cNvSpPr/>
          <p:nvPr/>
        </p:nvSpPr>
        <p:spPr>
          <a:xfrm>
            <a:off x="794583"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101060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154810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1764130"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1980154" y="544248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13969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359830"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578559"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794583"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a:off x="101060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a:off x="154810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1764130"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1980154" y="591558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a:off x="35572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ectangle 89"/>
          <p:cNvSpPr/>
          <p:nvPr/>
        </p:nvSpPr>
        <p:spPr>
          <a:xfrm>
            <a:off x="575854"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794583"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p:cNvSpPr/>
          <p:nvPr/>
        </p:nvSpPr>
        <p:spPr>
          <a:xfrm>
            <a:off x="1010607"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ectangle 92"/>
          <p:cNvSpPr/>
          <p:nvPr/>
        </p:nvSpPr>
        <p:spPr>
          <a:xfrm>
            <a:off x="1226631"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p:cNvSpPr/>
          <p:nvPr/>
        </p:nvSpPr>
        <p:spPr>
          <a:xfrm>
            <a:off x="176413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p:cNvSpPr/>
          <p:nvPr/>
        </p:nvSpPr>
        <p:spPr>
          <a:xfrm>
            <a:off x="1980154" y="2080143"/>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Rectangle 95"/>
          <p:cNvSpPr/>
          <p:nvPr/>
        </p:nvSpPr>
        <p:spPr>
          <a:xfrm>
            <a:off x="2196178" y="2080143"/>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Rectangle 96"/>
          <p:cNvSpPr/>
          <p:nvPr/>
        </p:nvSpPr>
        <p:spPr>
          <a:xfrm>
            <a:off x="35572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ectangle 97"/>
          <p:cNvSpPr/>
          <p:nvPr/>
        </p:nvSpPr>
        <p:spPr>
          <a:xfrm>
            <a:off x="575854"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Rectangle 98"/>
          <p:cNvSpPr/>
          <p:nvPr/>
        </p:nvSpPr>
        <p:spPr>
          <a:xfrm>
            <a:off x="794583"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ectangle 99"/>
          <p:cNvSpPr/>
          <p:nvPr/>
        </p:nvSpPr>
        <p:spPr>
          <a:xfrm>
            <a:off x="1010607"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Rectangle 100"/>
          <p:cNvSpPr/>
          <p:nvPr/>
        </p:nvSpPr>
        <p:spPr>
          <a:xfrm>
            <a:off x="1226631"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a:xfrm>
            <a:off x="176413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Rectangle 102"/>
          <p:cNvSpPr/>
          <p:nvPr/>
        </p:nvSpPr>
        <p:spPr>
          <a:xfrm>
            <a:off x="1980154" y="2553248"/>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Rectangle 103"/>
          <p:cNvSpPr/>
          <p:nvPr/>
        </p:nvSpPr>
        <p:spPr>
          <a:xfrm>
            <a:off x="2196178" y="2553248"/>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47986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9F9B84B-B900-714B-8536-1797C39898F6}" type="slidenum">
              <a:rPr lang="en-US" smtClean="0"/>
              <a:t>17</a:t>
            </a:fld>
            <a:endParaRPr lang="en-US"/>
          </a:p>
        </p:txBody>
      </p:sp>
      <p:sp>
        <p:nvSpPr>
          <p:cNvPr id="6" name="Rectangle 5"/>
          <p:cNvSpPr/>
          <p:nvPr/>
        </p:nvSpPr>
        <p:spPr>
          <a:xfrm>
            <a:off x="5508104" y="1691516"/>
            <a:ext cx="1391217" cy="143886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873632" y="1324118"/>
            <a:ext cx="691528" cy="369332"/>
          </a:xfrm>
          <a:prstGeom prst="rect">
            <a:avLst/>
          </a:prstGeom>
          <a:noFill/>
        </p:spPr>
        <p:txBody>
          <a:bodyPr wrap="none" rtlCol="0">
            <a:spAutoFit/>
          </a:bodyPr>
          <a:lstStyle/>
          <a:p>
            <a:r>
              <a:rPr lang="en-US" dirty="0" smtClean="0"/>
              <a:t>Node</a:t>
            </a:r>
            <a:endParaRPr lang="en-US" dirty="0"/>
          </a:p>
        </p:txBody>
      </p:sp>
      <p:sp>
        <p:nvSpPr>
          <p:cNvPr id="8" name="TextBox 7"/>
          <p:cNvSpPr txBox="1"/>
          <p:nvPr/>
        </p:nvSpPr>
        <p:spPr>
          <a:xfrm>
            <a:off x="5592952" y="266363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9" name="TextBox 8"/>
          <p:cNvSpPr txBox="1"/>
          <p:nvPr/>
        </p:nvSpPr>
        <p:spPr>
          <a:xfrm>
            <a:off x="6151323" y="266046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10" name="Rectangle 9"/>
          <p:cNvSpPr/>
          <p:nvPr/>
        </p:nvSpPr>
        <p:spPr>
          <a:xfrm>
            <a:off x="705202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72156"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490885"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706909"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922933"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846043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8676456"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8892480" y="207856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5592952" y="181739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20" name="TextBox 19"/>
          <p:cNvSpPr txBox="1"/>
          <p:nvPr/>
        </p:nvSpPr>
        <p:spPr>
          <a:xfrm>
            <a:off x="6151323" y="181739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21" name="Rectangle 20"/>
          <p:cNvSpPr/>
          <p:nvPr/>
        </p:nvSpPr>
        <p:spPr>
          <a:xfrm>
            <a:off x="705202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7272156"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7490885"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7706909"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7922933"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846043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8676456"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8892480" y="255166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Connector 29"/>
          <p:cNvCxnSpPr>
            <a:stCxn id="6" idx="2"/>
          </p:cNvCxnSpPr>
          <p:nvPr/>
        </p:nvCxnSpPr>
        <p:spPr>
          <a:xfrm>
            <a:off x="6203713" y="3130382"/>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1763688" y="3780120"/>
            <a:ext cx="5727197" cy="508000"/>
          </a:xfrm>
          <a:prstGeom prst="rect">
            <a:avLst/>
          </a:prstGeom>
          <a:solidFill>
            <a:schemeClr val="bg1">
              <a:lumMod val="50000"/>
            </a:schemeClr>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dirty="0" smtClean="0">
                <a:solidFill>
                  <a:schemeClr val="tx1"/>
                </a:solidFill>
              </a:rPr>
              <a:t>Network</a:t>
            </a:r>
            <a:endParaRPr lang="en-US" sz="3200" dirty="0">
              <a:solidFill>
                <a:schemeClr val="tx1"/>
              </a:solidFill>
            </a:endParaRPr>
          </a:p>
        </p:txBody>
      </p:sp>
      <p:sp>
        <p:nvSpPr>
          <p:cNvPr id="36" name="Rectangle 35"/>
          <p:cNvSpPr/>
          <p:nvPr/>
        </p:nvSpPr>
        <p:spPr>
          <a:xfrm>
            <a:off x="2532711" y="1691516"/>
            <a:ext cx="1391217" cy="144269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2777288" y="1327944"/>
            <a:ext cx="691528" cy="369332"/>
          </a:xfrm>
          <a:prstGeom prst="rect">
            <a:avLst/>
          </a:prstGeom>
          <a:noFill/>
        </p:spPr>
        <p:txBody>
          <a:bodyPr wrap="none" rtlCol="0">
            <a:spAutoFit/>
          </a:bodyPr>
          <a:lstStyle/>
          <a:p>
            <a:r>
              <a:rPr lang="en-US" dirty="0" smtClean="0"/>
              <a:t>Node</a:t>
            </a:r>
            <a:endParaRPr lang="en-US" dirty="0"/>
          </a:p>
        </p:txBody>
      </p:sp>
      <p:sp>
        <p:nvSpPr>
          <p:cNvPr id="38" name="TextBox 37"/>
          <p:cNvSpPr txBox="1"/>
          <p:nvPr/>
        </p:nvSpPr>
        <p:spPr>
          <a:xfrm>
            <a:off x="2617559" y="2667464"/>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39" name="TextBox 38"/>
          <p:cNvSpPr txBox="1"/>
          <p:nvPr/>
        </p:nvSpPr>
        <p:spPr>
          <a:xfrm>
            <a:off x="3175930" y="2662052"/>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0" name="TextBox 39"/>
          <p:cNvSpPr txBox="1"/>
          <p:nvPr/>
        </p:nvSpPr>
        <p:spPr>
          <a:xfrm>
            <a:off x="2617559" y="1821222"/>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1" name="TextBox 40"/>
          <p:cNvSpPr txBox="1"/>
          <p:nvPr/>
        </p:nvSpPr>
        <p:spPr>
          <a:xfrm>
            <a:off x="3147967" y="181739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2" name="Straight Connector 41"/>
          <p:cNvCxnSpPr>
            <a:stCxn id="36" idx="2"/>
          </p:cNvCxnSpPr>
          <p:nvPr/>
        </p:nvCxnSpPr>
        <p:spPr>
          <a:xfrm>
            <a:off x="3228320" y="3134208"/>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5415366" y="4931876"/>
            <a:ext cx="1414282"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5759174" y="6372036"/>
            <a:ext cx="691528" cy="369332"/>
          </a:xfrm>
          <a:prstGeom prst="rect">
            <a:avLst/>
          </a:prstGeom>
          <a:noFill/>
        </p:spPr>
        <p:txBody>
          <a:bodyPr wrap="none" rtlCol="0">
            <a:spAutoFit/>
          </a:bodyPr>
          <a:lstStyle/>
          <a:p>
            <a:r>
              <a:rPr lang="en-US" dirty="0" smtClean="0"/>
              <a:t>Node</a:t>
            </a:r>
            <a:endParaRPr lang="en-US" dirty="0"/>
          </a:p>
        </p:txBody>
      </p:sp>
      <p:sp>
        <p:nvSpPr>
          <p:cNvPr id="45" name="TextBox 44"/>
          <p:cNvSpPr txBox="1"/>
          <p:nvPr/>
        </p:nvSpPr>
        <p:spPr>
          <a:xfrm>
            <a:off x="5520944"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6" name="TextBox 45"/>
          <p:cNvSpPr txBox="1"/>
          <p:nvPr/>
        </p:nvSpPr>
        <p:spPr>
          <a:xfrm>
            <a:off x="6079315" y="5895148"/>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7" name="TextBox 46"/>
          <p:cNvSpPr txBox="1"/>
          <p:nvPr/>
        </p:nvSpPr>
        <p:spPr>
          <a:xfrm>
            <a:off x="5520944"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8" name="TextBox 47"/>
          <p:cNvSpPr txBox="1"/>
          <p:nvPr/>
        </p:nvSpPr>
        <p:spPr>
          <a:xfrm>
            <a:off x="6079315" y="505958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9" name="Straight Connector 48"/>
          <p:cNvCxnSpPr/>
          <p:nvPr/>
        </p:nvCxnSpPr>
        <p:spPr>
          <a:xfrm>
            <a:off x="6032930"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698001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200148"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41887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7634901"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7850925"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838842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8604448"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8820472" y="5437514"/>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698001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7200148"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741887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7634901"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7850925"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838842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8604448"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8820472" y="5910619"/>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2316687" y="4931876"/>
            <a:ext cx="1391217"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2590822" y="6372036"/>
            <a:ext cx="691528" cy="369332"/>
          </a:xfrm>
          <a:prstGeom prst="rect">
            <a:avLst/>
          </a:prstGeom>
          <a:noFill/>
        </p:spPr>
        <p:txBody>
          <a:bodyPr wrap="none" rtlCol="0">
            <a:spAutoFit/>
          </a:bodyPr>
          <a:lstStyle/>
          <a:p>
            <a:r>
              <a:rPr lang="en-US" dirty="0" smtClean="0"/>
              <a:t>Node</a:t>
            </a:r>
            <a:endParaRPr lang="en-US" dirty="0"/>
          </a:p>
        </p:txBody>
      </p:sp>
      <p:sp>
        <p:nvSpPr>
          <p:cNvPr id="68" name="TextBox 67"/>
          <p:cNvSpPr txBox="1"/>
          <p:nvPr/>
        </p:nvSpPr>
        <p:spPr>
          <a:xfrm>
            <a:off x="2424600"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69" name="TextBox 68"/>
          <p:cNvSpPr txBox="1"/>
          <p:nvPr/>
        </p:nvSpPr>
        <p:spPr>
          <a:xfrm>
            <a:off x="2954845" y="590911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70" name="TextBox 69"/>
          <p:cNvSpPr txBox="1"/>
          <p:nvPr/>
        </p:nvSpPr>
        <p:spPr>
          <a:xfrm>
            <a:off x="2424600"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71" name="TextBox 70"/>
          <p:cNvSpPr txBox="1"/>
          <p:nvPr/>
        </p:nvSpPr>
        <p:spPr>
          <a:xfrm>
            <a:off x="2954845" y="5057587"/>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72" name="Straight Connector 71"/>
          <p:cNvCxnSpPr/>
          <p:nvPr/>
        </p:nvCxnSpPr>
        <p:spPr>
          <a:xfrm>
            <a:off x="2936586"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73" name="Rectangle 72"/>
          <p:cNvSpPr/>
          <p:nvPr/>
        </p:nvSpPr>
        <p:spPr>
          <a:xfrm>
            <a:off x="13969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359830"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578559"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75"/>
          <p:cNvSpPr/>
          <p:nvPr/>
        </p:nvSpPr>
        <p:spPr>
          <a:xfrm>
            <a:off x="794583"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101060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154810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1764130"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1980154" y="544248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13969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359830"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578559"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794583"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a:off x="101060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a:off x="154810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1764130"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1980154" y="591558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a:off x="35572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ectangle 89"/>
          <p:cNvSpPr/>
          <p:nvPr/>
        </p:nvSpPr>
        <p:spPr>
          <a:xfrm>
            <a:off x="575854"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794583"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p:cNvSpPr/>
          <p:nvPr/>
        </p:nvSpPr>
        <p:spPr>
          <a:xfrm>
            <a:off x="1010607"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ectangle 92"/>
          <p:cNvSpPr/>
          <p:nvPr/>
        </p:nvSpPr>
        <p:spPr>
          <a:xfrm>
            <a:off x="1226631"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p:cNvSpPr/>
          <p:nvPr/>
        </p:nvSpPr>
        <p:spPr>
          <a:xfrm>
            <a:off x="176413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p:cNvSpPr/>
          <p:nvPr/>
        </p:nvSpPr>
        <p:spPr>
          <a:xfrm>
            <a:off x="1980154"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Rectangle 95"/>
          <p:cNvSpPr/>
          <p:nvPr/>
        </p:nvSpPr>
        <p:spPr>
          <a:xfrm>
            <a:off x="2196178" y="2080143"/>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Rectangle 96"/>
          <p:cNvSpPr/>
          <p:nvPr/>
        </p:nvSpPr>
        <p:spPr>
          <a:xfrm>
            <a:off x="35572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ectangle 97"/>
          <p:cNvSpPr/>
          <p:nvPr/>
        </p:nvSpPr>
        <p:spPr>
          <a:xfrm>
            <a:off x="575854"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Rectangle 98"/>
          <p:cNvSpPr/>
          <p:nvPr/>
        </p:nvSpPr>
        <p:spPr>
          <a:xfrm>
            <a:off x="794583"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ectangle 99"/>
          <p:cNvSpPr/>
          <p:nvPr/>
        </p:nvSpPr>
        <p:spPr>
          <a:xfrm>
            <a:off x="1010607"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Rectangle 100"/>
          <p:cNvSpPr/>
          <p:nvPr/>
        </p:nvSpPr>
        <p:spPr>
          <a:xfrm>
            <a:off x="1226631"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a:xfrm>
            <a:off x="176413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Rectangle 102"/>
          <p:cNvSpPr/>
          <p:nvPr/>
        </p:nvSpPr>
        <p:spPr>
          <a:xfrm>
            <a:off x="1980154"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Rectangle 103"/>
          <p:cNvSpPr/>
          <p:nvPr/>
        </p:nvSpPr>
        <p:spPr>
          <a:xfrm>
            <a:off x="2196178" y="2553248"/>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TextBox 104"/>
          <p:cNvSpPr txBox="1"/>
          <p:nvPr/>
        </p:nvSpPr>
        <p:spPr>
          <a:xfrm>
            <a:off x="164013" y="92501"/>
            <a:ext cx="8130501" cy="830997"/>
          </a:xfrm>
          <a:prstGeom prst="rect">
            <a:avLst/>
          </a:prstGeom>
          <a:noFill/>
        </p:spPr>
        <p:txBody>
          <a:bodyPr wrap="none" rtlCol="0">
            <a:spAutoFit/>
          </a:bodyPr>
          <a:lstStyle/>
          <a:p>
            <a:r>
              <a:rPr lang="en-US" sz="2400" dirty="0" smtClean="0"/>
              <a:t>Home node for SV :  the node where </a:t>
            </a:r>
            <a:r>
              <a:rPr lang="en-US" sz="2400" b="1" dirty="0" smtClean="0">
                <a:solidFill>
                  <a:srgbClr val="000090"/>
                </a:solidFill>
              </a:rPr>
              <a:t>SV</a:t>
            </a:r>
            <a:r>
              <a:rPr lang="en-US" sz="2400" dirty="0" smtClean="0"/>
              <a:t> is allocated</a:t>
            </a:r>
          </a:p>
          <a:p>
            <a:r>
              <a:rPr lang="en-US" sz="2400" dirty="0" smtClean="0"/>
              <a:t>Remote node for SV :  a node whose memory does not store </a:t>
            </a:r>
            <a:r>
              <a:rPr lang="en-US" sz="2400" b="1" dirty="0" smtClean="0">
                <a:solidFill>
                  <a:srgbClr val="000090"/>
                </a:solidFill>
              </a:rPr>
              <a:t>SV</a:t>
            </a:r>
            <a:endParaRPr lang="en-US" sz="2400" b="1" dirty="0">
              <a:solidFill>
                <a:srgbClr val="000090"/>
              </a:solidFill>
            </a:endParaRPr>
          </a:p>
        </p:txBody>
      </p:sp>
    </p:spTree>
    <p:extLst>
      <p:ext uri="{BB962C8B-B14F-4D97-AF65-F5344CB8AC3E}">
        <p14:creationId xmlns:p14="http://schemas.microsoft.com/office/powerpoint/2010/main" val="368226301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9F9B84B-B900-714B-8536-1797C39898F6}" type="slidenum">
              <a:rPr lang="en-US" smtClean="0"/>
              <a:t>18</a:t>
            </a:fld>
            <a:endParaRPr lang="en-US"/>
          </a:p>
        </p:txBody>
      </p:sp>
      <p:sp>
        <p:nvSpPr>
          <p:cNvPr id="6" name="Rectangle 5"/>
          <p:cNvSpPr/>
          <p:nvPr/>
        </p:nvSpPr>
        <p:spPr>
          <a:xfrm>
            <a:off x="5508104" y="1691516"/>
            <a:ext cx="1391217" cy="143886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873632" y="1324118"/>
            <a:ext cx="735172" cy="369332"/>
          </a:xfrm>
          <a:prstGeom prst="rect">
            <a:avLst/>
          </a:prstGeom>
          <a:noFill/>
        </p:spPr>
        <p:txBody>
          <a:bodyPr wrap="none" rtlCol="0">
            <a:spAutoFit/>
          </a:bodyPr>
          <a:lstStyle/>
          <a:p>
            <a:r>
              <a:rPr lang="en-US" dirty="0" smtClean="0"/>
              <a:t>Node</a:t>
            </a:r>
            <a:endParaRPr lang="en-US" b="1" i="1" dirty="0">
              <a:solidFill>
                <a:srgbClr val="0000FF"/>
              </a:solidFill>
            </a:endParaRPr>
          </a:p>
        </p:txBody>
      </p:sp>
      <p:sp>
        <p:nvSpPr>
          <p:cNvPr id="8" name="TextBox 7"/>
          <p:cNvSpPr txBox="1"/>
          <p:nvPr/>
        </p:nvSpPr>
        <p:spPr>
          <a:xfrm>
            <a:off x="5592952" y="266363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9" name="TextBox 8"/>
          <p:cNvSpPr txBox="1"/>
          <p:nvPr/>
        </p:nvSpPr>
        <p:spPr>
          <a:xfrm>
            <a:off x="6151323" y="266046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10" name="Rectangle 9"/>
          <p:cNvSpPr/>
          <p:nvPr/>
        </p:nvSpPr>
        <p:spPr>
          <a:xfrm>
            <a:off x="705202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72156"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490885"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706909"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922933"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846043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8676456" y="2078561"/>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8892480" y="207856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5592952" y="181739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20" name="TextBox 19"/>
          <p:cNvSpPr txBox="1"/>
          <p:nvPr/>
        </p:nvSpPr>
        <p:spPr>
          <a:xfrm>
            <a:off x="6151323" y="181739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21" name="Rectangle 20"/>
          <p:cNvSpPr/>
          <p:nvPr/>
        </p:nvSpPr>
        <p:spPr>
          <a:xfrm>
            <a:off x="705202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7272156"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7490885"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7706909"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7922933"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846043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8676456" y="2551666"/>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8892480" y="255166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Connector 29"/>
          <p:cNvCxnSpPr>
            <a:stCxn id="6" idx="2"/>
          </p:cNvCxnSpPr>
          <p:nvPr/>
        </p:nvCxnSpPr>
        <p:spPr>
          <a:xfrm>
            <a:off x="6203713" y="3130382"/>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1763688" y="3780120"/>
            <a:ext cx="5727197" cy="508000"/>
          </a:xfrm>
          <a:prstGeom prst="rect">
            <a:avLst/>
          </a:prstGeom>
          <a:solidFill>
            <a:schemeClr val="bg1">
              <a:lumMod val="50000"/>
            </a:schemeClr>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dirty="0" smtClean="0">
                <a:solidFill>
                  <a:schemeClr val="tx1"/>
                </a:solidFill>
              </a:rPr>
              <a:t>Network</a:t>
            </a:r>
            <a:endParaRPr lang="en-US" sz="3200" dirty="0">
              <a:solidFill>
                <a:schemeClr val="tx1"/>
              </a:solidFill>
            </a:endParaRPr>
          </a:p>
        </p:txBody>
      </p:sp>
      <p:sp>
        <p:nvSpPr>
          <p:cNvPr id="36" name="Rectangle 35"/>
          <p:cNvSpPr/>
          <p:nvPr/>
        </p:nvSpPr>
        <p:spPr>
          <a:xfrm>
            <a:off x="2532711" y="1691516"/>
            <a:ext cx="1391217" cy="144269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2777288" y="1327944"/>
            <a:ext cx="691528" cy="369332"/>
          </a:xfrm>
          <a:prstGeom prst="rect">
            <a:avLst/>
          </a:prstGeom>
          <a:noFill/>
        </p:spPr>
        <p:txBody>
          <a:bodyPr wrap="none" rtlCol="0">
            <a:spAutoFit/>
          </a:bodyPr>
          <a:lstStyle/>
          <a:p>
            <a:r>
              <a:rPr lang="en-US" dirty="0" smtClean="0"/>
              <a:t>Node</a:t>
            </a:r>
            <a:endParaRPr lang="en-US" dirty="0"/>
          </a:p>
        </p:txBody>
      </p:sp>
      <p:sp>
        <p:nvSpPr>
          <p:cNvPr id="38" name="TextBox 37"/>
          <p:cNvSpPr txBox="1"/>
          <p:nvPr/>
        </p:nvSpPr>
        <p:spPr>
          <a:xfrm>
            <a:off x="2617559" y="2667464"/>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39" name="TextBox 38"/>
          <p:cNvSpPr txBox="1"/>
          <p:nvPr/>
        </p:nvSpPr>
        <p:spPr>
          <a:xfrm>
            <a:off x="3175930" y="2662052"/>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0" name="TextBox 39"/>
          <p:cNvSpPr txBox="1"/>
          <p:nvPr/>
        </p:nvSpPr>
        <p:spPr>
          <a:xfrm>
            <a:off x="2617559" y="1821222"/>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1" name="TextBox 40"/>
          <p:cNvSpPr txBox="1"/>
          <p:nvPr/>
        </p:nvSpPr>
        <p:spPr>
          <a:xfrm>
            <a:off x="3147967" y="181739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2" name="Straight Connector 41"/>
          <p:cNvCxnSpPr>
            <a:stCxn id="36" idx="2"/>
          </p:cNvCxnSpPr>
          <p:nvPr/>
        </p:nvCxnSpPr>
        <p:spPr>
          <a:xfrm>
            <a:off x="3228320" y="3134208"/>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5415366" y="4931876"/>
            <a:ext cx="1414282"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5759174" y="6372036"/>
            <a:ext cx="691528" cy="369332"/>
          </a:xfrm>
          <a:prstGeom prst="rect">
            <a:avLst/>
          </a:prstGeom>
          <a:noFill/>
        </p:spPr>
        <p:txBody>
          <a:bodyPr wrap="none" rtlCol="0">
            <a:spAutoFit/>
          </a:bodyPr>
          <a:lstStyle/>
          <a:p>
            <a:r>
              <a:rPr lang="en-US" dirty="0" smtClean="0"/>
              <a:t>Node</a:t>
            </a:r>
            <a:endParaRPr lang="en-US" dirty="0"/>
          </a:p>
        </p:txBody>
      </p:sp>
      <p:sp>
        <p:nvSpPr>
          <p:cNvPr id="45" name="TextBox 44"/>
          <p:cNvSpPr txBox="1"/>
          <p:nvPr/>
        </p:nvSpPr>
        <p:spPr>
          <a:xfrm>
            <a:off x="5520944"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6" name="TextBox 45"/>
          <p:cNvSpPr txBox="1"/>
          <p:nvPr/>
        </p:nvSpPr>
        <p:spPr>
          <a:xfrm>
            <a:off x="6079315" y="5895148"/>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7" name="TextBox 46"/>
          <p:cNvSpPr txBox="1"/>
          <p:nvPr/>
        </p:nvSpPr>
        <p:spPr>
          <a:xfrm>
            <a:off x="5520944"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8" name="TextBox 47"/>
          <p:cNvSpPr txBox="1"/>
          <p:nvPr/>
        </p:nvSpPr>
        <p:spPr>
          <a:xfrm>
            <a:off x="6079315" y="505958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9" name="Straight Connector 48"/>
          <p:cNvCxnSpPr/>
          <p:nvPr/>
        </p:nvCxnSpPr>
        <p:spPr>
          <a:xfrm>
            <a:off x="6032930"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698001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200148"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41887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7634901"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7850925"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838842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8604448"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8820472" y="5437514"/>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698001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7200148"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741887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7634901"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7850925"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838842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8604448"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8820472" y="5910619"/>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2316687" y="4931876"/>
            <a:ext cx="1391217"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2590822" y="6372036"/>
            <a:ext cx="735172" cy="369332"/>
          </a:xfrm>
          <a:prstGeom prst="rect">
            <a:avLst/>
          </a:prstGeom>
          <a:noFill/>
        </p:spPr>
        <p:txBody>
          <a:bodyPr wrap="none" rtlCol="0">
            <a:spAutoFit/>
          </a:bodyPr>
          <a:lstStyle/>
          <a:p>
            <a:r>
              <a:rPr lang="en-US" dirty="0" smtClean="0"/>
              <a:t>Node</a:t>
            </a:r>
            <a:endParaRPr lang="en-US" b="1" i="1" dirty="0">
              <a:solidFill>
                <a:srgbClr val="0000FF"/>
              </a:solidFill>
            </a:endParaRPr>
          </a:p>
        </p:txBody>
      </p:sp>
      <p:sp>
        <p:nvSpPr>
          <p:cNvPr id="68" name="TextBox 67"/>
          <p:cNvSpPr txBox="1"/>
          <p:nvPr/>
        </p:nvSpPr>
        <p:spPr>
          <a:xfrm>
            <a:off x="2424600"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69" name="TextBox 68"/>
          <p:cNvSpPr txBox="1"/>
          <p:nvPr/>
        </p:nvSpPr>
        <p:spPr>
          <a:xfrm>
            <a:off x="2954845" y="590911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70" name="TextBox 69"/>
          <p:cNvSpPr txBox="1"/>
          <p:nvPr/>
        </p:nvSpPr>
        <p:spPr>
          <a:xfrm>
            <a:off x="2424600"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71" name="TextBox 70"/>
          <p:cNvSpPr txBox="1"/>
          <p:nvPr/>
        </p:nvSpPr>
        <p:spPr>
          <a:xfrm>
            <a:off x="2954845" y="5057587"/>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72" name="Straight Connector 71"/>
          <p:cNvCxnSpPr/>
          <p:nvPr/>
        </p:nvCxnSpPr>
        <p:spPr>
          <a:xfrm>
            <a:off x="2936586"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73" name="Rectangle 72"/>
          <p:cNvSpPr/>
          <p:nvPr/>
        </p:nvSpPr>
        <p:spPr>
          <a:xfrm>
            <a:off x="13969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359830"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578559"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75"/>
          <p:cNvSpPr/>
          <p:nvPr/>
        </p:nvSpPr>
        <p:spPr>
          <a:xfrm>
            <a:off x="794583"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101060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154810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1764130"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1980154" y="544248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13969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359830"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578559"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794583"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a:off x="101060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a:off x="154810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1764130"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1980154" y="591558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a:off x="35572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ectangle 89"/>
          <p:cNvSpPr/>
          <p:nvPr/>
        </p:nvSpPr>
        <p:spPr>
          <a:xfrm>
            <a:off x="575854"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794583"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p:cNvSpPr/>
          <p:nvPr/>
        </p:nvSpPr>
        <p:spPr>
          <a:xfrm>
            <a:off x="1010607"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ectangle 92"/>
          <p:cNvSpPr/>
          <p:nvPr/>
        </p:nvSpPr>
        <p:spPr>
          <a:xfrm>
            <a:off x="1226631"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p:cNvSpPr/>
          <p:nvPr/>
        </p:nvSpPr>
        <p:spPr>
          <a:xfrm>
            <a:off x="176413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p:cNvSpPr/>
          <p:nvPr/>
        </p:nvSpPr>
        <p:spPr>
          <a:xfrm>
            <a:off x="1980154" y="2080143"/>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Rectangle 95"/>
          <p:cNvSpPr/>
          <p:nvPr/>
        </p:nvSpPr>
        <p:spPr>
          <a:xfrm>
            <a:off x="2196178" y="2080143"/>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Rectangle 96"/>
          <p:cNvSpPr/>
          <p:nvPr/>
        </p:nvSpPr>
        <p:spPr>
          <a:xfrm>
            <a:off x="35572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ectangle 97"/>
          <p:cNvSpPr/>
          <p:nvPr/>
        </p:nvSpPr>
        <p:spPr>
          <a:xfrm>
            <a:off x="575854"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Rectangle 98"/>
          <p:cNvSpPr/>
          <p:nvPr/>
        </p:nvSpPr>
        <p:spPr>
          <a:xfrm>
            <a:off x="794583"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ectangle 99"/>
          <p:cNvSpPr/>
          <p:nvPr/>
        </p:nvSpPr>
        <p:spPr>
          <a:xfrm>
            <a:off x="1010607"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Rectangle 100"/>
          <p:cNvSpPr/>
          <p:nvPr/>
        </p:nvSpPr>
        <p:spPr>
          <a:xfrm>
            <a:off x="1226631"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a:xfrm>
            <a:off x="176413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Rectangle 102"/>
          <p:cNvSpPr/>
          <p:nvPr/>
        </p:nvSpPr>
        <p:spPr>
          <a:xfrm>
            <a:off x="1980154" y="2553248"/>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Rectangle 103"/>
          <p:cNvSpPr/>
          <p:nvPr/>
        </p:nvSpPr>
        <p:spPr>
          <a:xfrm>
            <a:off x="2196178" y="2553248"/>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TextBox 104"/>
          <p:cNvSpPr txBox="1"/>
          <p:nvPr/>
        </p:nvSpPr>
        <p:spPr>
          <a:xfrm>
            <a:off x="164013" y="92501"/>
            <a:ext cx="3397823" cy="461665"/>
          </a:xfrm>
          <a:prstGeom prst="rect">
            <a:avLst/>
          </a:prstGeom>
          <a:noFill/>
        </p:spPr>
        <p:txBody>
          <a:bodyPr wrap="none" rtlCol="0">
            <a:spAutoFit/>
          </a:bodyPr>
          <a:lstStyle/>
          <a:p>
            <a:r>
              <a:rPr lang="en-US" sz="2400" dirty="0" smtClean="0"/>
              <a:t>Example: Home node  is </a:t>
            </a:r>
            <a:r>
              <a:rPr lang="en-US" sz="2400" b="1" i="1" dirty="0" smtClean="0">
                <a:solidFill>
                  <a:srgbClr val="0000FF"/>
                </a:solidFill>
              </a:rPr>
              <a:t>j</a:t>
            </a:r>
          </a:p>
        </p:txBody>
      </p:sp>
      <p:sp>
        <p:nvSpPr>
          <p:cNvPr id="2" name="TextBox 1"/>
          <p:cNvSpPr txBox="1"/>
          <p:nvPr/>
        </p:nvSpPr>
        <p:spPr>
          <a:xfrm>
            <a:off x="179512" y="604966"/>
            <a:ext cx="3844309" cy="461665"/>
          </a:xfrm>
          <a:prstGeom prst="rect">
            <a:avLst/>
          </a:prstGeom>
          <a:noFill/>
        </p:spPr>
        <p:txBody>
          <a:bodyPr wrap="none" rtlCol="0">
            <a:spAutoFit/>
          </a:bodyPr>
          <a:lstStyle/>
          <a:p>
            <a:r>
              <a:rPr lang="en-US" sz="2400" dirty="0"/>
              <a:t>Read/Write activity at node </a:t>
            </a:r>
            <a:r>
              <a:rPr lang="en-US" sz="2400" b="1" i="1" dirty="0" err="1" smtClean="0">
                <a:solidFill>
                  <a:srgbClr val="0000FF"/>
                </a:solidFill>
              </a:rPr>
              <a:t>i</a:t>
            </a:r>
            <a:endParaRPr lang="en-US" sz="2400" b="1" i="1" dirty="0">
              <a:solidFill>
                <a:srgbClr val="0000FF"/>
              </a:solidFill>
            </a:endParaRPr>
          </a:p>
        </p:txBody>
      </p:sp>
      <p:sp>
        <p:nvSpPr>
          <p:cNvPr id="4" name="TextBox 3"/>
          <p:cNvSpPr txBox="1"/>
          <p:nvPr/>
        </p:nvSpPr>
        <p:spPr>
          <a:xfrm>
            <a:off x="6372200" y="1322184"/>
            <a:ext cx="339443" cy="369332"/>
          </a:xfrm>
          <a:prstGeom prst="rect">
            <a:avLst/>
          </a:prstGeom>
          <a:noFill/>
        </p:spPr>
        <p:txBody>
          <a:bodyPr wrap="none" rtlCol="0">
            <a:spAutoFit/>
          </a:bodyPr>
          <a:lstStyle/>
          <a:p>
            <a:r>
              <a:rPr lang="en-US" dirty="0"/>
              <a:t> </a:t>
            </a:r>
            <a:r>
              <a:rPr lang="en-US" b="1" i="1" dirty="0" smtClean="0">
                <a:solidFill>
                  <a:srgbClr val="0000FF"/>
                </a:solidFill>
              </a:rPr>
              <a:t>j</a:t>
            </a:r>
            <a:endParaRPr lang="en-US" b="1" i="1" dirty="0">
              <a:solidFill>
                <a:srgbClr val="0000FF"/>
              </a:solidFill>
            </a:endParaRPr>
          </a:p>
        </p:txBody>
      </p:sp>
      <p:sp>
        <p:nvSpPr>
          <p:cNvPr id="5" name="TextBox 4"/>
          <p:cNvSpPr txBox="1"/>
          <p:nvPr/>
        </p:nvSpPr>
        <p:spPr>
          <a:xfrm>
            <a:off x="3148743" y="6372036"/>
            <a:ext cx="254196" cy="369332"/>
          </a:xfrm>
          <a:prstGeom prst="rect">
            <a:avLst/>
          </a:prstGeom>
          <a:noFill/>
        </p:spPr>
        <p:txBody>
          <a:bodyPr wrap="none" rtlCol="0">
            <a:spAutoFit/>
          </a:bodyPr>
          <a:lstStyle/>
          <a:p>
            <a:r>
              <a:rPr lang="en-US" b="1" i="1" dirty="0" err="1">
                <a:solidFill>
                  <a:srgbClr val="0000FF"/>
                </a:solidFill>
              </a:rPr>
              <a:t>i</a:t>
            </a:r>
            <a:endParaRPr lang="en-US" dirty="0"/>
          </a:p>
        </p:txBody>
      </p:sp>
    </p:spTree>
    <p:extLst>
      <p:ext uri="{BB962C8B-B14F-4D97-AF65-F5344CB8AC3E}">
        <p14:creationId xmlns:p14="http://schemas.microsoft.com/office/powerpoint/2010/main" val="12884564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2" grpId="0"/>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9F9B84B-B900-714B-8536-1797C39898F6}" type="slidenum">
              <a:rPr lang="en-US" smtClean="0"/>
              <a:t>19</a:t>
            </a:fld>
            <a:endParaRPr lang="en-US"/>
          </a:p>
        </p:txBody>
      </p:sp>
      <p:sp>
        <p:nvSpPr>
          <p:cNvPr id="6" name="Rectangle 5"/>
          <p:cNvSpPr/>
          <p:nvPr/>
        </p:nvSpPr>
        <p:spPr>
          <a:xfrm>
            <a:off x="5508104" y="1691516"/>
            <a:ext cx="1391217" cy="143886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873632" y="1324118"/>
            <a:ext cx="842586" cy="369332"/>
          </a:xfrm>
          <a:prstGeom prst="rect">
            <a:avLst/>
          </a:prstGeom>
          <a:noFill/>
        </p:spPr>
        <p:txBody>
          <a:bodyPr wrap="none" rtlCol="0">
            <a:spAutoFit/>
          </a:bodyPr>
          <a:lstStyle/>
          <a:p>
            <a:r>
              <a:rPr lang="en-US" dirty="0" smtClean="0"/>
              <a:t>Node </a:t>
            </a:r>
            <a:r>
              <a:rPr lang="en-US" b="1" i="1" dirty="0" smtClean="0">
                <a:solidFill>
                  <a:srgbClr val="0000FF"/>
                </a:solidFill>
              </a:rPr>
              <a:t>j</a:t>
            </a:r>
            <a:endParaRPr lang="en-US" b="1" i="1" dirty="0">
              <a:solidFill>
                <a:srgbClr val="0000FF"/>
              </a:solidFill>
            </a:endParaRPr>
          </a:p>
        </p:txBody>
      </p:sp>
      <p:sp>
        <p:nvSpPr>
          <p:cNvPr id="8" name="TextBox 7"/>
          <p:cNvSpPr txBox="1"/>
          <p:nvPr/>
        </p:nvSpPr>
        <p:spPr>
          <a:xfrm>
            <a:off x="5592952" y="266363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9" name="TextBox 8"/>
          <p:cNvSpPr txBox="1"/>
          <p:nvPr/>
        </p:nvSpPr>
        <p:spPr>
          <a:xfrm>
            <a:off x="6151323" y="266046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10" name="Rectangle 9"/>
          <p:cNvSpPr/>
          <p:nvPr/>
        </p:nvSpPr>
        <p:spPr>
          <a:xfrm>
            <a:off x="705202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72156"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490885"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706909"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922933"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846043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8676456" y="2078561"/>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8892480" y="207856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5592952" y="181739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20" name="TextBox 19"/>
          <p:cNvSpPr txBox="1"/>
          <p:nvPr/>
        </p:nvSpPr>
        <p:spPr>
          <a:xfrm>
            <a:off x="6151323" y="181739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21" name="Rectangle 20"/>
          <p:cNvSpPr/>
          <p:nvPr/>
        </p:nvSpPr>
        <p:spPr>
          <a:xfrm>
            <a:off x="705202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7272156"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7490885"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7706909"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7922933"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846043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8676456" y="2551666"/>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8892480" y="255166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Connector 29"/>
          <p:cNvCxnSpPr>
            <a:stCxn id="6" idx="2"/>
          </p:cNvCxnSpPr>
          <p:nvPr/>
        </p:nvCxnSpPr>
        <p:spPr>
          <a:xfrm>
            <a:off x="6203713" y="3130382"/>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1763688" y="3780120"/>
            <a:ext cx="5727197" cy="508000"/>
          </a:xfrm>
          <a:prstGeom prst="rect">
            <a:avLst/>
          </a:prstGeom>
          <a:solidFill>
            <a:schemeClr val="bg1">
              <a:lumMod val="50000"/>
            </a:schemeClr>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dirty="0" smtClean="0">
                <a:solidFill>
                  <a:schemeClr val="tx1"/>
                </a:solidFill>
              </a:rPr>
              <a:t>Network</a:t>
            </a:r>
            <a:endParaRPr lang="en-US" sz="3200" dirty="0">
              <a:solidFill>
                <a:schemeClr val="tx1"/>
              </a:solidFill>
            </a:endParaRPr>
          </a:p>
        </p:txBody>
      </p:sp>
      <p:sp>
        <p:nvSpPr>
          <p:cNvPr id="36" name="Rectangle 35"/>
          <p:cNvSpPr/>
          <p:nvPr/>
        </p:nvSpPr>
        <p:spPr>
          <a:xfrm>
            <a:off x="2532711" y="1691516"/>
            <a:ext cx="1391217" cy="144269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2777288" y="1327944"/>
            <a:ext cx="691528" cy="369332"/>
          </a:xfrm>
          <a:prstGeom prst="rect">
            <a:avLst/>
          </a:prstGeom>
          <a:noFill/>
        </p:spPr>
        <p:txBody>
          <a:bodyPr wrap="none" rtlCol="0">
            <a:spAutoFit/>
          </a:bodyPr>
          <a:lstStyle/>
          <a:p>
            <a:r>
              <a:rPr lang="en-US" dirty="0" smtClean="0"/>
              <a:t>Node</a:t>
            </a:r>
            <a:endParaRPr lang="en-US" dirty="0"/>
          </a:p>
        </p:txBody>
      </p:sp>
      <p:sp>
        <p:nvSpPr>
          <p:cNvPr id="38" name="TextBox 37"/>
          <p:cNvSpPr txBox="1"/>
          <p:nvPr/>
        </p:nvSpPr>
        <p:spPr>
          <a:xfrm>
            <a:off x="2617559" y="2667464"/>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39" name="TextBox 38"/>
          <p:cNvSpPr txBox="1"/>
          <p:nvPr/>
        </p:nvSpPr>
        <p:spPr>
          <a:xfrm>
            <a:off x="3175930" y="2662052"/>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0" name="TextBox 39"/>
          <p:cNvSpPr txBox="1"/>
          <p:nvPr/>
        </p:nvSpPr>
        <p:spPr>
          <a:xfrm>
            <a:off x="2617559" y="1821222"/>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1" name="TextBox 40"/>
          <p:cNvSpPr txBox="1"/>
          <p:nvPr/>
        </p:nvSpPr>
        <p:spPr>
          <a:xfrm>
            <a:off x="3147967" y="181739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2" name="Straight Connector 41"/>
          <p:cNvCxnSpPr>
            <a:stCxn id="36" idx="2"/>
          </p:cNvCxnSpPr>
          <p:nvPr/>
        </p:nvCxnSpPr>
        <p:spPr>
          <a:xfrm>
            <a:off x="3228320" y="3134208"/>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5415366" y="4931876"/>
            <a:ext cx="1414282"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5759174" y="6372036"/>
            <a:ext cx="691528" cy="369332"/>
          </a:xfrm>
          <a:prstGeom prst="rect">
            <a:avLst/>
          </a:prstGeom>
          <a:noFill/>
        </p:spPr>
        <p:txBody>
          <a:bodyPr wrap="none" rtlCol="0">
            <a:spAutoFit/>
          </a:bodyPr>
          <a:lstStyle/>
          <a:p>
            <a:r>
              <a:rPr lang="en-US" dirty="0" smtClean="0"/>
              <a:t>Node</a:t>
            </a:r>
            <a:endParaRPr lang="en-US" dirty="0"/>
          </a:p>
        </p:txBody>
      </p:sp>
      <p:sp>
        <p:nvSpPr>
          <p:cNvPr id="45" name="TextBox 44"/>
          <p:cNvSpPr txBox="1"/>
          <p:nvPr/>
        </p:nvSpPr>
        <p:spPr>
          <a:xfrm>
            <a:off x="5520944"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6" name="TextBox 45"/>
          <p:cNvSpPr txBox="1"/>
          <p:nvPr/>
        </p:nvSpPr>
        <p:spPr>
          <a:xfrm>
            <a:off x="6079315" y="5895148"/>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7" name="TextBox 46"/>
          <p:cNvSpPr txBox="1"/>
          <p:nvPr/>
        </p:nvSpPr>
        <p:spPr>
          <a:xfrm>
            <a:off x="5520944"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8" name="TextBox 47"/>
          <p:cNvSpPr txBox="1"/>
          <p:nvPr/>
        </p:nvSpPr>
        <p:spPr>
          <a:xfrm>
            <a:off x="6079315" y="505958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9" name="Straight Connector 48"/>
          <p:cNvCxnSpPr/>
          <p:nvPr/>
        </p:nvCxnSpPr>
        <p:spPr>
          <a:xfrm>
            <a:off x="6032930"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698001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200148"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41887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7634901"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7850925"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838842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8604448"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8820472" y="5437514"/>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698001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7200148"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741887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7634901"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7850925"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838842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8604448"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8820472" y="5910619"/>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2316687" y="4931876"/>
            <a:ext cx="1391217"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2590822" y="6372036"/>
            <a:ext cx="840332" cy="369332"/>
          </a:xfrm>
          <a:prstGeom prst="rect">
            <a:avLst/>
          </a:prstGeom>
          <a:noFill/>
        </p:spPr>
        <p:txBody>
          <a:bodyPr wrap="none" rtlCol="0">
            <a:spAutoFit/>
          </a:bodyPr>
          <a:lstStyle/>
          <a:p>
            <a:r>
              <a:rPr lang="en-US" dirty="0" smtClean="0"/>
              <a:t>Node </a:t>
            </a:r>
            <a:r>
              <a:rPr lang="en-US" b="1" i="1" dirty="0" err="1" smtClean="0">
                <a:solidFill>
                  <a:srgbClr val="0000FF"/>
                </a:solidFill>
              </a:rPr>
              <a:t>i</a:t>
            </a:r>
            <a:endParaRPr lang="en-US" b="1" i="1" dirty="0">
              <a:solidFill>
                <a:srgbClr val="0000FF"/>
              </a:solidFill>
            </a:endParaRPr>
          </a:p>
        </p:txBody>
      </p:sp>
      <p:sp>
        <p:nvSpPr>
          <p:cNvPr id="68" name="TextBox 67"/>
          <p:cNvSpPr txBox="1"/>
          <p:nvPr/>
        </p:nvSpPr>
        <p:spPr>
          <a:xfrm>
            <a:off x="2424600"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69" name="TextBox 68"/>
          <p:cNvSpPr txBox="1"/>
          <p:nvPr/>
        </p:nvSpPr>
        <p:spPr>
          <a:xfrm>
            <a:off x="2954845" y="590911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70" name="TextBox 69"/>
          <p:cNvSpPr txBox="1"/>
          <p:nvPr/>
        </p:nvSpPr>
        <p:spPr>
          <a:xfrm>
            <a:off x="2424600"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71" name="TextBox 70"/>
          <p:cNvSpPr txBox="1"/>
          <p:nvPr/>
        </p:nvSpPr>
        <p:spPr>
          <a:xfrm>
            <a:off x="2954845" y="5057587"/>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72" name="Straight Connector 71"/>
          <p:cNvCxnSpPr/>
          <p:nvPr/>
        </p:nvCxnSpPr>
        <p:spPr>
          <a:xfrm>
            <a:off x="2936586"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73" name="Rectangle 72"/>
          <p:cNvSpPr/>
          <p:nvPr/>
        </p:nvSpPr>
        <p:spPr>
          <a:xfrm>
            <a:off x="13969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359830"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578559"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75"/>
          <p:cNvSpPr/>
          <p:nvPr/>
        </p:nvSpPr>
        <p:spPr>
          <a:xfrm>
            <a:off x="794583"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101060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154810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1764130"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1980154" y="544248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13969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359830"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578559"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794583"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a:off x="101060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a:off x="154810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1764130"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1980154" y="591558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a:off x="35572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ectangle 89"/>
          <p:cNvSpPr/>
          <p:nvPr/>
        </p:nvSpPr>
        <p:spPr>
          <a:xfrm>
            <a:off x="575854"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794583"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p:cNvSpPr/>
          <p:nvPr/>
        </p:nvSpPr>
        <p:spPr>
          <a:xfrm>
            <a:off x="1010607"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ectangle 92"/>
          <p:cNvSpPr/>
          <p:nvPr/>
        </p:nvSpPr>
        <p:spPr>
          <a:xfrm>
            <a:off x="1226631"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p:cNvSpPr/>
          <p:nvPr/>
        </p:nvSpPr>
        <p:spPr>
          <a:xfrm>
            <a:off x="176413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p:cNvSpPr/>
          <p:nvPr/>
        </p:nvSpPr>
        <p:spPr>
          <a:xfrm>
            <a:off x="1980154" y="2080143"/>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Rectangle 95"/>
          <p:cNvSpPr/>
          <p:nvPr/>
        </p:nvSpPr>
        <p:spPr>
          <a:xfrm>
            <a:off x="2196178" y="2080143"/>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Rectangle 96"/>
          <p:cNvSpPr/>
          <p:nvPr/>
        </p:nvSpPr>
        <p:spPr>
          <a:xfrm>
            <a:off x="35572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ectangle 97"/>
          <p:cNvSpPr/>
          <p:nvPr/>
        </p:nvSpPr>
        <p:spPr>
          <a:xfrm>
            <a:off x="575854"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Rectangle 98"/>
          <p:cNvSpPr/>
          <p:nvPr/>
        </p:nvSpPr>
        <p:spPr>
          <a:xfrm>
            <a:off x="794583"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ectangle 99"/>
          <p:cNvSpPr/>
          <p:nvPr/>
        </p:nvSpPr>
        <p:spPr>
          <a:xfrm>
            <a:off x="1010607"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Rectangle 100"/>
          <p:cNvSpPr/>
          <p:nvPr/>
        </p:nvSpPr>
        <p:spPr>
          <a:xfrm>
            <a:off x="1226631"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a:xfrm>
            <a:off x="176413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Rectangle 102"/>
          <p:cNvSpPr/>
          <p:nvPr/>
        </p:nvSpPr>
        <p:spPr>
          <a:xfrm>
            <a:off x="1980154" y="2553248"/>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Rectangle 103"/>
          <p:cNvSpPr/>
          <p:nvPr/>
        </p:nvSpPr>
        <p:spPr>
          <a:xfrm>
            <a:off x="2196178" y="2553248"/>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TextBox 104"/>
          <p:cNvSpPr txBox="1"/>
          <p:nvPr/>
        </p:nvSpPr>
        <p:spPr>
          <a:xfrm>
            <a:off x="164013" y="92501"/>
            <a:ext cx="2690898" cy="461665"/>
          </a:xfrm>
          <a:prstGeom prst="rect">
            <a:avLst/>
          </a:prstGeom>
          <a:noFill/>
        </p:spPr>
        <p:txBody>
          <a:bodyPr wrap="none" rtlCol="0">
            <a:spAutoFit/>
          </a:bodyPr>
          <a:lstStyle/>
          <a:p>
            <a:r>
              <a:rPr lang="en-US" sz="2400" dirty="0" smtClean="0"/>
              <a:t>Read Miss at node </a:t>
            </a:r>
            <a:r>
              <a:rPr lang="en-US" sz="2400" b="1" i="1" dirty="0" err="1" smtClean="0">
                <a:solidFill>
                  <a:srgbClr val="0000FF"/>
                </a:solidFill>
              </a:rPr>
              <a:t>i</a:t>
            </a:r>
            <a:endParaRPr lang="en-US" sz="2400" b="1" i="1" dirty="0">
              <a:solidFill>
                <a:srgbClr val="0000FF"/>
              </a:solidFill>
            </a:endParaRPr>
          </a:p>
        </p:txBody>
      </p:sp>
      <p:sp>
        <p:nvSpPr>
          <p:cNvPr id="107" name="TextBox 106"/>
          <p:cNvSpPr txBox="1"/>
          <p:nvPr/>
        </p:nvSpPr>
        <p:spPr>
          <a:xfrm>
            <a:off x="1309280" y="4497482"/>
            <a:ext cx="1204927" cy="461665"/>
          </a:xfrm>
          <a:prstGeom prst="rect">
            <a:avLst/>
          </a:prstGeom>
          <a:noFill/>
        </p:spPr>
        <p:txBody>
          <a:bodyPr wrap="none" rtlCol="0">
            <a:spAutoFit/>
          </a:bodyPr>
          <a:lstStyle/>
          <a:p>
            <a:r>
              <a:rPr lang="en-US" sz="2400" dirty="0" smtClean="0">
                <a:solidFill>
                  <a:srgbClr val="000090"/>
                </a:solidFill>
              </a:rPr>
              <a:t>Request</a:t>
            </a:r>
            <a:endParaRPr lang="en-US" sz="2400" dirty="0">
              <a:solidFill>
                <a:srgbClr val="000090"/>
              </a:solidFill>
            </a:endParaRPr>
          </a:p>
        </p:txBody>
      </p:sp>
      <p:sp>
        <p:nvSpPr>
          <p:cNvPr id="5" name="Freeform 4"/>
          <p:cNvSpPr/>
          <p:nvPr/>
        </p:nvSpPr>
        <p:spPr>
          <a:xfrm>
            <a:off x="2608782" y="2141520"/>
            <a:ext cx="4414318" cy="3535380"/>
          </a:xfrm>
          <a:custGeom>
            <a:avLst/>
            <a:gdLst>
              <a:gd name="connsiteX0" fmla="*/ 299518 w 4414318"/>
              <a:gd name="connsiteY0" fmla="*/ 3535380 h 3535380"/>
              <a:gd name="connsiteX1" fmla="*/ 324918 w 4414318"/>
              <a:gd name="connsiteY1" fmla="*/ 1947880 h 3535380"/>
              <a:gd name="connsiteX2" fmla="*/ 3614218 w 4414318"/>
              <a:gd name="connsiteY2" fmla="*/ 1922480 h 3535380"/>
              <a:gd name="connsiteX3" fmla="*/ 3677718 w 4414318"/>
              <a:gd name="connsiteY3" fmla="*/ 258780 h 3535380"/>
              <a:gd name="connsiteX4" fmla="*/ 4414318 w 4414318"/>
              <a:gd name="connsiteY4" fmla="*/ 30180 h 353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4318" h="3535380">
                <a:moveTo>
                  <a:pt x="299518" y="3535380"/>
                </a:moveTo>
                <a:cubicBezTo>
                  <a:pt x="35993" y="2876038"/>
                  <a:pt x="-227532" y="2216697"/>
                  <a:pt x="324918" y="1947880"/>
                </a:cubicBezTo>
                <a:cubicBezTo>
                  <a:pt x="877368" y="1679063"/>
                  <a:pt x="3055418" y="2203997"/>
                  <a:pt x="3614218" y="1922480"/>
                </a:cubicBezTo>
                <a:cubicBezTo>
                  <a:pt x="4173018" y="1640963"/>
                  <a:pt x="3544368" y="574163"/>
                  <a:pt x="3677718" y="258780"/>
                </a:cubicBezTo>
                <a:cubicBezTo>
                  <a:pt x="3811068" y="-56603"/>
                  <a:pt x="4112693" y="-13212"/>
                  <a:pt x="4414318" y="30180"/>
                </a:cubicBezTo>
              </a:path>
            </a:pathLst>
          </a:custGeom>
          <a:ln>
            <a:solidFill>
              <a:srgbClr val="00009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197965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89768"/>
            <a:ext cx="9144000" cy="1143000"/>
          </a:xfrm>
        </p:spPr>
        <p:txBody>
          <a:bodyPr>
            <a:noAutofit/>
          </a:bodyPr>
          <a:lstStyle/>
          <a:p>
            <a:r>
              <a:rPr lang="en-US" sz="3600" dirty="0" smtClean="0">
                <a:solidFill>
                  <a:srgbClr val="000090"/>
                </a:solidFill>
              </a:rPr>
              <a:t>Shared Variables are Fundamental Abstractions in Parallel and Distributed Programming</a:t>
            </a:r>
            <a:endParaRPr lang="en-US" sz="3600" dirty="0">
              <a:solidFill>
                <a:srgbClr val="000090"/>
              </a:solidFill>
            </a:endParaRPr>
          </a:p>
        </p:txBody>
      </p:sp>
      <p:sp>
        <p:nvSpPr>
          <p:cNvPr id="3" name="Slide Number Placeholder 2"/>
          <p:cNvSpPr>
            <a:spLocks noGrp="1"/>
          </p:cNvSpPr>
          <p:nvPr>
            <p:ph type="sldNum" sz="quarter" idx="12"/>
          </p:nvPr>
        </p:nvSpPr>
        <p:spPr/>
        <p:txBody>
          <a:bodyPr/>
          <a:lstStyle/>
          <a:p>
            <a:fld id="{B9F9B84B-B900-714B-8536-1797C39898F6}" type="slidenum">
              <a:rPr lang="en-US" smtClean="0"/>
              <a:t>2</a:t>
            </a:fld>
            <a:endParaRPr lang="en-US"/>
          </a:p>
        </p:txBody>
      </p:sp>
    </p:spTree>
    <p:extLst>
      <p:ext uri="{BB962C8B-B14F-4D97-AF65-F5344CB8AC3E}">
        <p14:creationId xmlns:p14="http://schemas.microsoft.com/office/powerpoint/2010/main" val="362800092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9F9B84B-B900-714B-8536-1797C39898F6}" type="slidenum">
              <a:rPr lang="en-US" smtClean="0"/>
              <a:t>20</a:t>
            </a:fld>
            <a:endParaRPr lang="en-US"/>
          </a:p>
        </p:txBody>
      </p:sp>
      <p:sp>
        <p:nvSpPr>
          <p:cNvPr id="6" name="Rectangle 5"/>
          <p:cNvSpPr/>
          <p:nvPr/>
        </p:nvSpPr>
        <p:spPr>
          <a:xfrm>
            <a:off x="5508104" y="1691516"/>
            <a:ext cx="1391217" cy="143886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873632" y="1324118"/>
            <a:ext cx="842586" cy="369332"/>
          </a:xfrm>
          <a:prstGeom prst="rect">
            <a:avLst/>
          </a:prstGeom>
          <a:noFill/>
        </p:spPr>
        <p:txBody>
          <a:bodyPr wrap="none" rtlCol="0">
            <a:spAutoFit/>
          </a:bodyPr>
          <a:lstStyle/>
          <a:p>
            <a:r>
              <a:rPr lang="en-US" dirty="0" smtClean="0"/>
              <a:t>Node </a:t>
            </a:r>
            <a:r>
              <a:rPr lang="en-US" b="1" i="1" dirty="0" smtClean="0">
                <a:solidFill>
                  <a:srgbClr val="0000FF"/>
                </a:solidFill>
              </a:rPr>
              <a:t>j</a:t>
            </a:r>
            <a:endParaRPr lang="en-US" b="1" i="1" dirty="0">
              <a:solidFill>
                <a:srgbClr val="0000FF"/>
              </a:solidFill>
            </a:endParaRPr>
          </a:p>
        </p:txBody>
      </p:sp>
      <p:sp>
        <p:nvSpPr>
          <p:cNvPr id="8" name="TextBox 7"/>
          <p:cNvSpPr txBox="1"/>
          <p:nvPr/>
        </p:nvSpPr>
        <p:spPr>
          <a:xfrm>
            <a:off x="5592952" y="266363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9" name="TextBox 8"/>
          <p:cNvSpPr txBox="1"/>
          <p:nvPr/>
        </p:nvSpPr>
        <p:spPr>
          <a:xfrm>
            <a:off x="6151323" y="266046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10" name="Rectangle 9"/>
          <p:cNvSpPr/>
          <p:nvPr/>
        </p:nvSpPr>
        <p:spPr>
          <a:xfrm>
            <a:off x="705202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72156"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490885"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706909"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922933"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846043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8676456" y="2078561"/>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8892480" y="207856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5592952" y="181739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20" name="TextBox 19"/>
          <p:cNvSpPr txBox="1"/>
          <p:nvPr/>
        </p:nvSpPr>
        <p:spPr>
          <a:xfrm>
            <a:off x="6151323" y="181739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21" name="Rectangle 20"/>
          <p:cNvSpPr/>
          <p:nvPr/>
        </p:nvSpPr>
        <p:spPr>
          <a:xfrm>
            <a:off x="705202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7272156"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7490885"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7706909"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7922933"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846043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8676456" y="2551666"/>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8892480" y="255166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Connector 29"/>
          <p:cNvCxnSpPr>
            <a:stCxn id="6" idx="2"/>
          </p:cNvCxnSpPr>
          <p:nvPr/>
        </p:nvCxnSpPr>
        <p:spPr>
          <a:xfrm>
            <a:off x="6203713" y="3130382"/>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1763688" y="3780120"/>
            <a:ext cx="5727197" cy="508000"/>
          </a:xfrm>
          <a:prstGeom prst="rect">
            <a:avLst/>
          </a:prstGeom>
          <a:solidFill>
            <a:schemeClr val="bg1">
              <a:lumMod val="50000"/>
            </a:schemeClr>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dirty="0" smtClean="0">
                <a:solidFill>
                  <a:schemeClr val="tx1"/>
                </a:solidFill>
              </a:rPr>
              <a:t>Network</a:t>
            </a:r>
            <a:endParaRPr lang="en-US" sz="3200" dirty="0">
              <a:solidFill>
                <a:schemeClr val="tx1"/>
              </a:solidFill>
            </a:endParaRPr>
          </a:p>
        </p:txBody>
      </p:sp>
      <p:sp>
        <p:nvSpPr>
          <p:cNvPr id="36" name="Rectangle 35"/>
          <p:cNvSpPr/>
          <p:nvPr/>
        </p:nvSpPr>
        <p:spPr>
          <a:xfrm>
            <a:off x="2532711" y="1691516"/>
            <a:ext cx="1391217" cy="144269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2777288" y="1327944"/>
            <a:ext cx="691528" cy="369332"/>
          </a:xfrm>
          <a:prstGeom prst="rect">
            <a:avLst/>
          </a:prstGeom>
          <a:noFill/>
        </p:spPr>
        <p:txBody>
          <a:bodyPr wrap="none" rtlCol="0">
            <a:spAutoFit/>
          </a:bodyPr>
          <a:lstStyle/>
          <a:p>
            <a:r>
              <a:rPr lang="en-US" dirty="0" smtClean="0"/>
              <a:t>Node</a:t>
            </a:r>
            <a:endParaRPr lang="en-US" dirty="0"/>
          </a:p>
        </p:txBody>
      </p:sp>
      <p:sp>
        <p:nvSpPr>
          <p:cNvPr id="38" name="TextBox 37"/>
          <p:cNvSpPr txBox="1"/>
          <p:nvPr/>
        </p:nvSpPr>
        <p:spPr>
          <a:xfrm>
            <a:off x="2617559" y="2667464"/>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39" name="TextBox 38"/>
          <p:cNvSpPr txBox="1"/>
          <p:nvPr/>
        </p:nvSpPr>
        <p:spPr>
          <a:xfrm>
            <a:off x="3175930" y="2662052"/>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0" name="TextBox 39"/>
          <p:cNvSpPr txBox="1"/>
          <p:nvPr/>
        </p:nvSpPr>
        <p:spPr>
          <a:xfrm>
            <a:off x="2617559" y="1821222"/>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1" name="TextBox 40"/>
          <p:cNvSpPr txBox="1"/>
          <p:nvPr/>
        </p:nvSpPr>
        <p:spPr>
          <a:xfrm>
            <a:off x="3147967" y="181739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2" name="Straight Connector 41"/>
          <p:cNvCxnSpPr>
            <a:stCxn id="36" idx="2"/>
          </p:cNvCxnSpPr>
          <p:nvPr/>
        </p:nvCxnSpPr>
        <p:spPr>
          <a:xfrm>
            <a:off x="3228320" y="3134208"/>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5415366" y="4931876"/>
            <a:ext cx="1414282"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5759174" y="6372036"/>
            <a:ext cx="691528" cy="369332"/>
          </a:xfrm>
          <a:prstGeom prst="rect">
            <a:avLst/>
          </a:prstGeom>
          <a:noFill/>
        </p:spPr>
        <p:txBody>
          <a:bodyPr wrap="none" rtlCol="0">
            <a:spAutoFit/>
          </a:bodyPr>
          <a:lstStyle/>
          <a:p>
            <a:r>
              <a:rPr lang="en-US" dirty="0" smtClean="0"/>
              <a:t>Node</a:t>
            </a:r>
            <a:endParaRPr lang="en-US" dirty="0"/>
          </a:p>
        </p:txBody>
      </p:sp>
      <p:sp>
        <p:nvSpPr>
          <p:cNvPr id="45" name="TextBox 44"/>
          <p:cNvSpPr txBox="1"/>
          <p:nvPr/>
        </p:nvSpPr>
        <p:spPr>
          <a:xfrm>
            <a:off x="5520944"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6" name="TextBox 45"/>
          <p:cNvSpPr txBox="1"/>
          <p:nvPr/>
        </p:nvSpPr>
        <p:spPr>
          <a:xfrm>
            <a:off x="6079315" y="5895148"/>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7" name="TextBox 46"/>
          <p:cNvSpPr txBox="1"/>
          <p:nvPr/>
        </p:nvSpPr>
        <p:spPr>
          <a:xfrm>
            <a:off x="5520944"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8" name="TextBox 47"/>
          <p:cNvSpPr txBox="1"/>
          <p:nvPr/>
        </p:nvSpPr>
        <p:spPr>
          <a:xfrm>
            <a:off x="6079315" y="505958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9" name="Straight Connector 48"/>
          <p:cNvCxnSpPr/>
          <p:nvPr/>
        </p:nvCxnSpPr>
        <p:spPr>
          <a:xfrm>
            <a:off x="6032930"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698001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200148"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41887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7634901"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7850925"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838842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8604448"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8820472" y="5437514"/>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698001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7200148"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741887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7634901"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7850925"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838842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8604448"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8820472" y="5910619"/>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2316687" y="4931876"/>
            <a:ext cx="1391217"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2590822" y="6372036"/>
            <a:ext cx="840332" cy="369332"/>
          </a:xfrm>
          <a:prstGeom prst="rect">
            <a:avLst/>
          </a:prstGeom>
          <a:noFill/>
        </p:spPr>
        <p:txBody>
          <a:bodyPr wrap="none" rtlCol="0">
            <a:spAutoFit/>
          </a:bodyPr>
          <a:lstStyle/>
          <a:p>
            <a:r>
              <a:rPr lang="en-US" dirty="0" smtClean="0"/>
              <a:t>Node </a:t>
            </a:r>
            <a:r>
              <a:rPr lang="en-US" b="1" i="1" dirty="0" err="1" smtClean="0">
                <a:solidFill>
                  <a:srgbClr val="0000FF"/>
                </a:solidFill>
              </a:rPr>
              <a:t>i</a:t>
            </a:r>
            <a:endParaRPr lang="en-US" b="1" i="1" dirty="0">
              <a:solidFill>
                <a:srgbClr val="0000FF"/>
              </a:solidFill>
            </a:endParaRPr>
          </a:p>
        </p:txBody>
      </p:sp>
      <p:sp>
        <p:nvSpPr>
          <p:cNvPr id="68" name="TextBox 67"/>
          <p:cNvSpPr txBox="1"/>
          <p:nvPr/>
        </p:nvSpPr>
        <p:spPr>
          <a:xfrm>
            <a:off x="2424600"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69" name="TextBox 68"/>
          <p:cNvSpPr txBox="1"/>
          <p:nvPr/>
        </p:nvSpPr>
        <p:spPr>
          <a:xfrm>
            <a:off x="2954845" y="590911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70" name="TextBox 69"/>
          <p:cNvSpPr txBox="1"/>
          <p:nvPr/>
        </p:nvSpPr>
        <p:spPr>
          <a:xfrm>
            <a:off x="2424600"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71" name="TextBox 70"/>
          <p:cNvSpPr txBox="1"/>
          <p:nvPr/>
        </p:nvSpPr>
        <p:spPr>
          <a:xfrm>
            <a:off x="2954845" y="5057587"/>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72" name="Straight Connector 71"/>
          <p:cNvCxnSpPr/>
          <p:nvPr/>
        </p:nvCxnSpPr>
        <p:spPr>
          <a:xfrm>
            <a:off x="2936586"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73" name="Rectangle 72"/>
          <p:cNvSpPr/>
          <p:nvPr/>
        </p:nvSpPr>
        <p:spPr>
          <a:xfrm>
            <a:off x="13969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359830"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578559"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75"/>
          <p:cNvSpPr/>
          <p:nvPr/>
        </p:nvSpPr>
        <p:spPr>
          <a:xfrm>
            <a:off x="794583"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101060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154810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1764130"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1980154" y="544248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13969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359830"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578559"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794583"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a:off x="101060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a:off x="154810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1764130"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1980154" y="591558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a:off x="35572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ectangle 89"/>
          <p:cNvSpPr/>
          <p:nvPr/>
        </p:nvSpPr>
        <p:spPr>
          <a:xfrm>
            <a:off x="575854"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794583"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p:cNvSpPr/>
          <p:nvPr/>
        </p:nvSpPr>
        <p:spPr>
          <a:xfrm>
            <a:off x="1010607"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ectangle 92"/>
          <p:cNvSpPr/>
          <p:nvPr/>
        </p:nvSpPr>
        <p:spPr>
          <a:xfrm>
            <a:off x="1226631"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p:cNvSpPr/>
          <p:nvPr/>
        </p:nvSpPr>
        <p:spPr>
          <a:xfrm>
            <a:off x="176413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p:cNvSpPr/>
          <p:nvPr/>
        </p:nvSpPr>
        <p:spPr>
          <a:xfrm>
            <a:off x="1980154" y="2080143"/>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Rectangle 95"/>
          <p:cNvSpPr/>
          <p:nvPr/>
        </p:nvSpPr>
        <p:spPr>
          <a:xfrm>
            <a:off x="2196178" y="2080143"/>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Rectangle 96"/>
          <p:cNvSpPr/>
          <p:nvPr/>
        </p:nvSpPr>
        <p:spPr>
          <a:xfrm>
            <a:off x="35572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ectangle 97"/>
          <p:cNvSpPr/>
          <p:nvPr/>
        </p:nvSpPr>
        <p:spPr>
          <a:xfrm>
            <a:off x="575854"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Rectangle 98"/>
          <p:cNvSpPr/>
          <p:nvPr/>
        </p:nvSpPr>
        <p:spPr>
          <a:xfrm>
            <a:off x="794583"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ectangle 99"/>
          <p:cNvSpPr/>
          <p:nvPr/>
        </p:nvSpPr>
        <p:spPr>
          <a:xfrm>
            <a:off x="1010607"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Rectangle 100"/>
          <p:cNvSpPr/>
          <p:nvPr/>
        </p:nvSpPr>
        <p:spPr>
          <a:xfrm>
            <a:off x="1226631"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a:xfrm>
            <a:off x="176413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Rectangle 102"/>
          <p:cNvSpPr/>
          <p:nvPr/>
        </p:nvSpPr>
        <p:spPr>
          <a:xfrm>
            <a:off x="1980154" y="2553248"/>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Rectangle 103"/>
          <p:cNvSpPr/>
          <p:nvPr/>
        </p:nvSpPr>
        <p:spPr>
          <a:xfrm>
            <a:off x="2196178" y="2553248"/>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TextBox 104"/>
          <p:cNvSpPr txBox="1"/>
          <p:nvPr/>
        </p:nvSpPr>
        <p:spPr>
          <a:xfrm>
            <a:off x="164013" y="92501"/>
            <a:ext cx="2690898" cy="461665"/>
          </a:xfrm>
          <a:prstGeom prst="rect">
            <a:avLst/>
          </a:prstGeom>
          <a:noFill/>
        </p:spPr>
        <p:txBody>
          <a:bodyPr wrap="none" rtlCol="0">
            <a:spAutoFit/>
          </a:bodyPr>
          <a:lstStyle/>
          <a:p>
            <a:r>
              <a:rPr lang="en-US" sz="2400" dirty="0" smtClean="0"/>
              <a:t>Read Miss at node </a:t>
            </a:r>
            <a:r>
              <a:rPr lang="en-US" sz="2400" b="1" i="1" dirty="0" err="1" smtClean="0">
                <a:solidFill>
                  <a:srgbClr val="0000FF"/>
                </a:solidFill>
              </a:rPr>
              <a:t>i</a:t>
            </a:r>
            <a:endParaRPr lang="en-US" sz="2400" b="1" i="1" dirty="0">
              <a:solidFill>
                <a:srgbClr val="0000FF"/>
              </a:solidFill>
            </a:endParaRPr>
          </a:p>
        </p:txBody>
      </p:sp>
      <p:sp>
        <p:nvSpPr>
          <p:cNvPr id="106" name="TextBox 105"/>
          <p:cNvSpPr txBox="1"/>
          <p:nvPr/>
        </p:nvSpPr>
        <p:spPr>
          <a:xfrm>
            <a:off x="179512" y="515303"/>
            <a:ext cx="4698822" cy="461665"/>
          </a:xfrm>
          <a:prstGeom prst="rect">
            <a:avLst/>
          </a:prstGeom>
          <a:noFill/>
        </p:spPr>
        <p:txBody>
          <a:bodyPr wrap="none" rtlCol="0">
            <a:spAutoFit/>
          </a:bodyPr>
          <a:lstStyle/>
          <a:p>
            <a:r>
              <a:rPr lang="en-US" sz="2400" b="1" dirty="0" smtClean="0"/>
              <a:t>Case 1</a:t>
            </a:r>
            <a:r>
              <a:rPr lang="en-US" sz="2400" dirty="0" smtClean="0"/>
              <a:t>: SV is in node </a:t>
            </a:r>
            <a:r>
              <a:rPr lang="en-US" sz="2400" b="1" i="1" dirty="0" smtClean="0">
                <a:solidFill>
                  <a:srgbClr val="0000FF"/>
                </a:solidFill>
              </a:rPr>
              <a:t>j</a:t>
            </a:r>
            <a:r>
              <a:rPr lang="en-US" sz="2400" b="1" i="1" dirty="0" smtClean="0"/>
              <a:t> </a:t>
            </a:r>
            <a:r>
              <a:rPr lang="en-US" sz="2400" dirty="0" smtClean="0"/>
              <a:t>in clean state.</a:t>
            </a:r>
          </a:p>
        </p:txBody>
      </p:sp>
    </p:spTree>
    <p:extLst>
      <p:ext uri="{BB962C8B-B14F-4D97-AF65-F5344CB8AC3E}">
        <p14:creationId xmlns:p14="http://schemas.microsoft.com/office/powerpoint/2010/main" val="406394378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9F9B84B-B900-714B-8536-1797C39898F6}" type="slidenum">
              <a:rPr lang="en-US" smtClean="0"/>
              <a:t>21</a:t>
            </a:fld>
            <a:endParaRPr lang="en-US"/>
          </a:p>
        </p:txBody>
      </p:sp>
      <p:sp>
        <p:nvSpPr>
          <p:cNvPr id="6" name="Rectangle 5"/>
          <p:cNvSpPr/>
          <p:nvPr/>
        </p:nvSpPr>
        <p:spPr>
          <a:xfrm>
            <a:off x="5508104" y="1691516"/>
            <a:ext cx="1391217" cy="143886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873632" y="1324118"/>
            <a:ext cx="842586" cy="369332"/>
          </a:xfrm>
          <a:prstGeom prst="rect">
            <a:avLst/>
          </a:prstGeom>
          <a:noFill/>
        </p:spPr>
        <p:txBody>
          <a:bodyPr wrap="none" rtlCol="0">
            <a:spAutoFit/>
          </a:bodyPr>
          <a:lstStyle/>
          <a:p>
            <a:r>
              <a:rPr lang="en-US" dirty="0" smtClean="0"/>
              <a:t>Node </a:t>
            </a:r>
            <a:r>
              <a:rPr lang="en-US" b="1" i="1" dirty="0" smtClean="0">
                <a:solidFill>
                  <a:srgbClr val="0000FF"/>
                </a:solidFill>
              </a:rPr>
              <a:t>j</a:t>
            </a:r>
            <a:endParaRPr lang="en-US" b="1" i="1" dirty="0">
              <a:solidFill>
                <a:srgbClr val="0000FF"/>
              </a:solidFill>
            </a:endParaRPr>
          </a:p>
        </p:txBody>
      </p:sp>
      <p:sp>
        <p:nvSpPr>
          <p:cNvPr id="8" name="TextBox 7"/>
          <p:cNvSpPr txBox="1"/>
          <p:nvPr/>
        </p:nvSpPr>
        <p:spPr>
          <a:xfrm>
            <a:off x="5592952" y="266363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9" name="TextBox 8"/>
          <p:cNvSpPr txBox="1"/>
          <p:nvPr/>
        </p:nvSpPr>
        <p:spPr>
          <a:xfrm>
            <a:off x="6151323" y="266046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10" name="Rectangle 9"/>
          <p:cNvSpPr/>
          <p:nvPr/>
        </p:nvSpPr>
        <p:spPr>
          <a:xfrm>
            <a:off x="705202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72156"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490885"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706909"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922933"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846043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8676456" y="2078561"/>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8892480" y="207856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5592952" y="181739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20" name="TextBox 19"/>
          <p:cNvSpPr txBox="1"/>
          <p:nvPr/>
        </p:nvSpPr>
        <p:spPr>
          <a:xfrm>
            <a:off x="6151323" y="181739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21" name="Rectangle 20"/>
          <p:cNvSpPr/>
          <p:nvPr/>
        </p:nvSpPr>
        <p:spPr>
          <a:xfrm>
            <a:off x="705202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7272156"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7490885"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7706909"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7922933"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846043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8676456" y="2551666"/>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8892480" y="255166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Connector 29"/>
          <p:cNvCxnSpPr>
            <a:stCxn id="6" idx="2"/>
          </p:cNvCxnSpPr>
          <p:nvPr/>
        </p:nvCxnSpPr>
        <p:spPr>
          <a:xfrm>
            <a:off x="6203713" y="3130382"/>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1763688" y="3780120"/>
            <a:ext cx="5727197" cy="508000"/>
          </a:xfrm>
          <a:prstGeom prst="rect">
            <a:avLst/>
          </a:prstGeom>
          <a:solidFill>
            <a:schemeClr val="bg1">
              <a:lumMod val="50000"/>
            </a:schemeClr>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dirty="0" smtClean="0">
                <a:solidFill>
                  <a:schemeClr val="tx1"/>
                </a:solidFill>
              </a:rPr>
              <a:t>Network</a:t>
            </a:r>
            <a:endParaRPr lang="en-US" sz="3200" dirty="0">
              <a:solidFill>
                <a:schemeClr val="tx1"/>
              </a:solidFill>
            </a:endParaRPr>
          </a:p>
        </p:txBody>
      </p:sp>
      <p:sp>
        <p:nvSpPr>
          <p:cNvPr id="36" name="Rectangle 35"/>
          <p:cNvSpPr/>
          <p:nvPr/>
        </p:nvSpPr>
        <p:spPr>
          <a:xfrm>
            <a:off x="2532711" y="1691516"/>
            <a:ext cx="1391217" cy="144269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2777288" y="1327944"/>
            <a:ext cx="691528" cy="369332"/>
          </a:xfrm>
          <a:prstGeom prst="rect">
            <a:avLst/>
          </a:prstGeom>
          <a:noFill/>
        </p:spPr>
        <p:txBody>
          <a:bodyPr wrap="none" rtlCol="0">
            <a:spAutoFit/>
          </a:bodyPr>
          <a:lstStyle/>
          <a:p>
            <a:r>
              <a:rPr lang="en-US" dirty="0" smtClean="0"/>
              <a:t>Node</a:t>
            </a:r>
            <a:endParaRPr lang="en-US" dirty="0"/>
          </a:p>
        </p:txBody>
      </p:sp>
      <p:sp>
        <p:nvSpPr>
          <p:cNvPr id="38" name="TextBox 37"/>
          <p:cNvSpPr txBox="1"/>
          <p:nvPr/>
        </p:nvSpPr>
        <p:spPr>
          <a:xfrm>
            <a:off x="2627784" y="2667464"/>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39" name="TextBox 38"/>
          <p:cNvSpPr txBox="1"/>
          <p:nvPr/>
        </p:nvSpPr>
        <p:spPr>
          <a:xfrm>
            <a:off x="3175930" y="2662052"/>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0" name="TextBox 39"/>
          <p:cNvSpPr txBox="1"/>
          <p:nvPr/>
        </p:nvSpPr>
        <p:spPr>
          <a:xfrm>
            <a:off x="2617559" y="1821222"/>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1" name="TextBox 40"/>
          <p:cNvSpPr txBox="1"/>
          <p:nvPr/>
        </p:nvSpPr>
        <p:spPr>
          <a:xfrm>
            <a:off x="3147967" y="181739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2" name="Straight Connector 41"/>
          <p:cNvCxnSpPr>
            <a:stCxn id="36" idx="2"/>
          </p:cNvCxnSpPr>
          <p:nvPr/>
        </p:nvCxnSpPr>
        <p:spPr>
          <a:xfrm>
            <a:off x="3228320" y="3134208"/>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5415366" y="4931876"/>
            <a:ext cx="1414282"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5759174" y="6372036"/>
            <a:ext cx="691528" cy="369332"/>
          </a:xfrm>
          <a:prstGeom prst="rect">
            <a:avLst/>
          </a:prstGeom>
          <a:noFill/>
        </p:spPr>
        <p:txBody>
          <a:bodyPr wrap="none" rtlCol="0">
            <a:spAutoFit/>
          </a:bodyPr>
          <a:lstStyle/>
          <a:p>
            <a:r>
              <a:rPr lang="en-US" dirty="0" smtClean="0"/>
              <a:t>Node</a:t>
            </a:r>
            <a:endParaRPr lang="en-US" dirty="0"/>
          </a:p>
        </p:txBody>
      </p:sp>
      <p:sp>
        <p:nvSpPr>
          <p:cNvPr id="45" name="TextBox 44"/>
          <p:cNvSpPr txBox="1"/>
          <p:nvPr/>
        </p:nvSpPr>
        <p:spPr>
          <a:xfrm>
            <a:off x="5520944"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6" name="TextBox 45"/>
          <p:cNvSpPr txBox="1"/>
          <p:nvPr/>
        </p:nvSpPr>
        <p:spPr>
          <a:xfrm>
            <a:off x="6079315" y="5895148"/>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7" name="TextBox 46"/>
          <p:cNvSpPr txBox="1"/>
          <p:nvPr/>
        </p:nvSpPr>
        <p:spPr>
          <a:xfrm>
            <a:off x="5520944"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8" name="TextBox 47"/>
          <p:cNvSpPr txBox="1"/>
          <p:nvPr/>
        </p:nvSpPr>
        <p:spPr>
          <a:xfrm>
            <a:off x="6079315" y="505958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9" name="Straight Connector 48"/>
          <p:cNvCxnSpPr/>
          <p:nvPr/>
        </p:nvCxnSpPr>
        <p:spPr>
          <a:xfrm>
            <a:off x="6032930"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698001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200148"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41887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7634901"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7850925"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838842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8604448"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8820472" y="5437514"/>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698001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7200148"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741887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7634901"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7850925"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838842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8604448"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8820472" y="5910619"/>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2316687" y="4931876"/>
            <a:ext cx="1391217"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2590822" y="6372036"/>
            <a:ext cx="840332" cy="369332"/>
          </a:xfrm>
          <a:prstGeom prst="rect">
            <a:avLst/>
          </a:prstGeom>
          <a:noFill/>
        </p:spPr>
        <p:txBody>
          <a:bodyPr wrap="none" rtlCol="0">
            <a:spAutoFit/>
          </a:bodyPr>
          <a:lstStyle/>
          <a:p>
            <a:r>
              <a:rPr lang="en-US" dirty="0" smtClean="0"/>
              <a:t>Node </a:t>
            </a:r>
            <a:r>
              <a:rPr lang="en-US" b="1" i="1" dirty="0" err="1" smtClean="0">
                <a:solidFill>
                  <a:srgbClr val="0000FF"/>
                </a:solidFill>
              </a:rPr>
              <a:t>i</a:t>
            </a:r>
            <a:endParaRPr lang="en-US" b="1" i="1" dirty="0">
              <a:solidFill>
                <a:srgbClr val="0000FF"/>
              </a:solidFill>
            </a:endParaRPr>
          </a:p>
        </p:txBody>
      </p:sp>
      <p:sp>
        <p:nvSpPr>
          <p:cNvPr id="68" name="TextBox 67"/>
          <p:cNvSpPr txBox="1"/>
          <p:nvPr/>
        </p:nvSpPr>
        <p:spPr>
          <a:xfrm>
            <a:off x="2424600"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69" name="TextBox 68"/>
          <p:cNvSpPr txBox="1"/>
          <p:nvPr/>
        </p:nvSpPr>
        <p:spPr>
          <a:xfrm>
            <a:off x="2954845" y="590911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70" name="TextBox 69"/>
          <p:cNvSpPr txBox="1"/>
          <p:nvPr/>
        </p:nvSpPr>
        <p:spPr>
          <a:xfrm>
            <a:off x="2424600"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71" name="TextBox 70"/>
          <p:cNvSpPr txBox="1"/>
          <p:nvPr/>
        </p:nvSpPr>
        <p:spPr>
          <a:xfrm>
            <a:off x="2954845" y="5057587"/>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72" name="Straight Connector 71"/>
          <p:cNvCxnSpPr/>
          <p:nvPr/>
        </p:nvCxnSpPr>
        <p:spPr>
          <a:xfrm>
            <a:off x="2936586"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73" name="Rectangle 72"/>
          <p:cNvSpPr/>
          <p:nvPr/>
        </p:nvSpPr>
        <p:spPr>
          <a:xfrm>
            <a:off x="13969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359830"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578559"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75"/>
          <p:cNvSpPr/>
          <p:nvPr/>
        </p:nvSpPr>
        <p:spPr>
          <a:xfrm>
            <a:off x="794583"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101060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154810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1764130"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1980154" y="544248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13969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359830"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578559"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794583"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a:off x="101060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a:off x="154810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1764130"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1980154" y="591558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a:off x="35572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ectangle 89"/>
          <p:cNvSpPr/>
          <p:nvPr/>
        </p:nvSpPr>
        <p:spPr>
          <a:xfrm>
            <a:off x="575854"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794583"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p:cNvSpPr/>
          <p:nvPr/>
        </p:nvSpPr>
        <p:spPr>
          <a:xfrm>
            <a:off x="1010607"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ectangle 92"/>
          <p:cNvSpPr/>
          <p:nvPr/>
        </p:nvSpPr>
        <p:spPr>
          <a:xfrm>
            <a:off x="1226631"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p:cNvSpPr/>
          <p:nvPr/>
        </p:nvSpPr>
        <p:spPr>
          <a:xfrm>
            <a:off x="176413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p:cNvSpPr/>
          <p:nvPr/>
        </p:nvSpPr>
        <p:spPr>
          <a:xfrm>
            <a:off x="1980154" y="2080143"/>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Rectangle 95"/>
          <p:cNvSpPr/>
          <p:nvPr/>
        </p:nvSpPr>
        <p:spPr>
          <a:xfrm>
            <a:off x="2196178" y="2080143"/>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Rectangle 96"/>
          <p:cNvSpPr/>
          <p:nvPr/>
        </p:nvSpPr>
        <p:spPr>
          <a:xfrm>
            <a:off x="35572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ectangle 97"/>
          <p:cNvSpPr/>
          <p:nvPr/>
        </p:nvSpPr>
        <p:spPr>
          <a:xfrm>
            <a:off x="575854"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Rectangle 98"/>
          <p:cNvSpPr/>
          <p:nvPr/>
        </p:nvSpPr>
        <p:spPr>
          <a:xfrm>
            <a:off x="794583"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ectangle 99"/>
          <p:cNvSpPr/>
          <p:nvPr/>
        </p:nvSpPr>
        <p:spPr>
          <a:xfrm>
            <a:off x="1010607"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Rectangle 100"/>
          <p:cNvSpPr/>
          <p:nvPr/>
        </p:nvSpPr>
        <p:spPr>
          <a:xfrm>
            <a:off x="1226631"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a:xfrm>
            <a:off x="176413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Rectangle 102"/>
          <p:cNvSpPr/>
          <p:nvPr/>
        </p:nvSpPr>
        <p:spPr>
          <a:xfrm>
            <a:off x="1980154" y="2553248"/>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Rectangle 103"/>
          <p:cNvSpPr/>
          <p:nvPr/>
        </p:nvSpPr>
        <p:spPr>
          <a:xfrm>
            <a:off x="2196178" y="2553248"/>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TextBox 104"/>
          <p:cNvSpPr txBox="1"/>
          <p:nvPr/>
        </p:nvSpPr>
        <p:spPr>
          <a:xfrm>
            <a:off x="164013" y="92501"/>
            <a:ext cx="2690898" cy="461665"/>
          </a:xfrm>
          <a:prstGeom prst="rect">
            <a:avLst/>
          </a:prstGeom>
          <a:noFill/>
        </p:spPr>
        <p:txBody>
          <a:bodyPr wrap="none" rtlCol="0">
            <a:spAutoFit/>
          </a:bodyPr>
          <a:lstStyle/>
          <a:p>
            <a:r>
              <a:rPr lang="en-US" sz="2400" dirty="0" smtClean="0"/>
              <a:t>Read Miss at node </a:t>
            </a:r>
            <a:r>
              <a:rPr lang="en-US" sz="2400" b="1" i="1" dirty="0" err="1" smtClean="0">
                <a:solidFill>
                  <a:srgbClr val="0000FF"/>
                </a:solidFill>
              </a:rPr>
              <a:t>i</a:t>
            </a:r>
            <a:endParaRPr lang="en-US" sz="2400" b="1" i="1" dirty="0">
              <a:solidFill>
                <a:srgbClr val="0000FF"/>
              </a:solidFill>
            </a:endParaRPr>
          </a:p>
        </p:txBody>
      </p:sp>
      <p:sp>
        <p:nvSpPr>
          <p:cNvPr id="106" name="TextBox 105"/>
          <p:cNvSpPr txBox="1"/>
          <p:nvPr/>
        </p:nvSpPr>
        <p:spPr>
          <a:xfrm>
            <a:off x="179512" y="515303"/>
            <a:ext cx="4693863" cy="461665"/>
          </a:xfrm>
          <a:prstGeom prst="rect">
            <a:avLst/>
          </a:prstGeom>
          <a:noFill/>
        </p:spPr>
        <p:txBody>
          <a:bodyPr wrap="none" rtlCol="0">
            <a:spAutoFit/>
          </a:bodyPr>
          <a:lstStyle/>
          <a:p>
            <a:r>
              <a:rPr lang="en-US" sz="2400" b="1" dirty="0" smtClean="0"/>
              <a:t>Case 1</a:t>
            </a:r>
            <a:r>
              <a:rPr lang="en-US" sz="2400" dirty="0" smtClean="0"/>
              <a:t>: SV is in node </a:t>
            </a:r>
            <a:r>
              <a:rPr lang="en-US" sz="2400" b="1" i="1" dirty="0" smtClean="0">
                <a:solidFill>
                  <a:srgbClr val="0000FF"/>
                </a:solidFill>
              </a:rPr>
              <a:t>j</a:t>
            </a:r>
            <a:r>
              <a:rPr lang="en-US" sz="2400" dirty="0" smtClean="0"/>
              <a:t> in clean state.</a:t>
            </a:r>
          </a:p>
        </p:txBody>
      </p:sp>
      <p:grpSp>
        <p:nvGrpSpPr>
          <p:cNvPr id="108" name="Group 146"/>
          <p:cNvGrpSpPr/>
          <p:nvPr/>
        </p:nvGrpSpPr>
        <p:grpSpPr>
          <a:xfrm>
            <a:off x="6080125" y="515303"/>
            <a:ext cx="2956371" cy="1401529"/>
            <a:chOff x="6080125" y="515303"/>
            <a:chExt cx="2956371" cy="1401529"/>
          </a:xfrm>
        </p:grpSpPr>
        <p:grpSp>
          <p:nvGrpSpPr>
            <p:cNvPr id="109" name="Group 105"/>
            <p:cNvGrpSpPr/>
            <p:nvPr/>
          </p:nvGrpSpPr>
          <p:grpSpPr>
            <a:xfrm>
              <a:off x="6080125" y="892870"/>
              <a:ext cx="2665126" cy="461665"/>
              <a:chOff x="999067" y="4114800"/>
              <a:chExt cx="2665126" cy="461665"/>
            </a:xfrm>
          </p:grpSpPr>
          <p:sp>
            <p:nvSpPr>
              <p:cNvPr id="113" name="TextBox 112"/>
              <p:cNvSpPr txBox="1"/>
              <p:nvPr/>
            </p:nvSpPr>
            <p:spPr>
              <a:xfrm>
                <a:off x="999067"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4" name="TextBox 113"/>
              <p:cNvSpPr txBox="1"/>
              <p:nvPr/>
            </p:nvSpPr>
            <p:spPr>
              <a:xfrm>
                <a:off x="1339725"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5" name="TextBox 114"/>
              <p:cNvSpPr txBox="1"/>
              <p:nvPr/>
            </p:nvSpPr>
            <p:spPr>
              <a:xfrm>
                <a:off x="1680383" y="4114800"/>
                <a:ext cx="340658" cy="461665"/>
              </a:xfrm>
              <a:prstGeom prst="rect">
                <a:avLst/>
              </a:prstGeom>
              <a:solidFill>
                <a:srgbClr val="CCFFCC"/>
              </a:solidFill>
              <a:ln>
                <a:solidFill>
                  <a:schemeClr val="tx1"/>
                </a:solidFill>
              </a:ln>
            </p:spPr>
            <p:txBody>
              <a:bodyPr wrap="none" rtlCol="0">
                <a:spAutoFit/>
              </a:bodyPr>
              <a:lstStyle/>
              <a:p>
                <a:r>
                  <a:rPr lang="en-US" sz="2400" dirty="0"/>
                  <a:t>1</a:t>
                </a:r>
              </a:p>
            </p:txBody>
          </p:sp>
          <p:sp>
            <p:nvSpPr>
              <p:cNvPr id="116" name="TextBox 115"/>
              <p:cNvSpPr txBox="1"/>
              <p:nvPr/>
            </p:nvSpPr>
            <p:spPr>
              <a:xfrm>
                <a:off x="2019046"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7" name="TextBox 116"/>
              <p:cNvSpPr txBox="1"/>
              <p:nvPr/>
            </p:nvSpPr>
            <p:spPr>
              <a:xfrm>
                <a:off x="2677204" y="4114800"/>
                <a:ext cx="646331" cy="461665"/>
              </a:xfrm>
              <a:prstGeom prst="rect">
                <a:avLst/>
              </a:prstGeom>
              <a:solidFill>
                <a:srgbClr val="CCFFCC"/>
              </a:solidFill>
              <a:ln>
                <a:solidFill>
                  <a:schemeClr val="tx1"/>
                </a:solidFill>
              </a:ln>
            </p:spPr>
            <p:txBody>
              <a:bodyPr wrap="none" rtlCol="0">
                <a:spAutoFit/>
              </a:bodyPr>
              <a:lstStyle/>
              <a:p>
                <a:r>
                  <a:rPr lang="en-US" sz="2400" dirty="0" smtClean="0"/>
                  <a:t>⋅⋅⋅</a:t>
                </a:r>
                <a:endParaRPr lang="en-US" sz="2400" dirty="0"/>
              </a:p>
            </p:txBody>
          </p:sp>
          <p:sp>
            <p:nvSpPr>
              <p:cNvPr id="118" name="TextBox 117"/>
              <p:cNvSpPr txBox="1"/>
              <p:nvPr/>
            </p:nvSpPr>
            <p:spPr>
              <a:xfrm>
                <a:off x="3323535"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9" name="TextBox 118"/>
              <p:cNvSpPr txBox="1"/>
              <p:nvPr/>
            </p:nvSpPr>
            <p:spPr>
              <a:xfrm>
                <a:off x="2349246"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grpSp>
        <p:cxnSp>
          <p:nvCxnSpPr>
            <p:cNvPr id="110" name="Straight Connector 109"/>
            <p:cNvCxnSpPr/>
            <p:nvPr/>
          </p:nvCxnSpPr>
          <p:spPr>
            <a:xfrm flipH="1" flipV="1">
              <a:off x="6080128" y="1354536"/>
              <a:ext cx="971896" cy="562295"/>
            </a:xfrm>
            <a:prstGeom prst="line">
              <a:avLst/>
            </a:prstGeom>
            <a:ln w="31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flipH="1" flipV="1">
              <a:off x="8745251" y="1354536"/>
              <a:ext cx="291245" cy="562296"/>
            </a:xfrm>
            <a:prstGeom prst="line">
              <a:avLst/>
            </a:prstGeom>
            <a:ln w="31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12" name="TextBox 111"/>
            <p:cNvSpPr txBox="1"/>
            <p:nvPr/>
          </p:nvSpPr>
          <p:spPr>
            <a:xfrm>
              <a:off x="7150344" y="515303"/>
              <a:ext cx="237640" cy="369332"/>
            </a:xfrm>
            <a:prstGeom prst="rect">
              <a:avLst/>
            </a:prstGeom>
            <a:noFill/>
          </p:spPr>
          <p:txBody>
            <a:bodyPr wrap="none" rtlCol="0">
              <a:spAutoFit/>
            </a:bodyPr>
            <a:lstStyle/>
            <a:p>
              <a:r>
                <a:rPr lang="en-US" dirty="0" err="1" smtClean="0"/>
                <a:t>i</a:t>
              </a:r>
              <a:endParaRPr lang="en-US" dirty="0"/>
            </a:p>
          </p:txBody>
        </p:sp>
      </p:grpSp>
      <p:sp>
        <p:nvSpPr>
          <p:cNvPr id="120" name="TextBox 119"/>
          <p:cNvSpPr txBox="1"/>
          <p:nvPr/>
        </p:nvSpPr>
        <p:spPr>
          <a:xfrm>
            <a:off x="6829648" y="515303"/>
            <a:ext cx="239894" cy="369332"/>
          </a:xfrm>
          <a:prstGeom prst="rect">
            <a:avLst/>
          </a:prstGeom>
          <a:noFill/>
        </p:spPr>
        <p:txBody>
          <a:bodyPr wrap="none" rtlCol="0">
            <a:spAutoFit/>
          </a:bodyPr>
          <a:lstStyle/>
          <a:p>
            <a:r>
              <a:rPr lang="en-US" dirty="0" err="1"/>
              <a:t>j</a:t>
            </a:r>
            <a:endParaRPr lang="en-US" dirty="0"/>
          </a:p>
        </p:txBody>
      </p:sp>
    </p:spTree>
    <p:extLst>
      <p:ext uri="{BB962C8B-B14F-4D97-AF65-F5344CB8AC3E}">
        <p14:creationId xmlns:p14="http://schemas.microsoft.com/office/powerpoint/2010/main" val="367532022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9F9B84B-B900-714B-8536-1797C39898F6}" type="slidenum">
              <a:rPr lang="en-US" smtClean="0"/>
              <a:t>22</a:t>
            </a:fld>
            <a:endParaRPr lang="en-US"/>
          </a:p>
        </p:txBody>
      </p:sp>
      <p:sp>
        <p:nvSpPr>
          <p:cNvPr id="6" name="Rectangle 5"/>
          <p:cNvSpPr/>
          <p:nvPr/>
        </p:nvSpPr>
        <p:spPr>
          <a:xfrm>
            <a:off x="5508104" y="1691516"/>
            <a:ext cx="1391217" cy="143886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873632" y="1324118"/>
            <a:ext cx="842586" cy="369332"/>
          </a:xfrm>
          <a:prstGeom prst="rect">
            <a:avLst/>
          </a:prstGeom>
          <a:noFill/>
        </p:spPr>
        <p:txBody>
          <a:bodyPr wrap="none" rtlCol="0">
            <a:spAutoFit/>
          </a:bodyPr>
          <a:lstStyle/>
          <a:p>
            <a:r>
              <a:rPr lang="en-US" dirty="0" smtClean="0"/>
              <a:t>Node </a:t>
            </a:r>
            <a:r>
              <a:rPr lang="en-US" b="1" i="1" dirty="0" smtClean="0">
                <a:solidFill>
                  <a:srgbClr val="0000FF"/>
                </a:solidFill>
              </a:rPr>
              <a:t>j</a:t>
            </a:r>
            <a:endParaRPr lang="en-US" b="1" i="1" dirty="0">
              <a:solidFill>
                <a:srgbClr val="0000FF"/>
              </a:solidFill>
            </a:endParaRPr>
          </a:p>
        </p:txBody>
      </p:sp>
      <p:sp>
        <p:nvSpPr>
          <p:cNvPr id="8" name="TextBox 7"/>
          <p:cNvSpPr txBox="1"/>
          <p:nvPr/>
        </p:nvSpPr>
        <p:spPr>
          <a:xfrm>
            <a:off x="5592952" y="266363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9" name="TextBox 8"/>
          <p:cNvSpPr txBox="1"/>
          <p:nvPr/>
        </p:nvSpPr>
        <p:spPr>
          <a:xfrm>
            <a:off x="6151323" y="266046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10" name="Rectangle 9"/>
          <p:cNvSpPr/>
          <p:nvPr/>
        </p:nvSpPr>
        <p:spPr>
          <a:xfrm>
            <a:off x="705202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72156"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490885"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706909"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922933"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846043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8676456" y="2078561"/>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8892480" y="207856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5592952" y="181739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20" name="TextBox 19"/>
          <p:cNvSpPr txBox="1"/>
          <p:nvPr/>
        </p:nvSpPr>
        <p:spPr>
          <a:xfrm>
            <a:off x="6151323" y="181739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21" name="Rectangle 20"/>
          <p:cNvSpPr/>
          <p:nvPr/>
        </p:nvSpPr>
        <p:spPr>
          <a:xfrm>
            <a:off x="705202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7272156"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7490885"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7706909"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7922933"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846043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8676456" y="2551666"/>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8892480" y="255166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Connector 29"/>
          <p:cNvCxnSpPr>
            <a:stCxn id="6" idx="2"/>
          </p:cNvCxnSpPr>
          <p:nvPr/>
        </p:nvCxnSpPr>
        <p:spPr>
          <a:xfrm>
            <a:off x="6203713" y="3130382"/>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1763688" y="3780120"/>
            <a:ext cx="5727197" cy="508000"/>
          </a:xfrm>
          <a:prstGeom prst="rect">
            <a:avLst/>
          </a:prstGeom>
          <a:solidFill>
            <a:schemeClr val="bg1">
              <a:lumMod val="50000"/>
            </a:schemeClr>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dirty="0" smtClean="0">
                <a:solidFill>
                  <a:schemeClr val="tx1"/>
                </a:solidFill>
              </a:rPr>
              <a:t>Network</a:t>
            </a:r>
            <a:endParaRPr lang="en-US" sz="3200" dirty="0">
              <a:solidFill>
                <a:schemeClr val="tx1"/>
              </a:solidFill>
            </a:endParaRPr>
          </a:p>
        </p:txBody>
      </p:sp>
      <p:sp>
        <p:nvSpPr>
          <p:cNvPr id="36" name="Rectangle 35"/>
          <p:cNvSpPr/>
          <p:nvPr/>
        </p:nvSpPr>
        <p:spPr>
          <a:xfrm>
            <a:off x="2532711" y="1691516"/>
            <a:ext cx="1391217" cy="144269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2777288" y="1327944"/>
            <a:ext cx="691528" cy="369332"/>
          </a:xfrm>
          <a:prstGeom prst="rect">
            <a:avLst/>
          </a:prstGeom>
          <a:noFill/>
        </p:spPr>
        <p:txBody>
          <a:bodyPr wrap="none" rtlCol="0">
            <a:spAutoFit/>
          </a:bodyPr>
          <a:lstStyle/>
          <a:p>
            <a:r>
              <a:rPr lang="en-US" dirty="0" smtClean="0"/>
              <a:t>Node</a:t>
            </a:r>
            <a:endParaRPr lang="en-US" dirty="0"/>
          </a:p>
        </p:txBody>
      </p:sp>
      <p:sp>
        <p:nvSpPr>
          <p:cNvPr id="38" name="TextBox 37"/>
          <p:cNvSpPr txBox="1"/>
          <p:nvPr/>
        </p:nvSpPr>
        <p:spPr>
          <a:xfrm>
            <a:off x="2617559" y="2667464"/>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39" name="TextBox 38"/>
          <p:cNvSpPr txBox="1"/>
          <p:nvPr/>
        </p:nvSpPr>
        <p:spPr>
          <a:xfrm>
            <a:off x="3175930" y="2662052"/>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0" name="TextBox 39"/>
          <p:cNvSpPr txBox="1"/>
          <p:nvPr/>
        </p:nvSpPr>
        <p:spPr>
          <a:xfrm>
            <a:off x="2617559" y="1821222"/>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1" name="TextBox 40"/>
          <p:cNvSpPr txBox="1"/>
          <p:nvPr/>
        </p:nvSpPr>
        <p:spPr>
          <a:xfrm>
            <a:off x="3147967" y="181739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2" name="Straight Connector 41"/>
          <p:cNvCxnSpPr>
            <a:stCxn id="36" idx="2"/>
          </p:cNvCxnSpPr>
          <p:nvPr/>
        </p:nvCxnSpPr>
        <p:spPr>
          <a:xfrm>
            <a:off x="3228320" y="3134208"/>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5415366" y="4931876"/>
            <a:ext cx="1414282"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5759174" y="6372036"/>
            <a:ext cx="691528" cy="369332"/>
          </a:xfrm>
          <a:prstGeom prst="rect">
            <a:avLst/>
          </a:prstGeom>
          <a:noFill/>
        </p:spPr>
        <p:txBody>
          <a:bodyPr wrap="none" rtlCol="0">
            <a:spAutoFit/>
          </a:bodyPr>
          <a:lstStyle/>
          <a:p>
            <a:r>
              <a:rPr lang="en-US" dirty="0" smtClean="0"/>
              <a:t>Node</a:t>
            </a:r>
            <a:endParaRPr lang="en-US" dirty="0"/>
          </a:p>
        </p:txBody>
      </p:sp>
      <p:sp>
        <p:nvSpPr>
          <p:cNvPr id="45" name="TextBox 44"/>
          <p:cNvSpPr txBox="1"/>
          <p:nvPr/>
        </p:nvSpPr>
        <p:spPr>
          <a:xfrm>
            <a:off x="5520944"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6" name="TextBox 45"/>
          <p:cNvSpPr txBox="1"/>
          <p:nvPr/>
        </p:nvSpPr>
        <p:spPr>
          <a:xfrm>
            <a:off x="6079315" y="5895148"/>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7" name="TextBox 46"/>
          <p:cNvSpPr txBox="1"/>
          <p:nvPr/>
        </p:nvSpPr>
        <p:spPr>
          <a:xfrm>
            <a:off x="5520944"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8" name="TextBox 47"/>
          <p:cNvSpPr txBox="1"/>
          <p:nvPr/>
        </p:nvSpPr>
        <p:spPr>
          <a:xfrm>
            <a:off x="6079315" y="505958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9" name="Straight Connector 48"/>
          <p:cNvCxnSpPr/>
          <p:nvPr/>
        </p:nvCxnSpPr>
        <p:spPr>
          <a:xfrm>
            <a:off x="6032930"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698001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200148"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41887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7634901"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7850925"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838842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8604448"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8820472" y="5437514"/>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698001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7200148"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741887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7634901"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7850925"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838842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8604448"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8820472" y="5910619"/>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2316687" y="4931876"/>
            <a:ext cx="1391217"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2590822" y="6372036"/>
            <a:ext cx="840332" cy="369332"/>
          </a:xfrm>
          <a:prstGeom prst="rect">
            <a:avLst/>
          </a:prstGeom>
          <a:noFill/>
        </p:spPr>
        <p:txBody>
          <a:bodyPr wrap="none" rtlCol="0">
            <a:spAutoFit/>
          </a:bodyPr>
          <a:lstStyle/>
          <a:p>
            <a:r>
              <a:rPr lang="en-US" dirty="0" smtClean="0"/>
              <a:t>Node </a:t>
            </a:r>
            <a:r>
              <a:rPr lang="en-US" b="1" i="1" dirty="0" err="1" smtClean="0">
                <a:solidFill>
                  <a:srgbClr val="0000FF"/>
                </a:solidFill>
              </a:rPr>
              <a:t>i</a:t>
            </a:r>
            <a:endParaRPr lang="en-US" b="1" i="1" dirty="0">
              <a:solidFill>
                <a:srgbClr val="0000FF"/>
              </a:solidFill>
            </a:endParaRPr>
          </a:p>
        </p:txBody>
      </p:sp>
      <p:sp>
        <p:nvSpPr>
          <p:cNvPr id="68" name="TextBox 67"/>
          <p:cNvSpPr txBox="1"/>
          <p:nvPr/>
        </p:nvSpPr>
        <p:spPr>
          <a:xfrm>
            <a:off x="2424600"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69" name="TextBox 68"/>
          <p:cNvSpPr txBox="1"/>
          <p:nvPr/>
        </p:nvSpPr>
        <p:spPr>
          <a:xfrm>
            <a:off x="2954845" y="590911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70" name="TextBox 69"/>
          <p:cNvSpPr txBox="1"/>
          <p:nvPr/>
        </p:nvSpPr>
        <p:spPr>
          <a:xfrm>
            <a:off x="2424600"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71" name="TextBox 70"/>
          <p:cNvSpPr txBox="1"/>
          <p:nvPr/>
        </p:nvSpPr>
        <p:spPr>
          <a:xfrm>
            <a:off x="2954845" y="5057587"/>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72" name="Straight Connector 71"/>
          <p:cNvCxnSpPr/>
          <p:nvPr/>
        </p:nvCxnSpPr>
        <p:spPr>
          <a:xfrm>
            <a:off x="2936586"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73" name="Rectangle 72"/>
          <p:cNvSpPr/>
          <p:nvPr/>
        </p:nvSpPr>
        <p:spPr>
          <a:xfrm>
            <a:off x="13969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359830"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578559"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75"/>
          <p:cNvSpPr/>
          <p:nvPr/>
        </p:nvSpPr>
        <p:spPr>
          <a:xfrm>
            <a:off x="794583"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101060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154810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1764130"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1980154" y="544248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13969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359830"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578559"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794583"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a:off x="101060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a:off x="154810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1764130"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1980154" y="591558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a:off x="35572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ectangle 89"/>
          <p:cNvSpPr/>
          <p:nvPr/>
        </p:nvSpPr>
        <p:spPr>
          <a:xfrm>
            <a:off x="575854"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794583"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p:cNvSpPr/>
          <p:nvPr/>
        </p:nvSpPr>
        <p:spPr>
          <a:xfrm>
            <a:off x="1010607"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ectangle 92"/>
          <p:cNvSpPr/>
          <p:nvPr/>
        </p:nvSpPr>
        <p:spPr>
          <a:xfrm>
            <a:off x="1226631"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p:cNvSpPr/>
          <p:nvPr/>
        </p:nvSpPr>
        <p:spPr>
          <a:xfrm>
            <a:off x="176413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p:cNvSpPr/>
          <p:nvPr/>
        </p:nvSpPr>
        <p:spPr>
          <a:xfrm>
            <a:off x="1980154" y="2080143"/>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Rectangle 95"/>
          <p:cNvSpPr/>
          <p:nvPr/>
        </p:nvSpPr>
        <p:spPr>
          <a:xfrm>
            <a:off x="2196178" y="2080143"/>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Rectangle 96"/>
          <p:cNvSpPr/>
          <p:nvPr/>
        </p:nvSpPr>
        <p:spPr>
          <a:xfrm>
            <a:off x="35572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ectangle 97"/>
          <p:cNvSpPr/>
          <p:nvPr/>
        </p:nvSpPr>
        <p:spPr>
          <a:xfrm>
            <a:off x="575854"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Rectangle 98"/>
          <p:cNvSpPr/>
          <p:nvPr/>
        </p:nvSpPr>
        <p:spPr>
          <a:xfrm>
            <a:off x="794583"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ectangle 99"/>
          <p:cNvSpPr/>
          <p:nvPr/>
        </p:nvSpPr>
        <p:spPr>
          <a:xfrm>
            <a:off x="1010607"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Rectangle 100"/>
          <p:cNvSpPr/>
          <p:nvPr/>
        </p:nvSpPr>
        <p:spPr>
          <a:xfrm>
            <a:off x="1226631"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a:xfrm>
            <a:off x="176413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Rectangle 102"/>
          <p:cNvSpPr/>
          <p:nvPr/>
        </p:nvSpPr>
        <p:spPr>
          <a:xfrm>
            <a:off x="1980154" y="2553248"/>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Rectangle 103"/>
          <p:cNvSpPr/>
          <p:nvPr/>
        </p:nvSpPr>
        <p:spPr>
          <a:xfrm>
            <a:off x="2196178" y="2553248"/>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TextBox 104"/>
          <p:cNvSpPr txBox="1"/>
          <p:nvPr/>
        </p:nvSpPr>
        <p:spPr>
          <a:xfrm>
            <a:off x="164013" y="92501"/>
            <a:ext cx="2690898" cy="461665"/>
          </a:xfrm>
          <a:prstGeom prst="rect">
            <a:avLst/>
          </a:prstGeom>
          <a:noFill/>
        </p:spPr>
        <p:txBody>
          <a:bodyPr wrap="none" rtlCol="0">
            <a:spAutoFit/>
          </a:bodyPr>
          <a:lstStyle/>
          <a:p>
            <a:r>
              <a:rPr lang="en-US" sz="2400" dirty="0" smtClean="0"/>
              <a:t>Read Miss at node </a:t>
            </a:r>
            <a:r>
              <a:rPr lang="en-US" sz="2400" b="1" i="1" dirty="0" err="1" smtClean="0">
                <a:solidFill>
                  <a:srgbClr val="0000FF"/>
                </a:solidFill>
              </a:rPr>
              <a:t>i</a:t>
            </a:r>
            <a:endParaRPr lang="en-US" sz="2400" b="1" i="1" dirty="0">
              <a:solidFill>
                <a:srgbClr val="0000FF"/>
              </a:solidFill>
            </a:endParaRPr>
          </a:p>
        </p:txBody>
      </p:sp>
      <p:sp>
        <p:nvSpPr>
          <p:cNvPr id="106" name="TextBox 105"/>
          <p:cNvSpPr txBox="1"/>
          <p:nvPr/>
        </p:nvSpPr>
        <p:spPr>
          <a:xfrm>
            <a:off x="179512" y="515303"/>
            <a:ext cx="4693863" cy="461665"/>
          </a:xfrm>
          <a:prstGeom prst="rect">
            <a:avLst/>
          </a:prstGeom>
          <a:noFill/>
        </p:spPr>
        <p:txBody>
          <a:bodyPr wrap="none" rtlCol="0">
            <a:spAutoFit/>
          </a:bodyPr>
          <a:lstStyle/>
          <a:p>
            <a:r>
              <a:rPr lang="en-US" sz="2400" b="1" dirty="0" smtClean="0"/>
              <a:t>Case 1</a:t>
            </a:r>
            <a:r>
              <a:rPr lang="en-US" sz="2400" dirty="0" smtClean="0"/>
              <a:t>: SV is in node </a:t>
            </a:r>
            <a:r>
              <a:rPr lang="en-US" sz="2400" b="1" i="1" dirty="0" smtClean="0">
                <a:solidFill>
                  <a:srgbClr val="0000FF"/>
                </a:solidFill>
              </a:rPr>
              <a:t>j</a:t>
            </a:r>
            <a:r>
              <a:rPr lang="en-US" sz="2400" dirty="0" smtClean="0"/>
              <a:t> in clean state.</a:t>
            </a:r>
          </a:p>
        </p:txBody>
      </p:sp>
      <p:sp>
        <p:nvSpPr>
          <p:cNvPr id="107" name="TextBox 106"/>
          <p:cNvSpPr txBox="1"/>
          <p:nvPr/>
        </p:nvSpPr>
        <p:spPr>
          <a:xfrm>
            <a:off x="1309280" y="4497482"/>
            <a:ext cx="1468972" cy="461665"/>
          </a:xfrm>
          <a:prstGeom prst="rect">
            <a:avLst/>
          </a:prstGeom>
          <a:noFill/>
        </p:spPr>
        <p:txBody>
          <a:bodyPr wrap="none" rtlCol="0">
            <a:spAutoFit/>
          </a:bodyPr>
          <a:lstStyle/>
          <a:p>
            <a:r>
              <a:rPr lang="en-US" sz="2400" dirty="0" smtClean="0">
                <a:solidFill>
                  <a:srgbClr val="000090"/>
                </a:solidFill>
              </a:rPr>
              <a:t>Data Copy</a:t>
            </a:r>
            <a:endParaRPr lang="en-US" sz="2400" dirty="0">
              <a:solidFill>
                <a:srgbClr val="000090"/>
              </a:solidFill>
            </a:endParaRPr>
          </a:p>
        </p:txBody>
      </p:sp>
      <p:grpSp>
        <p:nvGrpSpPr>
          <p:cNvPr id="108" name="Group 146"/>
          <p:cNvGrpSpPr/>
          <p:nvPr/>
        </p:nvGrpSpPr>
        <p:grpSpPr>
          <a:xfrm>
            <a:off x="6080125" y="515303"/>
            <a:ext cx="2956371" cy="1401529"/>
            <a:chOff x="6080125" y="515303"/>
            <a:chExt cx="2956371" cy="1401529"/>
          </a:xfrm>
        </p:grpSpPr>
        <p:grpSp>
          <p:nvGrpSpPr>
            <p:cNvPr id="109" name="Group 105"/>
            <p:cNvGrpSpPr/>
            <p:nvPr/>
          </p:nvGrpSpPr>
          <p:grpSpPr>
            <a:xfrm>
              <a:off x="6080125" y="892870"/>
              <a:ext cx="2665126" cy="461665"/>
              <a:chOff x="999067" y="4114800"/>
              <a:chExt cx="2665126" cy="461665"/>
            </a:xfrm>
          </p:grpSpPr>
          <p:sp>
            <p:nvSpPr>
              <p:cNvPr id="113" name="TextBox 112"/>
              <p:cNvSpPr txBox="1"/>
              <p:nvPr/>
            </p:nvSpPr>
            <p:spPr>
              <a:xfrm>
                <a:off x="999067"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4" name="TextBox 113"/>
              <p:cNvSpPr txBox="1"/>
              <p:nvPr/>
            </p:nvSpPr>
            <p:spPr>
              <a:xfrm>
                <a:off x="1339725"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5" name="TextBox 114"/>
              <p:cNvSpPr txBox="1"/>
              <p:nvPr/>
            </p:nvSpPr>
            <p:spPr>
              <a:xfrm>
                <a:off x="1680383" y="4114800"/>
                <a:ext cx="340658" cy="461665"/>
              </a:xfrm>
              <a:prstGeom prst="rect">
                <a:avLst/>
              </a:prstGeom>
              <a:solidFill>
                <a:srgbClr val="CCFFCC"/>
              </a:solidFill>
              <a:ln>
                <a:solidFill>
                  <a:schemeClr val="tx1"/>
                </a:solidFill>
              </a:ln>
            </p:spPr>
            <p:txBody>
              <a:bodyPr wrap="none" rtlCol="0">
                <a:spAutoFit/>
              </a:bodyPr>
              <a:lstStyle/>
              <a:p>
                <a:r>
                  <a:rPr lang="en-US" sz="2400" dirty="0"/>
                  <a:t>1</a:t>
                </a:r>
              </a:p>
            </p:txBody>
          </p:sp>
          <p:sp>
            <p:nvSpPr>
              <p:cNvPr id="116" name="TextBox 115"/>
              <p:cNvSpPr txBox="1"/>
              <p:nvPr/>
            </p:nvSpPr>
            <p:spPr>
              <a:xfrm>
                <a:off x="2019046"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7" name="TextBox 116"/>
              <p:cNvSpPr txBox="1"/>
              <p:nvPr/>
            </p:nvSpPr>
            <p:spPr>
              <a:xfrm>
                <a:off x="2677204" y="4114800"/>
                <a:ext cx="646331" cy="461665"/>
              </a:xfrm>
              <a:prstGeom prst="rect">
                <a:avLst/>
              </a:prstGeom>
              <a:solidFill>
                <a:srgbClr val="CCFFCC"/>
              </a:solidFill>
              <a:ln>
                <a:solidFill>
                  <a:schemeClr val="tx1"/>
                </a:solidFill>
              </a:ln>
            </p:spPr>
            <p:txBody>
              <a:bodyPr wrap="none" rtlCol="0">
                <a:spAutoFit/>
              </a:bodyPr>
              <a:lstStyle/>
              <a:p>
                <a:r>
                  <a:rPr lang="en-US" sz="2400" dirty="0" smtClean="0"/>
                  <a:t>⋅⋅⋅</a:t>
                </a:r>
                <a:endParaRPr lang="en-US" sz="2400" dirty="0"/>
              </a:p>
            </p:txBody>
          </p:sp>
          <p:sp>
            <p:nvSpPr>
              <p:cNvPr id="118" name="TextBox 117"/>
              <p:cNvSpPr txBox="1"/>
              <p:nvPr/>
            </p:nvSpPr>
            <p:spPr>
              <a:xfrm>
                <a:off x="3323535"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9" name="TextBox 118"/>
              <p:cNvSpPr txBox="1"/>
              <p:nvPr/>
            </p:nvSpPr>
            <p:spPr>
              <a:xfrm>
                <a:off x="2349246"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grpSp>
        <p:cxnSp>
          <p:nvCxnSpPr>
            <p:cNvPr id="110" name="Straight Connector 109"/>
            <p:cNvCxnSpPr/>
            <p:nvPr/>
          </p:nvCxnSpPr>
          <p:spPr>
            <a:xfrm flipH="1" flipV="1">
              <a:off x="6080128" y="1354536"/>
              <a:ext cx="971896" cy="562295"/>
            </a:xfrm>
            <a:prstGeom prst="line">
              <a:avLst/>
            </a:prstGeom>
            <a:ln w="31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flipH="1" flipV="1">
              <a:off x="8745251" y="1354536"/>
              <a:ext cx="291245" cy="562296"/>
            </a:xfrm>
            <a:prstGeom prst="line">
              <a:avLst/>
            </a:prstGeom>
            <a:ln w="31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12" name="TextBox 111"/>
            <p:cNvSpPr txBox="1"/>
            <p:nvPr/>
          </p:nvSpPr>
          <p:spPr>
            <a:xfrm>
              <a:off x="7150344" y="515303"/>
              <a:ext cx="237640" cy="369332"/>
            </a:xfrm>
            <a:prstGeom prst="rect">
              <a:avLst/>
            </a:prstGeom>
            <a:noFill/>
          </p:spPr>
          <p:txBody>
            <a:bodyPr wrap="none" rtlCol="0">
              <a:spAutoFit/>
            </a:bodyPr>
            <a:lstStyle/>
            <a:p>
              <a:r>
                <a:rPr lang="en-US" dirty="0" err="1" smtClean="0"/>
                <a:t>i</a:t>
              </a:r>
              <a:endParaRPr lang="en-US" dirty="0"/>
            </a:p>
          </p:txBody>
        </p:sp>
      </p:grpSp>
      <p:sp>
        <p:nvSpPr>
          <p:cNvPr id="120" name="Freeform 119"/>
          <p:cNvSpPr/>
          <p:nvPr/>
        </p:nvSpPr>
        <p:spPr>
          <a:xfrm>
            <a:off x="2608782" y="2076979"/>
            <a:ext cx="2984170" cy="3599921"/>
          </a:xfrm>
          <a:custGeom>
            <a:avLst/>
            <a:gdLst>
              <a:gd name="connsiteX0" fmla="*/ 299518 w 4414318"/>
              <a:gd name="connsiteY0" fmla="*/ 3535380 h 3535380"/>
              <a:gd name="connsiteX1" fmla="*/ 324918 w 4414318"/>
              <a:gd name="connsiteY1" fmla="*/ 1947880 h 3535380"/>
              <a:gd name="connsiteX2" fmla="*/ 3614218 w 4414318"/>
              <a:gd name="connsiteY2" fmla="*/ 1922480 h 3535380"/>
              <a:gd name="connsiteX3" fmla="*/ 3677718 w 4414318"/>
              <a:gd name="connsiteY3" fmla="*/ 258780 h 3535380"/>
              <a:gd name="connsiteX4" fmla="*/ 4414318 w 4414318"/>
              <a:gd name="connsiteY4" fmla="*/ 30180 h 353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4318" h="3535380">
                <a:moveTo>
                  <a:pt x="299518" y="3535380"/>
                </a:moveTo>
                <a:cubicBezTo>
                  <a:pt x="35993" y="2876038"/>
                  <a:pt x="-227532" y="2216697"/>
                  <a:pt x="324918" y="1947880"/>
                </a:cubicBezTo>
                <a:cubicBezTo>
                  <a:pt x="877368" y="1679063"/>
                  <a:pt x="3055418" y="2203997"/>
                  <a:pt x="3614218" y="1922480"/>
                </a:cubicBezTo>
                <a:cubicBezTo>
                  <a:pt x="4173018" y="1640963"/>
                  <a:pt x="3544368" y="574163"/>
                  <a:pt x="3677718" y="258780"/>
                </a:cubicBezTo>
                <a:cubicBezTo>
                  <a:pt x="3811068" y="-56603"/>
                  <a:pt x="4112693" y="-13212"/>
                  <a:pt x="4414318" y="30180"/>
                </a:cubicBezTo>
              </a:path>
            </a:pathLst>
          </a:custGeom>
          <a:ln>
            <a:solidFill>
              <a:srgbClr val="00009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1" name="TextBox 120"/>
          <p:cNvSpPr txBox="1"/>
          <p:nvPr/>
        </p:nvSpPr>
        <p:spPr>
          <a:xfrm>
            <a:off x="6829648" y="515303"/>
            <a:ext cx="239894" cy="369332"/>
          </a:xfrm>
          <a:prstGeom prst="rect">
            <a:avLst/>
          </a:prstGeom>
          <a:noFill/>
        </p:spPr>
        <p:txBody>
          <a:bodyPr wrap="none" rtlCol="0">
            <a:spAutoFit/>
          </a:bodyPr>
          <a:lstStyle/>
          <a:p>
            <a:r>
              <a:rPr lang="en-US" dirty="0" err="1"/>
              <a:t>j</a:t>
            </a:r>
            <a:endParaRPr lang="en-US" dirty="0"/>
          </a:p>
        </p:txBody>
      </p:sp>
    </p:spTree>
    <p:extLst>
      <p:ext uri="{BB962C8B-B14F-4D97-AF65-F5344CB8AC3E}">
        <p14:creationId xmlns:p14="http://schemas.microsoft.com/office/powerpoint/2010/main" val="949075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wipe(up)">
                                      <p:cBhvr>
                                        <p:cTn id="7" dur="500"/>
                                        <p:tgtEl>
                                          <p:spTgt spid="120"/>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p:bldP spid="12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9F9B84B-B900-714B-8536-1797C39898F6}" type="slidenum">
              <a:rPr lang="en-US" smtClean="0"/>
              <a:t>23</a:t>
            </a:fld>
            <a:endParaRPr lang="en-US"/>
          </a:p>
        </p:txBody>
      </p:sp>
      <p:sp>
        <p:nvSpPr>
          <p:cNvPr id="6" name="Rectangle 5"/>
          <p:cNvSpPr/>
          <p:nvPr/>
        </p:nvSpPr>
        <p:spPr>
          <a:xfrm>
            <a:off x="5508104" y="1691516"/>
            <a:ext cx="1391217" cy="143886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873632" y="1324118"/>
            <a:ext cx="842586" cy="369332"/>
          </a:xfrm>
          <a:prstGeom prst="rect">
            <a:avLst/>
          </a:prstGeom>
          <a:noFill/>
        </p:spPr>
        <p:txBody>
          <a:bodyPr wrap="none" rtlCol="0">
            <a:spAutoFit/>
          </a:bodyPr>
          <a:lstStyle/>
          <a:p>
            <a:r>
              <a:rPr lang="en-US" dirty="0" smtClean="0"/>
              <a:t>Node </a:t>
            </a:r>
            <a:r>
              <a:rPr lang="en-US" b="1" i="1" dirty="0" smtClean="0">
                <a:solidFill>
                  <a:srgbClr val="0000FF"/>
                </a:solidFill>
              </a:rPr>
              <a:t>j</a:t>
            </a:r>
            <a:endParaRPr lang="en-US" b="1" i="1" dirty="0">
              <a:solidFill>
                <a:srgbClr val="0000FF"/>
              </a:solidFill>
            </a:endParaRPr>
          </a:p>
        </p:txBody>
      </p:sp>
      <p:sp>
        <p:nvSpPr>
          <p:cNvPr id="8" name="TextBox 7"/>
          <p:cNvSpPr txBox="1"/>
          <p:nvPr/>
        </p:nvSpPr>
        <p:spPr>
          <a:xfrm>
            <a:off x="5592952" y="266363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9" name="TextBox 8"/>
          <p:cNvSpPr txBox="1"/>
          <p:nvPr/>
        </p:nvSpPr>
        <p:spPr>
          <a:xfrm>
            <a:off x="6151323" y="266046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10" name="Rectangle 9"/>
          <p:cNvSpPr/>
          <p:nvPr/>
        </p:nvSpPr>
        <p:spPr>
          <a:xfrm>
            <a:off x="705202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72156"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490885"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706909"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922933"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846043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8676456" y="2078561"/>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8892480" y="207856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5592952" y="181739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20" name="TextBox 19"/>
          <p:cNvSpPr txBox="1"/>
          <p:nvPr/>
        </p:nvSpPr>
        <p:spPr>
          <a:xfrm>
            <a:off x="6151323" y="181739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21" name="Rectangle 20"/>
          <p:cNvSpPr/>
          <p:nvPr/>
        </p:nvSpPr>
        <p:spPr>
          <a:xfrm>
            <a:off x="705202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7272156"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7490885"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7706909"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7922933"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846043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8676456" y="2551666"/>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8892480" y="255166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Connector 29"/>
          <p:cNvCxnSpPr>
            <a:stCxn id="6" idx="2"/>
          </p:cNvCxnSpPr>
          <p:nvPr/>
        </p:nvCxnSpPr>
        <p:spPr>
          <a:xfrm>
            <a:off x="6203713" y="3130382"/>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1763688" y="3780120"/>
            <a:ext cx="5727197" cy="508000"/>
          </a:xfrm>
          <a:prstGeom prst="rect">
            <a:avLst/>
          </a:prstGeom>
          <a:solidFill>
            <a:schemeClr val="bg1">
              <a:lumMod val="50000"/>
            </a:schemeClr>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dirty="0" smtClean="0">
                <a:solidFill>
                  <a:schemeClr val="tx1"/>
                </a:solidFill>
              </a:rPr>
              <a:t>Network</a:t>
            </a:r>
            <a:endParaRPr lang="en-US" sz="3200" dirty="0">
              <a:solidFill>
                <a:schemeClr val="tx1"/>
              </a:solidFill>
            </a:endParaRPr>
          </a:p>
        </p:txBody>
      </p:sp>
      <p:sp>
        <p:nvSpPr>
          <p:cNvPr id="36" name="Rectangle 35"/>
          <p:cNvSpPr/>
          <p:nvPr/>
        </p:nvSpPr>
        <p:spPr>
          <a:xfrm>
            <a:off x="2532711" y="1691516"/>
            <a:ext cx="1391217" cy="144269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2777288" y="1327944"/>
            <a:ext cx="691528" cy="369332"/>
          </a:xfrm>
          <a:prstGeom prst="rect">
            <a:avLst/>
          </a:prstGeom>
          <a:noFill/>
        </p:spPr>
        <p:txBody>
          <a:bodyPr wrap="none" rtlCol="0">
            <a:spAutoFit/>
          </a:bodyPr>
          <a:lstStyle/>
          <a:p>
            <a:r>
              <a:rPr lang="en-US" dirty="0" smtClean="0"/>
              <a:t>Node</a:t>
            </a:r>
            <a:endParaRPr lang="en-US" dirty="0"/>
          </a:p>
        </p:txBody>
      </p:sp>
      <p:sp>
        <p:nvSpPr>
          <p:cNvPr id="38" name="TextBox 37"/>
          <p:cNvSpPr txBox="1"/>
          <p:nvPr/>
        </p:nvSpPr>
        <p:spPr>
          <a:xfrm>
            <a:off x="2617559" y="2667464"/>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39" name="TextBox 38"/>
          <p:cNvSpPr txBox="1"/>
          <p:nvPr/>
        </p:nvSpPr>
        <p:spPr>
          <a:xfrm>
            <a:off x="3175930" y="2662052"/>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0" name="TextBox 39"/>
          <p:cNvSpPr txBox="1"/>
          <p:nvPr/>
        </p:nvSpPr>
        <p:spPr>
          <a:xfrm>
            <a:off x="2617559" y="1821222"/>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1" name="TextBox 40"/>
          <p:cNvSpPr txBox="1"/>
          <p:nvPr/>
        </p:nvSpPr>
        <p:spPr>
          <a:xfrm>
            <a:off x="3147967" y="181739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2" name="Straight Connector 41"/>
          <p:cNvCxnSpPr>
            <a:stCxn id="36" idx="2"/>
          </p:cNvCxnSpPr>
          <p:nvPr/>
        </p:nvCxnSpPr>
        <p:spPr>
          <a:xfrm>
            <a:off x="3228320" y="3134208"/>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5415366" y="4931876"/>
            <a:ext cx="1414282"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5759174" y="6372036"/>
            <a:ext cx="691528" cy="369332"/>
          </a:xfrm>
          <a:prstGeom prst="rect">
            <a:avLst/>
          </a:prstGeom>
          <a:noFill/>
        </p:spPr>
        <p:txBody>
          <a:bodyPr wrap="none" rtlCol="0">
            <a:spAutoFit/>
          </a:bodyPr>
          <a:lstStyle/>
          <a:p>
            <a:r>
              <a:rPr lang="en-US" dirty="0" smtClean="0"/>
              <a:t>Node</a:t>
            </a:r>
            <a:endParaRPr lang="en-US" dirty="0"/>
          </a:p>
        </p:txBody>
      </p:sp>
      <p:sp>
        <p:nvSpPr>
          <p:cNvPr id="45" name="TextBox 44"/>
          <p:cNvSpPr txBox="1"/>
          <p:nvPr/>
        </p:nvSpPr>
        <p:spPr>
          <a:xfrm>
            <a:off x="5520944"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6" name="TextBox 45"/>
          <p:cNvSpPr txBox="1"/>
          <p:nvPr/>
        </p:nvSpPr>
        <p:spPr>
          <a:xfrm>
            <a:off x="6079315" y="5895148"/>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7" name="TextBox 46"/>
          <p:cNvSpPr txBox="1"/>
          <p:nvPr/>
        </p:nvSpPr>
        <p:spPr>
          <a:xfrm>
            <a:off x="5520944"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8" name="TextBox 47"/>
          <p:cNvSpPr txBox="1"/>
          <p:nvPr/>
        </p:nvSpPr>
        <p:spPr>
          <a:xfrm>
            <a:off x="6079315" y="505958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9" name="Straight Connector 48"/>
          <p:cNvCxnSpPr/>
          <p:nvPr/>
        </p:nvCxnSpPr>
        <p:spPr>
          <a:xfrm>
            <a:off x="6032930"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698001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200148"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41887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7634901"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7850925"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838842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8604448"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8820472" y="5437514"/>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698001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7200148"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741887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7634901"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7850925"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838842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8604448"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8820472" y="5910619"/>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2316687" y="4931876"/>
            <a:ext cx="1391217"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2590822" y="6372036"/>
            <a:ext cx="840332" cy="369332"/>
          </a:xfrm>
          <a:prstGeom prst="rect">
            <a:avLst/>
          </a:prstGeom>
          <a:noFill/>
        </p:spPr>
        <p:txBody>
          <a:bodyPr wrap="none" rtlCol="0">
            <a:spAutoFit/>
          </a:bodyPr>
          <a:lstStyle/>
          <a:p>
            <a:r>
              <a:rPr lang="en-US" dirty="0" smtClean="0"/>
              <a:t>Node </a:t>
            </a:r>
            <a:r>
              <a:rPr lang="en-US" b="1" i="1" dirty="0" err="1" smtClean="0">
                <a:solidFill>
                  <a:srgbClr val="0000FF"/>
                </a:solidFill>
              </a:rPr>
              <a:t>i</a:t>
            </a:r>
            <a:endParaRPr lang="en-US" b="1" i="1" dirty="0">
              <a:solidFill>
                <a:srgbClr val="0000FF"/>
              </a:solidFill>
            </a:endParaRPr>
          </a:p>
        </p:txBody>
      </p:sp>
      <p:sp>
        <p:nvSpPr>
          <p:cNvPr id="68" name="TextBox 67"/>
          <p:cNvSpPr txBox="1"/>
          <p:nvPr/>
        </p:nvSpPr>
        <p:spPr>
          <a:xfrm>
            <a:off x="2424600"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69" name="TextBox 68"/>
          <p:cNvSpPr txBox="1"/>
          <p:nvPr/>
        </p:nvSpPr>
        <p:spPr>
          <a:xfrm>
            <a:off x="2954845" y="590911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70" name="TextBox 69"/>
          <p:cNvSpPr txBox="1"/>
          <p:nvPr/>
        </p:nvSpPr>
        <p:spPr>
          <a:xfrm>
            <a:off x="2424600"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71" name="TextBox 70"/>
          <p:cNvSpPr txBox="1"/>
          <p:nvPr/>
        </p:nvSpPr>
        <p:spPr>
          <a:xfrm>
            <a:off x="2954845" y="5057587"/>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72" name="Straight Connector 71"/>
          <p:cNvCxnSpPr/>
          <p:nvPr/>
        </p:nvCxnSpPr>
        <p:spPr>
          <a:xfrm>
            <a:off x="2936586"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73" name="Rectangle 72"/>
          <p:cNvSpPr/>
          <p:nvPr/>
        </p:nvSpPr>
        <p:spPr>
          <a:xfrm>
            <a:off x="13969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359830"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578559"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75"/>
          <p:cNvSpPr/>
          <p:nvPr/>
        </p:nvSpPr>
        <p:spPr>
          <a:xfrm>
            <a:off x="794583"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101060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154810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1764130"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1980154" y="544248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13969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359830"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578559"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794583"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a:off x="101060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a:off x="154810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1764130"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1980154" y="591558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a:off x="35572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ectangle 89"/>
          <p:cNvSpPr/>
          <p:nvPr/>
        </p:nvSpPr>
        <p:spPr>
          <a:xfrm>
            <a:off x="575854"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794583"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p:cNvSpPr/>
          <p:nvPr/>
        </p:nvSpPr>
        <p:spPr>
          <a:xfrm>
            <a:off x="1010607"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ectangle 92"/>
          <p:cNvSpPr/>
          <p:nvPr/>
        </p:nvSpPr>
        <p:spPr>
          <a:xfrm>
            <a:off x="1226631"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p:cNvSpPr/>
          <p:nvPr/>
        </p:nvSpPr>
        <p:spPr>
          <a:xfrm>
            <a:off x="176413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p:cNvSpPr/>
          <p:nvPr/>
        </p:nvSpPr>
        <p:spPr>
          <a:xfrm>
            <a:off x="1980154" y="2080143"/>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Rectangle 95"/>
          <p:cNvSpPr/>
          <p:nvPr/>
        </p:nvSpPr>
        <p:spPr>
          <a:xfrm>
            <a:off x="2196178" y="2080143"/>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Rectangle 96"/>
          <p:cNvSpPr/>
          <p:nvPr/>
        </p:nvSpPr>
        <p:spPr>
          <a:xfrm>
            <a:off x="35572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ectangle 97"/>
          <p:cNvSpPr/>
          <p:nvPr/>
        </p:nvSpPr>
        <p:spPr>
          <a:xfrm>
            <a:off x="575854"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Rectangle 98"/>
          <p:cNvSpPr/>
          <p:nvPr/>
        </p:nvSpPr>
        <p:spPr>
          <a:xfrm>
            <a:off x="794583"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ectangle 99"/>
          <p:cNvSpPr/>
          <p:nvPr/>
        </p:nvSpPr>
        <p:spPr>
          <a:xfrm>
            <a:off x="1010607"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Rectangle 100"/>
          <p:cNvSpPr/>
          <p:nvPr/>
        </p:nvSpPr>
        <p:spPr>
          <a:xfrm>
            <a:off x="1226631"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a:xfrm>
            <a:off x="176413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Rectangle 102"/>
          <p:cNvSpPr/>
          <p:nvPr/>
        </p:nvSpPr>
        <p:spPr>
          <a:xfrm>
            <a:off x="1980154" y="2553248"/>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Rectangle 103"/>
          <p:cNvSpPr/>
          <p:nvPr/>
        </p:nvSpPr>
        <p:spPr>
          <a:xfrm>
            <a:off x="2196178" y="2553248"/>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TextBox 104"/>
          <p:cNvSpPr txBox="1"/>
          <p:nvPr/>
        </p:nvSpPr>
        <p:spPr>
          <a:xfrm>
            <a:off x="164013" y="92501"/>
            <a:ext cx="2690898" cy="461665"/>
          </a:xfrm>
          <a:prstGeom prst="rect">
            <a:avLst/>
          </a:prstGeom>
          <a:noFill/>
        </p:spPr>
        <p:txBody>
          <a:bodyPr wrap="none" rtlCol="0">
            <a:spAutoFit/>
          </a:bodyPr>
          <a:lstStyle/>
          <a:p>
            <a:r>
              <a:rPr lang="en-US" sz="2400" dirty="0" smtClean="0"/>
              <a:t>Read Miss at node </a:t>
            </a:r>
            <a:r>
              <a:rPr lang="en-US" sz="2400" b="1" i="1" dirty="0" err="1" smtClean="0">
                <a:solidFill>
                  <a:srgbClr val="0000FF"/>
                </a:solidFill>
              </a:rPr>
              <a:t>i</a:t>
            </a:r>
            <a:endParaRPr lang="en-US" sz="2400" b="1" i="1" dirty="0">
              <a:solidFill>
                <a:srgbClr val="0000FF"/>
              </a:solidFill>
            </a:endParaRPr>
          </a:p>
        </p:txBody>
      </p:sp>
      <p:sp>
        <p:nvSpPr>
          <p:cNvPr id="106" name="TextBox 105"/>
          <p:cNvSpPr txBox="1"/>
          <p:nvPr/>
        </p:nvSpPr>
        <p:spPr>
          <a:xfrm>
            <a:off x="179512" y="515303"/>
            <a:ext cx="4693863" cy="461665"/>
          </a:xfrm>
          <a:prstGeom prst="rect">
            <a:avLst/>
          </a:prstGeom>
          <a:noFill/>
        </p:spPr>
        <p:txBody>
          <a:bodyPr wrap="none" rtlCol="0">
            <a:spAutoFit/>
          </a:bodyPr>
          <a:lstStyle/>
          <a:p>
            <a:r>
              <a:rPr lang="en-US" sz="2400" b="1" dirty="0" smtClean="0"/>
              <a:t>Case 1</a:t>
            </a:r>
            <a:r>
              <a:rPr lang="en-US" sz="2400" dirty="0" smtClean="0"/>
              <a:t>: SV is in node </a:t>
            </a:r>
            <a:r>
              <a:rPr lang="en-US" sz="2400" b="1" i="1" dirty="0" smtClean="0">
                <a:solidFill>
                  <a:srgbClr val="0000FF"/>
                </a:solidFill>
              </a:rPr>
              <a:t>j</a:t>
            </a:r>
            <a:r>
              <a:rPr lang="en-US" sz="2400" dirty="0" smtClean="0"/>
              <a:t> in clean state.</a:t>
            </a:r>
          </a:p>
        </p:txBody>
      </p:sp>
      <p:grpSp>
        <p:nvGrpSpPr>
          <p:cNvPr id="108" name="Group 146"/>
          <p:cNvGrpSpPr/>
          <p:nvPr/>
        </p:nvGrpSpPr>
        <p:grpSpPr>
          <a:xfrm>
            <a:off x="6080125" y="515303"/>
            <a:ext cx="2956371" cy="1401529"/>
            <a:chOff x="6080125" y="515303"/>
            <a:chExt cx="2956371" cy="1401529"/>
          </a:xfrm>
        </p:grpSpPr>
        <p:grpSp>
          <p:nvGrpSpPr>
            <p:cNvPr id="109" name="Group 105"/>
            <p:cNvGrpSpPr/>
            <p:nvPr/>
          </p:nvGrpSpPr>
          <p:grpSpPr>
            <a:xfrm>
              <a:off x="6080125" y="892870"/>
              <a:ext cx="2665126" cy="461665"/>
              <a:chOff x="999067" y="4114800"/>
              <a:chExt cx="2665126" cy="461665"/>
            </a:xfrm>
          </p:grpSpPr>
          <p:sp>
            <p:nvSpPr>
              <p:cNvPr id="113" name="TextBox 112"/>
              <p:cNvSpPr txBox="1"/>
              <p:nvPr/>
            </p:nvSpPr>
            <p:spPr>
              <a:xfrm>
                <a:off x="999067"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4" name="TextBox 113"/>
              <p:cNvSpPr txBox="1"/>
              <p:nvPr/>
            </p:nvSpPr>
            <p:spPr>
              <a:xfrm>
                <a:off x="1339725"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5" name="TextBox 114"/>
              <p:cNvSpPr txBox="1"/>
              <p:nvPr/>
            </p:nvSpPr>
            <p:spPr>
              <a:xfrm>
                <a:off x="1680383" y="4114800"/>
                <a:ext cx="340658" cy="461665"/>
              </a:xfrm>
              <a:prstGeom prst="rect">
                <a:avLst/>
              </a:prstGeom>
              <a:solidFill>
                <a:srgbClr val="CCFFCC"/>
              </a:solidFill>
              <a:ln>
                <a:solidFill>
                  <a:schemeClr val="tx1"/>
                </a:solidFill>
              </a:ln>
            </p:spPr>
            <p:txBody>
              <a:bodyPr wrap="none" rtlCol="0">
                <a:spAutoFit/>
              </a:bodyPr>
              <a:lstStyle/>
              <a:p>
                <a:r>
                  <a:rPr lang="en-US" sz="2400" dirty="0"/>
                  <a:t>1</a:t>
                </a:r>
              </a:p>
            </p:txBody>
          </p:sp>
          <p:sp>
            <p:nvSpPr>
              <p:cNvPr id="116" name="TextBox 115"/>
              <p:cNvSpPr txBox="1"/>
              <p:nvPr/>
            </p:nvSpPr>
            <p:spPr>
              <a:xfrm>
                <a:off x="2019046" y="4114800"/>
                <a:ext cx="340658" cy="461665"/>
              </a:xfrm>
              <a:prstGeom prst="rect">
                <a:avLst/>
              </a:prstGeom>
              <a:solidFill>
                <a:srgbClr val="CCFFCC"/>
              </a:solidFill>
              <a:ln>
                <a:solidFill>
                  <a:schemeClr val="tx1"/>
                </a:solidFill>
              </a:ln>
            </p:spPr>
            <p:txBody>
              <a:bodyPr wrap="none" rtlCol="0">
                <a:spAutoFit/>
              </a:bodyPr>
              <a:lstStyle/>
              <a:p>
                <a:r>
                  <a:rPr lang="en-US" sz="2400" dirty="0"/>
                  <a:t>1</a:t>
                </a:r>
              </a:p>
            </p:txBody>
          </p:sp>
          <p:sp>
            <p:nvSpPr>
              <p:cNvPr id="117" name="TextBox 116"/>
              <p:cNvSpPr txBox="1"/>
              <p:nvPr/>
            </p:nvSpPr>
            <p:spPr>
              <a:xfrm>
                <a:off x="2677204" y="4114800"/>
                <a:ext cx="646331" cy="461665"/>
              </a:xfrm>
              <a:prstGeom prst="rect">
                <a:avLst/>
              </a:prstGeom>
              <a:solidFill>
                <a:srgbClr val="CCFFCC"/>
              </a:solidFill>
              <a:ln>
                <a:solidFill>
                  <a:schemeClr val="tx1"/>
                </a:solidFill>
              </a:ln>
            </p:spPr>
            <p:txBody>
              <a:bodyPr wrap="none" rtlCol="0">
                <a:spAutoFit/>
              </a:bodyPr>
              <a:lstStyle/>
              <a:p>
                <a:r>
                  <a:rPr lang="en-US" sz="2400" dirty="0" smtClean="0"/>
                  <a:t>⋅⋅⋅</a:t>
                </a:r>
                <a:endParaRPr lang="en-US" sz="2400" dirty="0"/>
              </a:p>
            </p:txBody>
          </p:sp>
          <p:sp>
            <p:nvSpPr>
              <p:cNvPr id="118" name="TextBox 117"/>
              <p:cNvSpPr txBox="1"/>
              <p:nvPr/>
            </p:nvSpPr>
            <p:spPr>
              <a:xfrm>
                <a:off x="3323535"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9" name="TextBox 118"/>
              <p:cNvSpPr txBox="1"/>
              <p:nvPr/>
            </p:nvSpPr>
            <p:spPr>
              <a:xfrm>
                <a:off x="2349246"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grpSp>
        <p:cxnSp>
          <p:nvCxnSpPr>
            <p:cNvPr id="110" name="Straight Connector 109"/>
            <p:cNvCxnSpPr/>
            <p:nvPr/>
          </p:nvCxnSpPr>
          <p:spPr>
            <a:xfrm flipH="1" flipV="1">
              <a:off x="6080128" y="1354536"/>
              <a:ext cx="971896" cy="562295"/>
            </a:xfrm>
            <a:prstGeom prst="line">
              <a:avLst/>
            </a:prstGeom>
            <a:ln w="31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flipH="1" flipV="1">
              <a:off x="8745251" y="1354536"/>
              <a:ext cx="291245" cy="562296"/>
            </a:xfrm>
            <a:prstGeom prst="line">
              <a:avLst/>
            </a:prstGeom>
            <a:ln w="31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12" name="TextBox 111"/>
            <p:cNvSpPr txBox="1"/>
            <p:nvPr/>
          </p:nvSpPr>
          <p:spPr>
            <a:xfrm>
              <a:off x="7150344" y="515303"/>
              <a:ext cx="237640" cy="369332"/>
            </a:xfrm>
            <a:prstGeom prst="rect">
              <a:avLst/>
            </a:prstGeom>
            <a:noFill/>
          </p:spPr>
          <p:txBody>
            <a:bodyPr wrap="none" rtlCol="0">
              <a:spAutoFit/>
            </a:bodyPr>
            <a:lstStyle/>
            <a:p>
              <a:r>
                <a:rPr lang="en-US" dirty="0" err="1" smtClean="0"/>
                <a:t>i</a:t>
              </a:r>
              <a:endParaRPr lang="en-US" dirty="0"/>
            </a:p>
          </p:txBody>
        </p:sp>
      </p:grpSp>
      <p:sp>
        <p:nvSpPr>
          <p:cNvPr id="121" name="TextBox 120"/>
          <p:cNvSpPr txBox="1"/>
          <p:nvPr/>
        </p:nvSpPr>
        <p:spPr>
          <a:xfrm>
            <a:off x="6829648" y="515303"/>
            <a:ext cx="239894" cy="369332"/>
          </a:xfrm>
          <a:prstGeom prst="rect">
            <a:avLst/>
          </a:prstGeom>
          <a:noFill/>
        </p:spPr>
        <p:txBody>
          <a:bodyPr wrap="none" rtlCol="0">
            <a:spAutoFit/>
          </a:bodyPr>
          <a:lstStyle/>
          <a:p>
            <a:r>
              <a:rPr lang="en-US" dirty="0" err="1"/>
              <a:t>j</a:t>
            </a:r>
            <a:endParaRPr lang="en-US" dirty="0"/>
          </a:p>
        </p:txBody>
      </p:sp>
    </p:spTree>
    <p:extLst>
      <p:ext uri="{BB962C8B-B14F-4D97-AF65-F5344CB8AC3E}">
        <p14:creationId xmlns:p14="http://schemas.microsoft.com/office/powerpoint/2010/main" val="191310293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9F9B84B-B900-714B-8536-1797C39898F6}" type="slidenum">
              <a:rPr lang="en-US" smtClean="0"/>
              <a:t>24</a:t>
            </a:fld>
            <a:endParaRPr lang="en-US"/>
          </a:p>
        </p:txBody>
      </p:sp>
      <p:sp>
        <p:nvSpPr>
          <p:cNvPr id="6" name="Rectangle 5"/>
          <p:cNvSpPr/>
          <p:nvPr/>
        </p:nvSpPr>
        <p:spPr>
          <a:xfrm>
            <a:off x="5508104" y="1691516"/>
            <a:ext cx="1391217" cy="143886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873632" y="1324118"/>
            <a:ext cx="842586" cy="369332"/>
          </a:xfrm>
          <a:prstGeom prst="rect">
            <a:avLst/>
          </a:prstGeom>
          <a:noFill/>
        </p:spPr>
        <p:txBody>
          <a:bodyPr wrap="none" rtlCol="0">
            <a:spAutoFit/>
          </a:bodyPr>
          <a:lstStyle/>
          <a:p>
            <a:r>
              <a:rPr lang="en-US" dirty="0" smtClean="0"/>
              <a:t>Node </a:t>
            </a:r>
            <a:r>
              <a:rPr lang="en-US" b="1" i="1" dirty="0" smtClean="0">
                <a:solidFill>
                  <a:srgbClr val="0000FF"/>
                </a:solidFill>
              </a:rPr>
              <a:t>j</a:t>
            </a:r>
            <a:endParaRPr lang="en-US" b="1" i="1" dirty="0">
              <a:solidFill>
                <a:srgbClr val="0000FF"/>
              </a:solidFill>
            </a:endParaRPr>
          </a:p>
        </p:txBody>
      </p:sp>
      <p:sp>
        <p:nvSpPr>
          <p:cNvPr id="8" name="TextBox 7"/>
          <p:cNvSpPr txBox="1"/>
          <p:nvPr/>
        </p:nvSpPr>
        <p:spPr>
          <a:xfrm>
            <a:off x="5592952" y="266363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9" name="TextBox 8"/>
          <p:cNvSpPr txBox="1"/>
          <p:nvPr/>
        </p:nvSpPr>
        <p:spPr>
          <a:xfrm>
            <a:off x="6151323" y="266046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10" name="Rectangle 9"/>
          <p:cNvSpPr/>
          <p:nvPr/>
        </p:nvSpPr>
        <p:spPr>
          <a:xfrm>
            <a:off x="705202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72156"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490885"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706909"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922933"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846043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8676456" y="2078561"/>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8892480" y="207856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5592952" y="181739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20" name="TextBox 19"/>
          <p:cNvSpPr txBox="1"/>
          <p:nvPr/>
        </p:nvSpPr>
        <p:spPr>
          <a:xfrm>
            <a:off x="6151323" y="181739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21" name="Rectangle 20"/>
          <p:cNvSpPr/>
          <p:nvPr/>
        </p:nvSpPr>
        <p:spPr>
          <a:xfrm>
            <a:off x="705202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7272156"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7490885"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7706909"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7922933"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846043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8676456" y="2551666"/>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8892480" y="255166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Connector 29"/>
          <p:cNvCxnSpPr>
            <a:stCxn id="6" idx="2"/>
          </p:cNvCxnSpPr>
          <p:nvPr/>
        </p:nvCxnSpPr>
        <p:spPr>
          <a:xfrm>
            <a:off x="6203713" y="3130382"/>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1763688" y="3780120"/>
            <a:ext cx="5727197" cy="508000"/>
          </a:xfrm>
          <a:prstGeom prst="rect">
            <a:avLst/>
          </a:prstGeom>
          <a:solidFill>
            <a:schemeClr val="bg1">
              <a:lumMod val="50000"/>
            </a:schemeClr>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dirty="0" smtClean="0">
                <a:solidFill>
                  <a:schemeClr val="tx1"/>
                </a:solidFill>
              </a:rPr>
              <a:t>Network</a:t>
            </a:r>
            <a:endParaRPr lang="en-US" sz="3200" dirty="0">
              <a:solidFill>
                <a:schemeClr val="tx1"/>
              </a:solidFill>
            </a:endParaRPr>
          </a:p>
        </p:txBody>
      </p:sp>
      <p:sp>
        <p:nvSpPr>
          <p:cNvPr id="36" name="Rectangle 35"/>
          <p:cNvSpPr/>
          <p:nvPr/>
        </p:nvSpPr>
        <p:spPr>
          <a:xfrm>
            <a:off x="2532711" y="1691516"/>
            <a:ext cx="1391217" cy="144269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2777288" y="1327944"/>
            <a:ext cx="691528" cy="369332"/>
          </a:xfrm>
          <a:prstGeom prst="rect">
            <a:avLst/>
          </a:prstGeom>
          <a:noFill/>
        </p:spPr>
        <p:txBody>
          <a:bodyPr wrap="none" rtlCol="0">
            <a:spAutoFit/>
          </a:bodyPr>
          <a:lstStyle/>
          <a:p>
            <a:r>
              <a:rPr lang="en-US" dirty="0" smtClean="0"/>
              <a:t>Node</a:t>
            </a:r>
            <a:endParaRPr lang="en-US" dirty="0"/>
          </a:p>
        </p:txBody>
      </p:sp>
      <p:sp>
        <p:nvSpPr>
          <p:cNvPr id="38" name="TextBox 37"/>
          <p:cNvSpPr txBox="1"/>
          <p:nvPr/>
        </p:nvSpPr>
        <p:spPr>
          <a:xfrm>
            <a:off x="2617559" y="2667464"/>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39" name="TextBox 38"/>
          <p:cNvSpPr txBox="1"/>
          <p:nvPr/>
        </p:nvSpPr>
        <p:spPr>
          <a:xfrm>
            <a:off x="3175930" y="2662052"/>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0" name="TextBox 39"/>
          <p:cNvSpPr txBox="1"/>
          <p:nvPr/>
        </p:nvSpPr>
        <p:spPr>
          <a:xfrm>
            <a:off x="2617559" y="1821222"/>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1" name="TextBox 40"/>
          <p:cNvSpPr txBox="1"/>
          <p:nvPr/>
        </p:nvSpPr>
        <p:spPr>
          <a:xfrm>
            <a:off x="3147967" y="181739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2" name="Straight Connector 41"/>
          <p:cNvCxnSpPr>
            <a:stCxn id="36" idx="2"/>
          </p:cNvCxnSpPr>
          <p:nvPr/>
        </p:nvCxnSpPr>
        <p:spPr>
          <a:xfrm>
            <a:off x="3228320" y="3134208"/>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5415366" y="4931876"/>
            <a:ext cx="1414282"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5759174" y="6372036"/>
            <a:ext cx="691528" cy="369332"/>
          </a:xfrm>
          <a:prstGeom prst="rect">
            <a:avLst/>
          </a:prstGeom>
          <a:noFill/>
        </p:spPr>
        <p:txBody>
          <a:bodyPr wrap="none" rtlCol="0">
            <a:spAutoFit/>
          </a:bodyPr>
          <a:lstStyle/>
          <a:p>
            <a:r>
              <a:rPr lang="en-US" dirty="0" smtClean="0"/>
              <a:t>Node</a:t>
            </a:r>
            <a:endParaRPr lang="en-US" dirty="0"/>
          </a:p>
        </p:txBody>
      </p:sp>
      <p:sp>
        <p:nvSpPr>
          <p:cNvPr id="45" name="TextBox 44"/>
          <p:cNvSpPr txBox="1"/>
          <p:nvPr/>
        </p:nvSpPr>
        <p:spPr>
          <a:xfrm>
            <a:off x="5520944"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6" name="TextBox 45"/>
          <p:cNvSpPr txBox="1"/>
          <p:nvPr/>
        </p:nvSpPr>
        <p:spPr>
          <a:xfrm>
            <a:off x="6079315" y="5895148"/>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7" name="TextBox 46"/>
          <p:cNvSpPr txBox="1"/>
          <p:nvPr/>
        </p:nvSpPr>
        <p:spPr>
          <a:xfrm>
            <a:off x="5520944"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8" name="TextBox 47"/>
          <p:cNvSpPr txBox="1"/>
          <p:nvPr/>
        </p:nvSpPr>
        <p:spPr>
          <a:xfrm>
            <a:off x="6079315" y="505958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9" name="Straight Connector 48"/>
          <p:cNvCxnSpPr/>
          <p:nvPr/>
        </p:nvCxnSpPr>
        <p:spPr>
          <a:xfrm>
            <a:off x="6032930"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698001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200148"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41887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7634901"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7850925"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838842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8604448"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8820472" y="5437514"/>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698001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7200148"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741887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7634901"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7850925"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838842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8604448"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8820472" y="5910619"/>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2316687" y="4931876"/>
            <a:ext cx="1391217"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2590822" y="6372036"/>
            <a:ext cx="840332" cy="369332"/>
          </a:xfrm>
          <a:prstGeom prst="rect">
            <a:avLst/>
          </a:prstGeom>
          <a:noFill/>
        </p:spPr>
        <p:txBody>
          <a:bodyPr wrap="none" rtlCol="0">
            <a:spAutoFit/>
          </a:bodyPr>
          <a:lstStyle/>
          <a:p>
            <a:r>
              <a:rPr lang="en-US" dirty="0" smtClean="0"/>
              <a:t>Node </a:t>
            </a:r>
            <a:r>
              <a:rPr lang="en-US" b="1" i="1" dirty="0" err="1" smtClean="0">
                <a:solidFill>
                  <a:srgbClr val="0000FF"/>
                </a:solidFill>
              </a:rPr>
              <a:t>i</a:t>
            </a:r>
            <a:endParaRPr lang="en-US" b="1" i="1" dirty="0">
              <a:solidFill>
                <a:srgbClr val="0000FF"/>
              </a:solidFill>
            </a:endParaRPr>
          </a:p>
        </p:txBody>
      </p:sp>
      <p:sp>
        <p:nvSpPr>
          <p:cNvPr id="68" name="TextBox 67"/>
          <p:cNvSpPr txBox="1"/>
          <p:nvPr/>
        </p:nvSpPr>
        <p:spPr>
          <a:xfrm>
            <a:off x="2424600"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69" name="TextBox 68"/>
          <p:cNvSpPr txBox="1"/>
          <p:nvPr/>
        </p:nvSpPr>
        <p:spPr>
          <a:xfrm>
            <a:off x="2954845" y="590911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70" name="TextBox 69"/>
          <p:cNvSpPr txBox="1"/>
          <p:nvPr/>
        </p:nvSpPr>
        <p:spPr>
          <a:xfrm>
            <a:off x="2424600"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71" name="TextBox 70"/>
          <p:cNvSpPr txBox="1"/>
          <p:nvPr/>
        </p:nvSpPr>
        <p:spPr>
          <a:xfrm>
            <a:off x="2954845" y="5057587"/>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72" name="Straight Connector 71"/>
          <p:cNvCxnSpPr/>
          <p:nvPr/>
        </p:nvCxnSpPr>
        <p:spPr>
          <a:xfrm>
            <a:off x="2936586"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73" name="Rectangle 72"/>
          <p:cNvSpPr/>
          <p:nvPr/>
        </p:nvSpPr>
        <p:spPr>
          <a:xfrm>
            <a:off x="13969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359830"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578559"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75"/>
          <p:cNvSpPr/>
          <p:nvPr/>
        </p:nvSpPr>
        <p:spPr>
          <a:xfrm>
            <a:off x="794583"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101060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154810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1764130"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1980154" y="544248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13969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359830"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578559"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794583"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a:off x="101060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a:off x="154810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1764130"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1980154" y="591558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a:off x="35572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ectangle 89"/>
          <p:cNvSpPr/>
          <p:nvPr/>
        </p:nvSpPr>
        <p:spPr>
          <a:xfrm>
            <a:off x="575854"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794583"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p:cNvSpPr/>
          <p:nvPr/>
        </p:nvSpPr>
        <p:spPr>
          <a:xfrm>
            <a:off x="1010607"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ectangle 92"/>
          <p:cNvSpPr/>
          <p:nvPr/>
        </p:nvSpPr>
        <p:spPr>
          <a:xfrm>
            <a:off x="1226631"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p:cNvSpPr/>
          <p:nvPr/>
        </p:nvSpPr>
        <p:spPr>
          <a:xfrm>
            <a:off x="176413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p:cNvSpPr/>
          <p:nvPr/>
        </p:nvSpPr>
        <p:spPr>
          <a:xfrm>
            <a:off x="1980154" y="2080143"/>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Rectangle 95"/>
          <p:cNvSpPr/>
          <p:nvPr/>
        </p:nvSpPr>
        <p:spPr>
          <a:xfrm>
            <a:off x="2196178" y="2080143"/>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Rectangle 96"/>
          <p:cNvSpPr/>
          <p:nvPr/>
        </p:nvSpPr>
        <p:spPr>
          <a:xfrm>
            <a:off x="35572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ectangle 97"/>
          <p:cNvSpPr/>
          <p:nvPr/>
        </p:nvSpPr>
        <p:spPr>
          <a:xfrm>
            <a:off x="575854"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Rectangle 98"/>
          <p:cNvSpPr/>
          <p:nvPr/>
        </p:nvSpPr>
        <p:spPr>
          <a:xfrm>
            <a:off x="794583"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ectangle 99"/>
          <p:cNvSpPr/>
          <p:nvPr/>
        </p:nvSpPr>
        <p:spPr>
          <a:xfrm>
            <a:off x="1010607"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Rectangle 100"/>
          <p:cNvSpPr/>
          <p:nvPr/>
        </p:nvSpPr>
        <p:spPr>
          <a:xfrm>
            <a:off x="1226631"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a:xfrm>
            <a:off x="176413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Rectangle 102"/>
          <p:cNvSpPr/>
          <p:nvPr/>
        </p:nvSpPr>
        <p:spPr>
          <a:xfrm>
            <a:off x="1980154" y="2553248"/>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Rectangle 103"/>
          <p:cNvSpPr/>
          <p:nvPr/>
        </p:nvSpPr>
        <p:spPr>
          <a:xfrm>
            <a:off x="2196178" y="2553248"/>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TextBox 104"/>
          <p:cNvSpPr txBox="1"/>
          <p:nvPr/>
        </p:nvSpPr>
        <p:spPr>
          <a:xfrm>
            <a:off x="164013" y="92501"/>
            <a:ext cx="2690898" cy="461665"/>
          </a:xfrm>
          <a:prstGeom prst="rect">
            <a:avLst/>
          </a:prstGeom>
          <a:noFill/>
        </p:spPr>
        <p:txBody>
          <a:bodyPr wrap="none" rtlCol="0">
            <a:spAutoFit/>
          </a:bodyPr>
          <a:lstStyle/>
          <a:p>
            <a:r>
              <a:rPr lang="en-US" sz="2400" dirty="0" smtClean="0"/>
              <a:t>Read Miss at node </a:t>
            </a:r>
            <a:r>
              <a:rPr lang="en-US" sz="2400" b="1" i="1" dirty="0" err="1" smtClean="0">
                <a:solidFill>
                  <a:srgbClr val="0000FF"/>
                </a:solidFill>
              </a:rPr>
              <a:t>i</a:t>
            </a:r>
            <a:endParaRPr lang="en-US" sz="2400" b="1" i="1" dirty="0">
              <a:solidFill>
                <a:srgbClr val="0000FF"/>
              </a:solidFill>
            </a:endParaRPr>
          </a:p>
        </p:txBody>
      </p:sp>
      <p:sp>
        <p:nvSpPr>
          <p:cNvPr id="106" name="TextBox 105"/>
          <p:cNvSpPr txBox="1"/>
          <p:nvPr/>
        </p:nvSpPr>
        <p:spPr>
          <a:xfrm>
            <a:off x="179512" y="515303"/>
            <a:ext cx="4334540" cy="830997"/>
          </a:xfrm>
          <a:prstGeom prst="rect">
            <a:avLst/>
          </a:prstGeom>
          <a:noFill/>
        </p:spPr>
        <p:txBody>
          <a:bodyPr wrap="none" rtlCol="0">
            <a:spAutoFit/>
          </a:bodyPr>
          <a:lstStyle/>
          <a:p>
            <a:r>
              <a:rPr lang="en-US" sz="2400" b="1" dirty="0" smtClean="0"/>
              <a:t>Case 2</a:t>
            </a:r>
            <a:r>
              <a:rPr lang="en-US" sz="2400" dirty="0" smtClean="0"/>
              <a:t>: SV is copied in node j and </a:t>
            </a:r>
          </a:p>
          <a:p>
            <a:r>
              <a:rPr lang="en-US" sz="2400" dirty="0" smtClean="0"/>
              <a:t>              is in dirty state.</a:t>
            </a:r>
          </a:p>
        </p:txBody>
      </p:sp>
      <p:grpSp>
        <p:nvGrpSpPr>
          <p:cNvPr id="108" name="Group 146"/>
          <p:cNvGrpSpPr/>
          <p:nvPr/>
        </p:nvGrpSpPr>
        <p:grpSpPr>
          <a:xfrm>
            <a:off x="6080125" y="515303"/>
            <a:ext cx="2956371" cy="1401529"/>
            <a:chOff x="6080125" y="515303"/>
            <a:chExt cx="2956371" cy="1401529"/>
          </a:xfrm>
        </p:grpSpPr>
        <p:grpSp>
          <p:nvGrpSpPr>
            <p:cNvPr id="109" name="Group 105"/>
            <p:cNvGrpSpPr/>
            <p:nvPr/>
          </p:nvGrpSpPr>
          <p:grpSpPr>
            <a:xfrm>
              <a:off x="6080125" y="892870"/>
              <a:ext cx="2665126" cy="461665"/>
              <a:chOff x="999067" y="4114800"/>
              <a:chExt cx="2665126" cy="461665"/>
            </a:xfrm>
          </p:grpSpPr>
          <p:sp>
            <p:nvSpPr>
              <p:cNvPr id="113" name="TextBox 112"/>
              <p:cNvSpPr txBox="1"/>
              <p:nvPr/>
            </p:nvSpPr>
            <p:spPr>
              <a:xfrm>
                <a:off x="999067" y="4114800"/>
                <a:ext cx="340658" cy="461665"/>
              </a:xfrm>
              <a:prstGeom prst="rect">
                <a:avLst/>
              </a:prstGeom>
              <a:solidFill>
                <a:srgbClr val="CCFFCC"/>
              </a:solidFill>
              <a:ln>
                <a:solidFill>
                  <a:schemeClr val="tx1"/>
                </a:solidFill>
              </a:ln>
            </p:spPr>
            <p:txBody>
              <a:bodyPr wrap="none" rtlCol="0">
                <a:spAutoFit/>
              </a:bodyPr>
              <a:lstStyle/>
              <a:p>
                <a:r>
                  <a:rPr lang="en-US" sz="2400" dirty="0"/>
                  <a:t>1</a:t>
                </a:r>
              </a:p>
            </p:txBody>
          </p:sp>
          <p:sp>
            <p:nvSpPr>
              <p:cNvPr id="114" name="TextBox 113"/>
              <p:cNvSpPr txBox="1"/>
              <p:nvPr/>
            </p:nvSpPr>
            <p:spPr>
              <a:xfrm>
                <a:off x="1339725"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5" name="TextBox 114"/>
              <p:cNvSpPr txBox="1"/>
              <p:nvPr/>
            </p:nvSpPr>
            <p:spPr>
              <a:xfrm>
                <a:off x="1680383" y="4114800"/>
                <a:ext cx="340658" cy="461665"/>
              </a:xfrm>
              <a:prstGeom prst="rect">
                <a:avLst/>
              </a:prstGeom>
              <a:solidFill>
                <a:srgbClr val="CCFFCC"/>
              </a:solidFill>
              <a:ln>
                <a:solidFill>
                  <a:schemeClr val="tx1"/>
                </a:solidFill>
              </a:ln>
            </p:spPr>
            <p:txBody>
              <a:bodyPr wrap="none" rtlCol="0">
                <a:spAutoFit/>
              </a:bodyPr>
              <a:lstStyle/>
              <a:p>
                <a:r>
                  <a:rPr lang="en-US" sz="2400" dirty="0"/>
                  <a:t>1</a:t>
                </a:r>
              </a:p>
            </p:txBody>
          </p:sp>
          <p:sp>
            <p:nvSpPr>
              <p:cNvPr id="116" name="TextBox 115"/>
              <p:cNvSpPr txBox="1"/>
              <p:nvPr/>
            </p:nvSpPr>
            <p:spPr>
              <a:xfrm>
                <a:off x="2019046"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7" name="TextBox 116"/>
              <p:cNvSpPr txBox="1"/>
              <p:nvPr/>
            </p:nvSpPr>
            <p:spPr>
              <a:xfrm>
                <a:off x="2677204" y="4114800"/>
                <a:ext cx="646331" cy="461665"/>
              </a:xfrm>
              <a:prstGeom prst="rect">
                <a:avLst/>
              </a:prstGeom>
              <a:solidFill>
                <a:srgbClr val="CCFFCC"/>
              </a:solidFill>
              <a:ln>
                <a:solidFill>
                  <a:schemeClr val="tx1"/>
                </a:solidFill>
              </a:ln>
            </p:spPr>
            <p:txBody>
              <a:bodyPr wrap="none" rtlCol="0">
                <a:spAutoFit/>
              </a:bodyPr>
              <a:lstStyle/>
              <a:p>
                <a:r>
                  <a:rPr lang="en-US" sz="2400" dirty="0" smtClean="0"/>
                  <a:t>⋅⋅⋅</a:t>
                </a:r>
                <a:endParaRPr lang="en-US" sz="2400" dirty="0"/>
              </a:p>
            </p:txBody>
          </p:sp>
          <p:sp>
            <p:nvSpPr>
              <p:cNvPr id="118" name="TextBox 117"/>
              <p:cNvSpPr txBox="1"/>
              <p:nvPr/>
            </p:nvSpPr>
            <p:spPr>
              <a:xfrm>
                <a:off x="3323535"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9" name="TextBox 118"/>
              <p:cNvSpPr txBox="1"/>
              <p:nvPr/>
            </p:nvSpPr>
            <p:spPr>
              <a:xfrm>
                <a:off x="2349246"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grpSp>
        <p:cxnSp>
          <p:nvCxnSpPr>
            <p:cNvPr id="110" name="Straight Connector 109"/>
            <p:cNvCxnSpPr/>
            <p:nvPr/>
          </p:nvCxnSpPr>
          <p:spPr>
            <a:xfrm flipH="1" flipV="1">
              <a:off x="6080128" y="1354536"/>
              <a:ext cx="971896" cy="562295"/>
            </a:xfrm>
            <a:prstGeom prst="line">
              <a:avLst/>
            </a:prstGeom>
            <a:ln w="31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flipH="1" flipV="1">
              <a:off x="8745251" y="1354536"/>
              <a:ext cx="291245" cy="562296"/>
            </a:xfrm>
            <a:prstGeom prst="line">
              <a:avLst/>
            </a:prstGeom>
            <a:ln w="31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12" name="TextBox 111"/>
            <p:cNvSpPr txBox="1"/>
            <p:nvPr/>
          </p:nvSpPr>
          <p:spPr>
            <a:xfrm>
              <a:off x="7150344" y="515303"/>
              <a:ext cx="237640" cy="369332"/>
            </a:xfrm>
            <a:prstGeom prst="rect">
              <a:avLst/>
            </a:prstGeom>
            <a:noFill/>
          </p:spPr>
          <p:txBody>
            <a:bodyPr wrap="none" rtlCol="0">
              <a:spAutoFit/>
            </a:bodyPr>
            <a:lstStyle/>
            <a:p>
              <a:r>
                <a:rPr lang="en-US" dirty="0" err="1" smtClean="0"/>
                <a:t>i</a:t>
              </a:r>
              <a:endParaRPr lang="en-US" dirty="0"/>
            </a:p>
          </p:txBody>
        </p:sp>
      </p:grpSp>
      <p:sp>
        <p:nvSpPr>
          <p:cNvPr id="121" name="TextBox 120"/>
          <p:cNvSpPr txBox="1"/>
          <p:nvPr/>
        </p:nvSpPr>
        <p:spPr>
          <a:xfrm>
            <a:off x="6814384" y="489372"/>
            <a:ext cx="239894" cy="369332"/>
          </a:xfrm>
          <a:prstGeom prst="rect">
            <a:avLst/>
          </a:prstGeom>
          <a:noFill/>
        </p:spPr>
        <p:txBody>
          <a:bodyPr wrap="none" rtlCol="0">
            <a:spAutoFit/>
          </a:bodyPr>
          <a:lstStyle/>
          <a:p>
            <a:r>
              <a:rPr lang="en-US" dirty="0" err="1"/>
              <a:t>j</a:t>
            </a:r>
            <a:endParaRPr lang="en-US" dirty="0"/>
          </a:p>
        </p:txBody>
      </p:sp>
    </p:spTree>
    <p:extLst>
      <p:ext uri="{BB962C8B-B14F-4D97-AF65-F5344CB8AC3E}">
        <p14:creationId xmlns:p14="http://schemas.microsoft.com/office/powerpoint/2010/main" val="127257325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9F9B84B-B900-714B-8536-1797C39898F6}" type="slidenum">
              <a:rPr lang="en-US" smtClean="0"/>
              <a:t>25</a:t>
            </a:fld>
            <a:endParaRPr lang="en-US"/>
          </a:p>
        </p:txBody>
      </p:sp>
      <p:sp>
        <p:nvSpPr>
          <p:cNvPr id="6" name="Rectangle 5"/>
          <p:cNvSpPr/>
          <p:nvPr/>
        </p:nvSpPr>
        <p:spPr>
          <a:xfrm>
            <a:off x="5508104" y="1691516"/>
            <a:ext cx="1391217" cy="143886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873632" y="1324118"/>
            <a:ext cx="842586" cy="369332"/>
          </a:xfrm>
          <a:prstGeom prst="rect">
            <a:avLst/>
          </a:prstGeom>
          <a:noFill/>
        </p:spPr>
        <p:txBody>
          <a:bodyPr wrap="none" rtlCol="0">
            <a:spAutoFit/>
          </a:bodyPr>
          <a:lstStyle/>
          <a:p>
            <a:r>
              <a:rPr lang="en-US" dirty="0" smtClean="0"/>
              <a:t>Node </a:t>
            </a:r>
            <a:r>
              <a:rPr lang="en-US" b="1" i="1" dirty="0" smtClean="0">
                <a:solidFill>
                  <a:srgbClr val="0000FF"/>
                </a:solidFill>
              </a:rPr>
              <a:t>j</a:t>
            </a:r>
            <a:endParaRPr lang="en-US" b="1" i="1" dirty="0">
              <a:solidFill>
                <a:srgbClr val="0000FF"/>
              </a:solidFill>
            </a:endParaRPr>
          </a:p>
        </p:txBody>
      </p:sp>
      <p:sp>
        <p:nvSpPr>
          <p:cNvPr id="8" name="TextBox 7"/>
          <p:cNvSpPr txBox="1"/>
          <p:nvPr/>
        </p:nvSpPr>
        <p:spPr>
          <a:xfrm>
            <a:off x="5592952" y="266363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9" name="TextBox 8"/>
          <p:cNvSpPr txBox="1"/>
          <p:nvPr/>
        </p:nvSpPr>
        <p:spPr>
          <a:xfrm>
            <a:off x="6151323" y="266046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10" name="Rectangle 9"/>
          <p:cNvSpPr/>
          <p:nvPr/>
        </p:nvSpPr>
        <p:spPr>
          <a:xfrm>
            <a:off x="705202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72156"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490885"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706909"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922933"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846043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8676456" y="2078561"/>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8892480" y="207856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5592952" y="181739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20" name="TextBox 19"/>
          <p:cNvSpPr txBox="1"/>
          <p:nvPr/>
        </p:nvSpPr>
        <p:spPr>
          <a:xfrm>
            <a:off x="6151323" y="181739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21" name="Rectangle 20"/>
          <p:cNvSpPr/>
          <p:nvPr/>
        </p:nvSpPr>
        <p:spPr>
          <a:xfrm>
            <a:off x="705202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7272156"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7490885"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7706909"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7922933"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846043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8676456" y="2551666"/>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8892480" y="255166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Connector 29"/>
          <p:cNvCxnSpPr>
            <a:stCxn id="6" idx="2"/>
          </p:cNvCxnSpPr>
          <p:nvPr/>
        </p:nvCxnSpPr>
        <p:spPr>
          <a:xfrm>
            <a:off x="6203713" y="3130382"/>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1763688" y="3780120"/>
            <a:ext cx="5727197" cy="508000"/>
          </a:xfrm>
          <a:prstGeom prst="rect">
            <a:avLst/>
          </a:prstGeom>
          <a:solidFill>
            <a:schemeClr val="bg1">
              <a:lumMod val="50000"/>
            </a:schemeClr>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dirty="0" smtClean="0">
                <a:solidFill>
                  <a:schemeClr val="tx1"/>
                </a:solidFill>
              </a:rPr>
              <a:t>Network</a:t>
            </a:r>
            <a:endParaRPr lang="en-US" sz="3200" dirty="0">
              <a:solidFill>
                <a:schemeClr val="tx1"/>
              </a:solidFill>
            </a:endParaRPr>
          </a:p>
        </p:txBody>
      </p:sp>
      <p:sp>
        <p:nvSpPr>
          <p:cNvPr id="36" name="Rectangle 35"/>
          <p:cNvSpPr/>
          <p:nvPr/>
        </p:nvSpPr>
        <p:spPr>
          <a:xfrm>
            <a:off x="2532711" y="1691516"/>
            <a:ext cx="1391217" cy="144269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2777288" y="1327944"/>
            <a:ext cx="691528" cy="369332"/>
          </a:xfrm>
          <a:prstGeom prst="rect">
            <a:avLst/>
          </a:prstGeom>
          <a:noFill/>
        </p:spPr>
        <p:txBody>
          <a:bodyPr wrap="none" rtlCol="0">
            <a:spAutoFit/>
          </a:bodyPr>
          <a:lstStyle/>
          <a:p>
            <a:r>
              <a:rPr lang="en-US" dirty="0" smtClean="0"/>
              <a:t>Node</a:t>
            </a:r>
            <a:endParaRPr lang="en-US" dirty="0"/>
          </a:p>
        </p:txBody>
      </p:sp>
      <p:sp>
        <p:nvSpPr>
          <p:cNvPr id="38" name="TextBox 37"/>
          <p:cNvSpPr txBox="1"/>
          <p:nvPr/>
        </p:nvSpPr>
        <p:spPr>
          <a:xfrm>
            <a:off x="2617559" y="2667464"/>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39" name="TextBox 38"/>
          <p:cNvSpPr txBox="1"/>
          <p:nvPr/>
        </p:nvSpPr>
        <p:spPr>
          <a:xfrm>
            <a:off x="3175930" y="2662052"/>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0" name="TextBox 39"/>
          <p:cNvSpPr txBox="1"/>
          <p:nvPr/>
        </p:nvSpPr>
        <p:spPr>
          <a:xfrm>
            <a:off x="2617559" y="1821222"/>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1" name="TextBox 40"/>
          <p:cNvSpPr txBox="1"/>
          <p:nvPr/>
        </p:nvSpPr>
        <p:spPr>
          <a:xfrm>
            <a:off x="3147967" y="181739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2" name="Straight Connector 41"/>
          <p:cNvCxnSpPr>
            <a:stCxn id="36" idx="2"/>
          </p:cNvCxnSpPr>
          <p:nvPr/>
        </p:nvCxnSpPr>
        <p:spPr>
          <a:xfrm>
            <a:off x="3228320" y="3134208"/>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5415366" y="4931876"/>
            <a:ext cx="1414282"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5759174" y="6372036"/>
            <a:ext cx="691528" cy="369332"/>
          </a:xfrm>
          <a:prstGeom prst="rect">
            <a:avLst/>
          </a:prstGeom>
          <a:noFill/>
        </p:spPr>
        <p:txBody>
          <a:bodyPr wrap="none" rtlCol="0">
            <a:spAutoFit/>
          </a:bodyPr>
          <a:lstStyle/>
          <a:p>
            <a:r>
              <a:rPr lang="en-US" dirty="0" smtClean="0"/>
              <a:t>Node</a:t>
            </a:r>
            <a:endParaRPr lang="en-US" dirty="0"/>
          </a:p>
        </p:txBody>
      </p:sp>
      <p:sp>
        <p:nvSpPr>
          <p:cNvPr id="45" name="TextBox 44"/>
          <p:cNvSpPr txBox="1"/>
          <p:nvPr/>
        </p:nvSpPr>
        <p:spPr>
          <a:xfrm>
            <a:off x="5520944"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6" name="TextBox 45"/>
          <p:cNvSpPr txBox="1"/>
          <p:nvPr/>
        </p:nvSpPr>
        <p:spPr>
          <a:xfrm>
            <a:off x="6079315" y="5895148"/>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7" name="TextBox 46"/>
          <p:cNvSpPr txBox="1"/>
          <p:nvPr/>
        </p:nvSpPr>
        <p:spPr>
          <a:xfrm>
            <a:off x="5520944"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8" name="TextBox 47"/>
          <p:cNvSpPr txBox="1"/>
          <p:nvPr/>
        </p:nvSpPr>
        <p:spPr>
          <a:xfrm>
            <a:off x="6079315" y="505958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9" name="Straight Connector 48"/>
          <p:cNvCxnSpPr/>
          <p:nvPr/>
        </p:nvCxnSpPr>
        <p:spPr>
          <a:xfrm>
            <a:off x="6032930"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698001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200148"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41887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7634901"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7850925"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838842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8604448"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8820472" y="5437514"/>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698001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7200148"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741887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7634901"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7850925"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838842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8604448"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8820472" y="5910619"/>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2316687" y="4931876"/>
            <a:ext cx="1391217"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2590822" y="6372036"/>
            <a:ext cx="840332" cy="369332"/>
          </a:xfrm>
          <a:prstGeom prst="rect">
            <a:avLst/>
          </a:prstGeom>
          <a:noFill/>
        </p:spPr>
        <p:txBody>
          <a:bodyPr wrap="none" rtlCol="0">
            <a:spAutoFit/>
          </a:bodyPr>
          <a:lstStyle/>
          <a:p>
            <a:r>
              <a:rPr lang="en-US" dirty="0" smtClean="0"/>
              <a:t>Node </a:t>
            </a:r>
            <a:r>
              <a:rPr lang="en-US" b="1" i="1" dirty="0" err="1" smtClean="0">
                <a:solidFill>
                  <a:srgbClr val="0000FF"/>
                </a:solidFill>
              </a:rPr>
              <a:t>i</a:t>
            </a:r>
            <a:endParaRPr lang="en-US" b="1" i="1" dirty="0">
              <a:solidFill>
                <a:srgbClr val="0000FF"/>
              </a:solidFill>
            </a:endParaRPr>
          </a:p>
        </p:txBody>
      </p:sp>
      <p:sp>
        <p:nvSpPr>
          <p:cNvPr id="68" name="TextBox 67"/>
          <p:cNvSpPr txBox="1"/>
          <p:nvPr/>
        </p:nvSpPr>
        <p:spPr>
          <a:xfrm>
            <a:off x="2424600"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69" name="TextBox 68"/>
          <p:cNvSpPr txBox="1"/>
          <p:nvPr/>
        </p:nvSpPr>
        <p:spPr>
          <a:xfrm>
            <a:off x="2954845" y="590911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70" name="TextBox 69"/>
          <p:cNvSpPr txBox="1"/>
          <p:nvPr/>
        </p:nvSpPr>
        <p:spPr>
          <a:xfrm>
            <a:off x="2424600"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71" name="TextBox 70"/>
          <p:cNvSpPr txBox="1"/>
          <p:nvPr/>
        </p:nvSpPr>
        <p:spPr>
          <a:xfrm>
            <a:off x="2954845" y="5057587"/>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72" name="Straight Connector 71"/>
          <p:cNvCxnSpPr/>
          <p:nvPr/>
        </p:nvCxnSpPr>
        <p:spPr>
          <a:xfrm>
            <a:off x="2936586"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73" name="Rectangle 72"/>
          <p:cNvSpPr/>
          <p:nvPr/>
        </p:nvSpPr>
        <p:spPr>
          <a:xfrm>
            <a:off x="13969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359830"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578559"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75"/>
          <p:cNvSpPr/>
          <p:nvPr/>
        </p:nvSpPr>
        <p:spPr>
          <a:xfrm>
            <a:off x="794583"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101060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154810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1764130"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1980154" y="544248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13969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359830"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578559"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794583"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a:off x="101060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a:off x="154810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1764130"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1980154" y="591558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a:off x="35572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ectangle 89"/>
          <p:cNvSpPr/>
          <p:nvPr/>
        </p:nvSpPr>
        <p:spPr>
          <a:xfrm>
            <a:off x="575854"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794583"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p:cNvSpPr/>
          <p:nvPr/>
        </p:nvSpPr>
        <p:spPr>
          <a:xfrm>
            <a:off x="1010607"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ectangle 92"/>
          <p:cNvSpPr/>
          <p:nvPr/>
        </p:nvSpPr>
        <p:spPr>
          <a:xfrm>
            <a:off x="1226631"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p:cNvSpPr/>
          <p:nvPr/>
        </p:nvSpPr>
        <p:spPr>
          <a:xfrm>
            <a:off x="176413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p:cNvSpPr/>
          <p:nvPr/>
        </p:nvSpPr>
        <p:spPr>
          <a:xfrm>
            <a:off x="1980154" y="2080143"/>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Rectangle 95"/>
          <p:cNvSpPr/>
          <p:nvPr/>
        </p:nvSpPr>
        <p:spPr>
          <a:xfrm>
            <a:off x="2196178" y="2080143"/>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Rectangle 96"/>
          <p:cNvSpPr/>
          <p:nvPr/>
        </p:nvSpPr>
        <p:spPr>
          <a:xfrm>
            <a:off x="35572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ectangle 97"/>
          <p:cNvSpPr/>
          <p:nvPr/>
        </p:nvSpPr>
        <p:spPr>
          <a:xfrm>
            <a:off x="575854"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Rectangle 98"/>
          <p:cNvSpPr/>
          <p:nvPr/>
        </p:nvSpPr>
        <p:spPr>
          <a:xfrm>
            <a:off x="794583"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ectangle 99"/>
          <p:cNvSpPr/>
          <p:nvPr/>
        </p:nvSpPr>
        <p:spPr>
          <a:xfrm>
            <a:off x="1010607"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Rectangle 100"/>
          <p:cNvSpPr/>
          <p:nvPr/>
        </p:nvSpPr>
        <p:spPr>
          <a:xfrm>
            <a:off x="1226631"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a:xfrm>
            <a:off x="176413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Rectangle 102"/>
          <p:cNvSpPr/>
          <p:nvPr/>
        </p:nvSpPr>
        <p:spPr>
          <a:xfrm>
            <a:off x="1980154" y="2553248"/>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Rectangle 103"/>
          <p:cNvSpPr/>
          <p:nvPr/>
        </p:nvSpPr>
        <p:spPr>
          <a:xfrm>
            <a:off x="2196178" y="2553248"/>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TextBox 104"/>
          <p:cNvSpPr txBox="1"/>
          <p:nvPr/>
        </p:nvSpPr>
        <p:spPr>
          <a:xfrm>
            <a:off x="164013" y="92501"/>
            <a:ext cx="2690898" cy="461665"/>
          </a:xfrm>
          <a:prstGeom prst="rect">
            <a:avLst/>
          </a:prstGeom>
          <a:noFill/>
        </p:spPr>
        <p:txBody>
          <a:bodyPr wrap="none" rtlCol="0">
            <a:spAutoFit/>
          </a:bodyPr>
          <a:lstStyle/>
          <a:p>
            <a:r>
              <a:rPr lang="en-US" sz="2400" dirty="0" smtClean="0"/>
              <a:t>Read Miss at node </a:t>
            </a:r>
            <a:r>
              <a:rPr lang="en-US" sz="2400" b="1" i="1" dirty="0" err="1" smtClean="0">
                <a:solidFill>
                  <a:srgbClr val="0000FF"/>
                </a:solidFill>
              </a:rPr>
              <a:t>i</a:t>
            </a:r>
            <a:endParaRPr lang="en-US" sz="2400" b="1" i="1" dirty="0">
              <a:solidFill>
                <a:srgbClr val="0000FF"/>
              </a:solidFill>
            </a:endParaRPr>
          </a:p>
        </p:txBody>
      </p:sp>
      <p:sp>
        <p:nvSpPr>
          <p:cNvPr id="106" name="TextBox 105"/>
          <p:cNvSpPr txBox="1"/>
          <p:nvPr/>
        </p:nvSpPr>
        <p:spPr>
          <a:xfrm>
            <a:off x="179512" y="515303"/>
            <a:ext cx="4334540" cy="830997"/>
          </a:xfrm>
          <a:prstGeom prst="rect">
            <a:avLst/>
          </a:prstGeom>
          <a:noFill/>
        </p:spPr>
        <p:txBody>
          <a:bodyPr wrap="none" rtlCol="0">
            <a:spAutoFit/>
          </a:bodyPr>
          <a:lstStyle/>
          <a:p>
            <a:r>
              <a:rPr lang="en-US" sz="2400" b="1" dirty="0" smtClean="0"/>
              <a:t>Case 2</a:t>
            </a:r>
            <a:r>
              <a:rPr lang="en-US" sz="2400" dirty="0" smtClean="0"/>
              <a:t>: SV is copied in node j and </a:t>
            </a:r>
          </a:p>
          <a:p>
            <a:r>
              <a:rPr lang="en-US" sz="2400" dirty="0" smtClean="0"/>
              <a:t>              is in dirty state.</a:t>
            </a:r>
          </a:p>
        </p:txBody>
      </p:sp>
      <p:sp>
        <p:nvSpPr>
          <p:cNvPr id="107" name="TextBox 106"/>
          <p:cNvSpPr txBox="1"/>
          <p:nvPr/>
        </p:nvSpPr>
        <p:spPr>
          <a:xfrm>
            <a:off x="4329620" y="1268760"/>
            <a:ext cx="1544012" cy="461665"/>
          </a:xfrm>
          <a:prstGeom prst="rect">
            <a:avLst/>
          </a:prstGeom>
          <a:noFill/>
        </p:spPr>
        <p:txBody>
          <a:bodyPr wrap="none" rtlCol="0">
            <a:spAutoFit/>
          </a:bodyPr>
          <a:lstStyle/>
          <a:p>
            <a:r>
              <a:rPr lang="en-US" sz="2400" dirty="0" smtClean="0">
                <a:solidFill>
                  <a:srgbClr val="000090"/>
                </a:solidFill>
              </a:rPr>
              <a:t>Write back</a:t>
            </a:r>
            <a:endParaRPr lang="en-US" sz="2400" dirty="0">
              <a:solidFill>
                <a:srgbClr val="000090"/>
              </a:solidFill>
            </a:endParaRPr>
          </a:p>
        </p:txBody>
      </p:sp>
      <p:grpSp>
        <p:nvGrpSpPr>
          <p:cNvPr id="108" name="Group 146"/>
          <p:cNvGrpSpPr/>
          <p:nvPr/>
        </p:nvGrpSpPr>
        <p:grpSpPr>
          <a:xfrm>
            <a:off x="6080125" y="515303"/>
            <a:ext cx="2956371" cy="1401529"/>
            <a:chOff x="6080125" y="515303"/>
            <a:chExt cx="2956371" cy="1401529"/>
          </a:xfrm>
        </p:grpSpPr>
        <p:grpSp>
          <p:nvGrpSpPr>
            <p:cNvPr id="109" name="Group 105"/>
            <p:cNvGrpSpPr/>
            <p:nvPr/>
          </p:nvGrpSpPr>
          <p:grpSpPr>
            <a:xfrm>
              <a:off x="6080125" y="892870"/>
              <a:ext cx="2665126" cy="461665"/>
              <a:chOff x="999067" y="4114800"/>
              <a:chExt cx="2665126" cy="461665"/>
            </a:xfrm>
          </p:grpSpPr>
          <p:sp>
            <p:nvSpPr>
              <p:cNvPr id="113" name="TextBox 112"/>
              <p:cNvSpPr txBox="1"/>
              <p:nvPr/>
            </p:nvSpPr>
            <p:spPr>
              <a:xfrm>
                <a:off x="999067" y="4114800"/>
                <a:ext cx="340658" cy="461665"/>
              </a:xfrm>
              <a:prstGeom prst="rect">
                <a:avLst/>
              </a:prstGeom>
              <a:solidFill>
                <a:srgbClr val="CCFFCC"/>
              </a:solidFill>
              <a:ln>
                <a:solidFill>
                  <a:schemeClr val="tx1"/>
                </a:solidFill>
              </a:ln>
            </p:spPr>
            <p:txBody>
              <a:bodyPr wrap="none" rtlCol="0">
                <a:spAutoFit/>
              </a:bodyPr>
              <a:lstStyle/>
              <a:p>
                <a:r>
                  <a:rPr lang="en-US" sz="2400" dirty="0"/>
                  <a:t>1</a:t>
                </a:r>
              </a:p>
            </p:txBody>
          </p:sp>
          <p:sp>
            <p:nvSpPr>
              <p:cNvPr id="114" name="TextBox 113"/>
              <p:cNvSpPr txBox="1"/>
              <p:nvPr/>
            </p:nvSpPr>
            <p:spPr>
              <a:xfrm>
                <a:off x="1339725"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5" name="TextBox 114"/>
              <p:cNvSpPr txBox="1"/>
              <p:nvPr/>
            </p:nvSpPr>
            <p:spPr>
              <a:xfrm>
                <a:off x="1680383" y="4114800"/>
                <a:ext cx="340658" cy="461665"/>
              </a:xfrm>
              <a:prstGeom prst="rect">
                <a:avLst/>
              </a:prstGeom>
              <a:solidFill>
                <a:srgbClr val="CCFFCC"/>
              </a:solidFill>
              <a:ln>
                <a:solidFill>
                  <a:schemeClr val="tx1"/>
                </a:solidFill>
              </a:ln>
            </p:spPr>
            <p:txBody>
              <a:bodyPr wrap="none" rtlCol="0">
                <a:spAutoFit/>
              </a:bodyPr>
              <a:lstStyle/>
              <a:p>
                <a:r>
                  <a:rPr lang="en-US" sz="2400" dirty="0"/>
                  <a:t>1</a:t>
                </a:r>
              </a:p>
            </p:txBody>
          </p:sp>
          <p:sp>
            <p:nvSpPr>
              <p:cNvPr id="116" name="TextBox 115"/>
              <p:cNvSpPr txBox="1"/>
              <p:nvPr/>
            </p:nvSpPr>
            <p:spPr>
              <a:xfrm>
                <a:off x="2019046"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7" name="TextBox 116"/>
              <p:cNvSpPr txBox="1"/>
              <p:nvPr/>
            </p:nvSpPr>
            <p:spPr>
              <a:xfrm>
                <a:off x="2677204" y="4114800"/>
                <a:ext cx="646331" cy="461665"/>
              </a:xfrm>
              <a:prstGeom prst="rect">
                <a:avLst/>
              </a:prstGeom>
              <a:solidFill>
                <a:srgbClr val="CCFFCC"/>
              </a:solidFill>
              <a:ln>
                <a:solidFill>
                  <a:schemeClr val="tx1"/>
                </a:solidFill>
              </a:ln>
            </p:spPr>
            <p:txBody>
              <a:bodyPr wrap="none" rtlCol="0">
                <a:spAutoFit/>
              </a:bodyPr>
              <a:lstStyle/>
              <a:p>
                <a:r>
                  <a:rPr lang="en-US" sz="2400" dirty="0" smtClean="0"/>
                  <a:t>⋅⋅⋅</a:t>
                </a:r>
                <a:endParaRPr lang="en-US" sz="2400" dirty="0"/>
              </a:p>
            </p:txBody>
          </p:sp>
          <p:sp>
            <p:nvSpPr>
              <p:cNvPr id="118" name="TextBox 117"/>
              <p:cNvSpPr txBox="1"/>
              <p:nvPr/>
            </p:nvSpPr>
            <p:spPr>
              <a:xfrm>
                <a:off x="3323535"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9" name="TextBox 118"/>
              <p:cNvSpPr txBox="1"/>
              <p:nvPr/>
            </p:nvSpPr>
            <p:spPr>
              <a:xfrm>
                <a:off x="2349246"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grpSp>
        <p:cxnSp>
          <p:nvCxnSpPr>
            <p:cNvPr id="110" name="Straight Connector 109"/>
            <p:cNvCxnSpPr/>
            <p:nvPr/>
          </p:nvCxnSpPr>
          <p:spPr>
            <a:xfrm flipH="1" flipV="1">
              <a:off x="6080128" y="1354536"/>
              <a:ext cx="971896" cy="562295"/>
            </a:xfrm>
            <a:prstGeom prst="line">
              <a:avLst/>
            </a:prstGeom>
            <a:ln w="31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flipH="1" flipV="1">
              <a:off x="8745251" y="1354536"/>
              <a:ext cx="291245" cy="562296"/>
            </a:xfrm>
            <a:prstGeom prst="line">
              <a:avLst/>
            </a:prstGeom>
            <a:ln w="31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12" name="TextBox 111"/>
            <p:cNvSpPr txBox="1"/>
            <p:nvPr/>
          </p:nvSpPr>
          <p:spPr>
            <a:xfrm>
              <a:off x="7150344" y="515303"/>
              <a:ext cx="237640" cy="369332"/>
            </a:xfrm>
            <a:prstGeom prst="rect">
              <a:avLst/>
            </a:prstGeom>
            <a:noFill/>
          </p:spPr>
          <p:txBody>
            <a:bodyPr wrap="none" rtlCol="0">
              <a:spAutoFit/>
            </a:bodyPr>
            <a:lstStyle/>
            <a:p>
              <a:r>
                <a:rPr lang="en-US" dirty="0" err="1" smtClean="0"/>
                <a:t>i</a:t>
              </a:r>
              <a:endParaRPr lang="en-US" dirty="0"/>
            </a:p>
          </p:txBody>
        </p:sp>
      </p:grpSp>
      <p:sp>
        <p:nvSpPr>
          <p:cNvPr id="121" name="TextBox 120"/>
          <p:cNvSpPr txBox="1"/>
          <p:nvPr/>
        </p:nvSpPr>
        <p:spPr>
          <a:xfrm>
            <a:off x="6814384" y="489372"/>
            <a:ext cx="239894" cy="369332"/>
          </a:xfrm>
          <a:prstGeom prst="rect">
            <a:avLst/>
          </a:prstGeom>
          <a:noFill/>
        </p:spPr>
        <p:txBody>
          <a:bodyPr wrap="none" rtlCol="0">
            <a:spAutoFit/>
          </a:bodyPr>
          <a:lstStyle/>
          <a:p>
            <a:r>
              <a:rPr lang="en-US" dirty="0" err="1"/>
              <a:t>j</a:t>
            </a:r>
            <a:endParaRPr lang="en-US" dirty="0"/>
          </a:p>
        </p:txBody>
      </p:sp>
      <p:sp>
        <p:nvSpPr>
          <p:cNvPr id="5" name="Freeform 4"/>
          <p:cNvSpPr/>
          <p:nvPr/>
        </p:nvSpPr>
        <p:spPr>
          <a:xfrm>
            <a:off x="4871788" y="1998225"/>
            <a:ext cx="728912" cy="808475"/>
          </a:xfrm>
          <a:custGeom>
            <a:avLst/>
            <a:gdLst>
              <a:gd name="connsiteX0" fmla="*/ 728912 w 728912"/>
              <a:gd name="connsiteY0" fmla="*/ 33775 h 808475"/>
              <a:gd name="connsiteX1" fmla="*/ 5012 w 728912"/>
              <a:gd name="connsiteY1" fmla="*/ 59175 h 808475"/>
              <a:gd name="connsiteX2" fmla="*/ 424112 w 728912"/>
              <a:gd name="connsiteY2" fmla="*/ 579875 h 808475"/>
              <a:gd name="connsiteX3" fmla="*/ 728912 w 728912"/>
              <a:gd name="connsiteY3" fmla="*/ 808475 h 808475"/>
            </a:gdLst>
            <a:ahLst/>
            <a:cxnLst>
              <a:cxn ang="0">
                <a:pos x="connsiteX0" y="connsiteY0"/>
              </a:cxn>
              <a:cxn ang="0">
                <a:pos x="connsiteX1" y="connsiteY1"/>
              </a:cxn>
              <a:cxn ang="0">
                <a:pos x="connsiteX2" y="connsiteY2"/>
              </a:cxn>
              <a:cxn ang="0">
                <a:pos x="connsiteX3" y="connsiteY3"/>
              </a:cxn>
            </a:cxnLst>
            <a:rect l="l" t="t" r="r" b="b"/>
            <a:pathLst>
              <a:path w="728912" h="808475">
                <a:moveTo>
                  <a:pt x="728912" y="33775"/>
                </a:moveTo>
                <a:cubicBezTo>
                  <a:pt x="392362" y="966"/>
                  <a:pt x="55812" y="-31842"/>
                  <a:pt x="5012" y="59175"/>
                </a:cubicBezTo>
                <a:cubicBezTo>
                  <a:pt x="-45788" y="150192"/>
                  <a:pt x="303462" y="454992"/>
                  <a:pt x="424112" y="579875"/>
                </a:cubicBezTo>
                <a:cubicBezTo>
                  <a:pt x="544762" y="704758"/>
                  <a:pt x="636837" y="756616"/>
                  <a:pt x="728912" y="808475"/>
                </a:cubicBezTo>
              </a:path>
            </a:pathLst>
          </a:custGeom>
          <a:ln>
            <a:solidFill>
              <a:srgbClr val="00009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6306230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9F9B84B-B900-714B-8536-1797C39898F6}" type="slidenum">
              <a:rPr lang="en-US" smtClean="0"/>
              <a:t>26</a:t>
            </a:fld>
            <a:endParaRPr lang="en-US"/>
          </a:p>
        </p:txBody>
      </p:sp>
      <p:sp>
        <p:nvSpPr>
          <p:cNvPr id="6" name="Rectangle 5"/>
          <p:cNvSpPr/>
          <p:nvPr/>
        </p:nvSpPr>
        <p:spPr>
          <a:xfrm>
            <a:off x="5508104" y="1691516"/>
            <a:ext cx="1391217" cy="143886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873632" y="1324118"/>
            <a:ext cx="842586" cy="369332"/>
          </a:xfrm>
          <a:prstGeom prst="rect">
            <a:avLst/>
          </a:prstGeom>
          <a:noFill/>
        </p:spPr>
        <p:txBody>
          <a:bodyPr wrap="none" rtlCol="0">
            <a:spAutoFit/>
          </a:bodyPr>
          <a:lstStyle/>
          <a:p>
            <a:r>
              <a:rPr lang="en-US" dirty="0" smtClean="0"/>
              <a:t>Node </a:t>
            </a:r>
            <a:r>
              <a:rPr lang="en-US" b="1" i="1" dirty="0" smtClean="0">
                <a:solidFill>
                  <a:srgbClr val="0000FF"/>
                </a:solidFill>
              </a:rPr>
              <a:t>j</a:t>
            </a:r>
            <a:endParaRPr lang="en-US" b="1" i="1" dirty="0">
              <a:solidFill>
                <a:srgbClr val="0000FF"/>
              </a:solidFill>
            </a:endParaRPr>
          </a:p>
        </p:txBody>
      </p:sp>
      <p:sp>
        <p:nvSpPr>
          <p:cNvPr id="8" name="TextBox 7"/>
          <p:cNvSpPr txBox="1"/>
          <p:nvPr/>
        </p:nvSpPr>
        <p:spPr>
          <a:xfrm>
            <a:off x="5592952" y="266363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9" name="TextBox 8"/>
          <p:cNvSpPr txBox="1"/>
          <p:nvPr/>
        </p:nvSpPr>
        <p:spPr>
          <a:xfrm>
            <a:off x="6151323" y="266046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10" name="Rectangle 9"/>
          <p:cNvSpPr/>
          <p:nvPr/>
        </p:nvSpPr>
        <p:spPr>
          <a:xfrm>
            <a:off x="705202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72156"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490885"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706909"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922933"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846043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8676456" y="2078561"/>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8892480" y="207856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5592952" y="181739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20" name="TextBox 19"/>
          <p:cNvSpPr txBox="1"/>
          <p:nvPr/>
        </p:nvSpPr>
        <p:spPr>
          <a:xfrm>
            <a:off x="6151323" y="181739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21" name="Rectangle 20"/>
          <p:cNvSpPr/>
          <p:nvPr/>
        </p:nvSpPr>
        <p:spPr>
          <a:xfrm>
            <a:off x="705202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7272156"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7490885"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7706909"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7922933"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846043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8676456" y="2551666"/>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8892480" y="255166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Connector 29"/>
          <p:cNvCxnSpPr>
            <a:stCxn id="6" idx="2"/>
          </p:cNvCxnSpPr>
          <p:nvPr/>
        </p:nvCxnSpPr>
        <p:spPr>
          <a:xfrm>
            <a:off x="6203713" y="3130382"/>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1763688" y="3780120"/>
            <a:ext cx="5727197" cy="508000"/>
          </a:xfrm>
          <a:prstGeom prst="rect">
            <a:avLst/>
          </a:prstGeom>
          <a:solidFill>
            <a:schemeClr val="bg1">
              <a:lumMod val="50000"/>
            </a:schemeClr>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dirty="0" smtClean="0">
                <a:solidFill>
                  <a:schemeClr val="tx1"/>
                </a:solidFill>
              </a:rPr>
              <a:t>Network</a:t>
            </a:r>
            <a:endParaRPr lang="en-US" sz="3200" dirty="0">
              <a:solidFill>
                <a:schemeClr val="tx1"/>
              </a:solidFill>
            </a:endParaRPr>
          </a:p>
        </p:txBody>
      </p:sp>
      <p:sp>
        <p:nvSpPr>
          <p:cNvPr id="36" name="Rectangle 35"/>
          <p:cNvSpPr/>
          <p:nvPr/>
        </p:nvSpPr>
        <p:spPr>
          <a:xfrm>
            <a:off x="2532711" y="1691516"/>
            <a:ext cx="1391217" cy="144269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2777288" y="1327944"/>
            <a:ext cx="691528" cy="369332"/>
          </a:xfrm>
          <a:prstGeom prst="rect">
            <a:avLst/>
          </a:prstGeom>
          <a:noFill/>
        </p:spPr>
        <p:txBody>
          <a:bodyPr wrap="none" rtlCol="0">
            <a:spAutoFit/>
          </a:bodyPr>
          <a:lstStyle/>
          <a:p>
            <a:r>
              <a:rPr lang="en-US" dirty="0" smtClean="0"/>
              <a:t>Node</a:t>
            </a:r>
            <a:endParaRPr lang="en-US" dirty="0"/>
          </a:p>
        </p:txBody>
      </p:sp>
      <p:sp>
        <p:nvSpPr>
          <p:cNvPr id="38" name="TextBox 37"/>
          <p:cNvSpPr txBox="1"/>
          <p:nvPr/>
        </p:nvSpPr>
        <p:spPr>
          <a:xfrm>
            <a:off x="2617559" y="2667464"/>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39" name="TextBox 38"/>
          <p:cNvSpPr txBox="1"/>
          <p:nvPr/>
        </p:nvSpPr>
        <p:spPr>
          <a:xfrm>
            <a:off x="3175930" y="2662052"/>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0" name="TextBox 39"/>
          <p:cNvSpPr txBox="1"/>
          <p:nvPr/>
        </p:nvSpPr>
        <p:spPr>
          <a:xfrm>
            <a:off x="2617559" y="1821222"/>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1" name="TextBox 40"/>
          <p:cNvSpPr txBox="1"/>
          <p:nvPr/>
        </p:nvSpPr>
        <p:spPr>
          <a:xfrm>
            <a:off x="3147967" y="181739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2" name="Straight Connector 41"/>
          <p:cNvCxnSpPr>
            <a:stCxn id="36" idx="2"/>
          </p:cNvCxnSpPr>
          <p:nvPr/>
        </p:nvCxnSpPr>
        <p:spPr>
          <a:xfrm>
            <a:off x="3228320" y="3134208"/>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5415366" y="4931876"/>
            <a:ext cx="1414282"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5759174" y="6372036"/>
            <a:ext cx="691528" cy="369332"/>
          </a:xfrm>
          <a:prstGeom prst="rect">
            <a:avLst/>
          </a:prstGeom>
          <a:noFill/>
        </p:spPr>
        <p:txBody>
          <a:bodyPr wrap="none" rtlCol="0">
            <a:spAutoFit/>
          </a:bodyPr>
          <a:lstStyle/>
          <a:p>
            <a:r>
              <a:rPr lang="en-US" dirty="0" smtClean="0"/>
              <a:t>Node</a:t>
            </a:r>
            <a:endParaRPr lang="en-US" dirty="0"/>
          </a:p>
        </p:txBody>
      </p:sp>
      <p:sp>
        <p:nvSpPr>
          <p:cNvPr id="45" name="TextBox 44"/>
          <p:cNvSpPr txBox="1"/>
          <p:nvPr/>
        </p:nvSpPr>
        <p:spPr>
          <a:xfrm>
            <a:off x="5520944"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6" name="TextBox 45"/>
          <p:cNvSpPr txBox="1"/>
          <p:nvPr/>
        </p:nvSpPr>
        <p:spPr>
          <a:xfrm>
            <a:off x="6079315" y="5895148"/>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7" name="TextBox 46"/>
          <p:cNvSpPr txBox="1"/>
          <p:nvPr/>
        </p:nvSpPr>
        <p:spPr>
          <a:xfrm>
            <a:off x="5520944"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8" name="TextBox 47"/>
          <p:cNvSpPr txBox="1"/>
          <p:nvPr/>
        </p:nvSpPr>
        <p:spPr>
          <a:xfrm>
            <a:off x="6079315" y="505958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9" name="Straight Connector 48"/>
          <p:cNvCxnSpPr/>
          <p:nvPr/>
        </p:nvCxnSpPr>
        <p:spPr>
          <a:xfrm>
            <a:off x="6032930"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698001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200148"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41887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7634901"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7850925"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838842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8604448"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8820472" y="5437514"/>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698001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7200148"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741887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7634901"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7850925"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838842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8604448"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8820472" y="5910619"/>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2316687" y="4931876"/>
            <a:ext cx="1391217"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2590822" y="6372036"/>
            <a:ext cx="840332" cy="369332"/>
          </a:xfrm>
          <a:prstGeom prst="rect">
            <a:avLst/>
          </a:prstGeom>
          <a:noFill/>
        </p:spPr>
        <p:txBody>
          <a:bodyPr wrap="none" rtlCol="0">
            <a:spAutoFit/>
          </a:bodyPr>
          <a:lstStyle/>
          <a:p>
            <a:r>
              <a:rPr lang="en-US" dirty="0" smtClean="0"/>
              <a:t>Node </a:t>
            </a:r>
            <a:r>
              <a:rPr lang="en-US" b="1" i="1" dirty="0" err="1" smtClean="0">
                <a:solidFill>
                  <a:srgbClr val="0000FF"/>
                </a:solidFill>
              </a:rPr>
              <a:t>i</a:t>
            </a:r>
            <a:endParaRPr lang="en-US" b="1" i="1" dirty="0">
              <a:solidFill>
                <a:srgbClr val="0000FF"/>
              </a:solidFill>
            </a:endParaRPr>
          </a:p>
        </p:txBody>
      </p:sp>
      <p:sp>
        <p:nvSpPr>
          <p:cNvPr id="68" name="TextBox 67"/>
          <p:cNvSpPr txBox="1"/>
          <p:nvPr/>
        </p:nvSpPr>
        <p:spPr>
          <a:xfrm>
            <a:off x="2424600"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69" name="TextBox 68"/>
          <p:cNvSpPr txBox="1"/>
          <p:nvPr/>
        </p:nvSpPr>
        <p:spPr>
          <a:xfrm>
            <a:off x="2954845" y="590911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70" name="TextBox 69"/>
          <p:cNvSpPr txBox="1"/>
          <p:nvPr/>
        </p:nvSpPr>
        <p:spPr>
          <a:xfrm>
            <a:off x="2424600"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71" name="TextBox 70"/>
          <p:cNvSpPr txBox="1"/>
          <p:nvPr/>
        </p:nvSpPr>
        <p:spPr>
          <a:xfrm>
            <a:off x="2954845" y="5057587"/>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72" name="Straight Connector 71"/>
          <p:cNvCxnSpPr/>
          <p:nvPr/>
        </p:nvCxnSpPr>
        <p:spPr>
          <a:xfrm>
            <a:off x="2936586"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73" name="Rectangle 72"/>
          <p:cNvSpPr/>
          <p:nvPr/>
        </p:nvSpPr>
        <p:spPr>
          <a:xfrm>
            <a:off x="13969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359830"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578559"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75"/>
          <p:cNvSpPr/>
          <p:nvPr/>
        </p:nvSpPr>
        <p:spPr>
          <a:xfrm>
            <a:off x="794583"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101060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154810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1764130"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1980154" y="544248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13969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359830"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578559"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794583"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a:off x="101060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a:off x="154810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1764130"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1980154" y="591558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a:off x="35572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ectangle 89"/>
          <p:cNvSpPr/>
          <p:nvPr/>
        </p:nvSpPr>
        <p:spPr>
          <a:xfrm>
            <a:off x="575854"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794583"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p:cNvSpPr/>
          <p:nvPr/>
        </p:nvSpPr>
        <p:spPr>
          <a:xfrm>
            <a:off x="1010607"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ectangle 92"/>
          <p:cNvSpPr/>
          <p:nvPr/>
        </p:nvSpPr>
        <p:spPr>
          <a:xfrm>
            <a:off x="1226631"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p:cNvSpPr/>
          <p:nvPr/>
        </p:nvSpPr>
        <p:spPr>
          <a:xfrm>
            <a:off x="176413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p:cNvSpPr/>
          <p:nvPr/>
        </p:nvSpPr>
        <p:spPr>
          <a:xfrm>
            <a:off x="1980154" y="2080143"/>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Rectangle 95"/>
          <p:cNvSpPr/>
          <p:nvPr/>
        </p:nvSpPr>
        <p:spPr>
          <a:xfrm>
            <a:off x="2196178" y="2080143"/>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Rectangle 96"/>
          <p:cNvSpPr/>
          <p:nvPr/>
        </p:nvSpPr>
        <p:spPr>
          <a:xfrm>
            <a:off x="35572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ectangle 97"/>
          <p:cNvSpPr/>
          <p:nvPr/>
        </p:nvSpPr>
        <p:spPr>
          <a:xfrm>
            <a:off x="575854"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Rectangle 98"/>
          <p:cNvSpPr/>
          <p:nvPr/>
        </p:nvSpPr>
        <p:spPr>
          <a:xfrm>
            <a:off x="794583"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ectangle 99"/>
          <p:cNvSpPr/>
          <p:nvPr/>
        </p:nvSpPr>
        <p:spPr>
          <a:xfrm>
            <a:off x="1010607"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Rectangle 100"/>
          <p:cNvSpPr/>
          <p:nvPr/>
        </p:nvSpPr>
        <p:spPr>
          <a:xfrm>
            <a:off x="1226631"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a:xfrm>
            <a:off x="176413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Rectangle 102"/>
          <p:cNvSpPr/>
          <p:nvPr/>
        </p:nvSpPr>
        <p:spPr>
          <a:xfrm>
            <a:off x="1980154" y="2553248"/>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Rectangle 103"/>
          <p:cNvSpPr/>
          <p:nvPr/>
        </p:nvSpPr>
        <p:spPr>
          <a:xfrm>
            <a:off x="2196178" y="2553248"/>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TextBox 104"/>
          <p:cNvSpPr txBox="1"/>
          <p:nvPr/>
        </p:nvSpPr>
        <p:spPr>
          <a:xfrm>
            <a:off x="164013" y="92501"/>
            <a:ext cx="2690898" cy="461665"/>
          </a:xfrm>
          <a:prstGeom prst="rect">
            <a:avLst/>
          </a:prstGeom>
          <a:noFill/>
        </p:spPr>
        <p:txBody>
          <a:bodyPr wrap="none" rtlCol="0">
            <a:spAutoFit/>
          </a:bodyPr>
          <a:lstStyle/>
          <a:p>
            <a:r>
              <a:rPr lang="en-US" sz="2400" dirty="0" smtClean="0"/>
              <a:t>Read Miss at node </a:t>
            </a:r>
            <a:r>
              <a:rPr lang="en-US" sz="2400" b="1" i="1" dirty="0" err="1" smtClean="0">
                <a:solidFill>
                  <a:srgbClr val="0000FF"/>
                </a:solidFill>
              </a:rPr>
              <a:t>i</a:t>
            </a:r>
            <a:endParaRPr lang="en-US" sz="2400" b="1" i="1" dirty="0">
              <a:solidFill>
                <a:srgbClr val="0000FF"/>
              </a:solidFill>
            </a:endParaRPr>
          </a:p>
        </p:txBody>
      </p:sp>
      <p:sp>
        <p:nvSpPr>
          <p:cNvPr id="106" name="TextBox 105"/>
          <p:cNvSpPr txBox="1"/>
          <p:nvPr/>
        </p:nvSpPr>
        <p:spPr>
          <a:xfrm>
            <a:off x="179512" y="515303"/>
            <a:ext cx="4334540" cy="830997"/>
          </a:xfrm>
          <a:prstGeom prst="rect">
            <a:avLst/>
          </a:prstGeom>
          <a:noFill/>
        </p:spPr>
        <p:txBody>
          <a:bodyPr wrap="none" rtlCol="0">
            <a:spAutoFit/>
          </a:bodyPr>
          <a:lstStyle/>
          <a:p>
            <a:r>
              <a:rPr lang="en-US" sz="2400" b="1" dirty="0" smtClean="0"/>
              <a:t>Case 2</a:t>
            </a:r>
            <a:r>
              <a:rPr lang="en-US" sz="2400" dirty="0" smtClean="0"/>
              <a:t>: SV is copied in node j and </a:t>
            </a:r>
          </a:p>
          <a:p>
            <a:r>
              <a:rPr lang="en-US" sz="2400" dirty="0" smtClean="0"/>
              <a:t>              is in dirty state.</a:t>
            </a:r>
          </a:p>
        </p:txBody>
      </p:sp>
      <p:grpSp>
        <p:nvGrpSpPr>
          <p:cNvPr id="108" name="Group 146"/>
          <p:cNvGrpSpPr/>
          <p:nvPr/>
        </p:nvGrpSpPr>
        <p:grpSpPr>
          <a:xfrm>
            <a:off x="6080125" y="515303"/>
            <a:ext cx="2956371" cy="1401529"/>
            <a:chOff x="6080125" y="515303"/>
            <a:chExt cx="2956371" cy="1401529"/>
          </a:xfrm>
        </p:grpSpPr>
        <p:grpSp>
          <p:nvGrpSpPr>
            <p:cNvPr id="109" name="Group 105"/>
            <p:cNvGrpSpPr/>
            <p:nvPr/>
          </p:nvGrpSpPr>
          <p:grpSpPr>
            <a:xfrm>
              <a:off x="6080125" y="892870"/>
              <a:ext cx="2665126" cy="461665"/>
              <a:chOff x="999067" y="4114800"/>
              <a:chExt cx="2665126" cy="461665"/>
            </a:xfrm>
          </p:grpSpPr>
          <p:sp>
            <p:nvSpPr>
              <p:cNvPr id="113" name="TextBox 112"/>
              <p:cNvSpPr txBox="1"/>
              <p:nvPr/>
            </p:nvSpPr>
            <p:spPr>
              <a:xfrm>
                <a:off x="999067"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4" name="TextBox 113"/>
              <p:cNvSpPr txBox="1"/>
              <p:nvPr/>
            </p:nvSpPr>
            <p:spPr>
              <a:xfrm>
                <a:off x="1339725"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5" name="TextBox 114"/>
              <p:cNvSpPr txBox="1"/>
              <p:nvPr/>
            </p:nvSpPr>
            <p:spPr>
              <a:xfrm>
                <a:off x="1680383" y="4114800"/>
                <a:ext cx="340658" cy="461665"/>
              </a:xfrm>
              <a:prstGeom prst="rect">
                <a:avLst/>
              </a:prstGeom>
              <a:solidFill>
                <a:srgbClr val="CCFFCC"/>
              </a:solidFill>
              <a:ln>
                <a:solidFill>
                  <a:schemeClr val="tx1"/>
                </a:solidFill>
              </a:ln>
            </p:spPr>
            <p:txBody>
              <a:bodyPr wrap="none" rtlCol="0">
                <a:spAutoFit/>
              </a:bodyPr>
              <a:lstStyle/>
              <a:p>
                <a:r>
                  <a:rPr lang="en-US" sz="2400" dirty="0"/>
                  <a:t>1</a:t>
                </a:r>
              </a:p>
            </p:txBody>
          </p:sp>
          <p:sp>
            <p:nvSpPr>
              <p:cNvPr id="116" name="TextBox 115"/>
              <p:cNvSpPr txBox="1"/>
              <p:nvPr/>
            </p:nvSpPr>
            <p:spPr>
              <a:xfrm>
                <a:off x="2019046"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7" name="TextBox 116"/>
              <p:cNvSpPr txBox="1"/>
              <p:nvPr/>
            </p:nvSpPr>
            <p:spPr>
              <a:xfrm>
                <a:off x="2677204" y="4114800"/>
                <a:ext cx="646331" cy="461665"/>
              </a:xfrm>
              <a:prstGeom prst="rect">
                <a:avLst/>
              </a:prstGeom>
              <a:solidFill>
                <a:srgbClr val="CCFFCC"/>
              </a:solidFill>
              <a:ln>
                <a:solidFill>
                  <a:schemeClr val="tx1"/>
                </a:solidFill>
              </a:ln>
            </p:spPr>
            <p:txBody>
              <a:bodyPr wrap="none" rtlCol="0">
                <a:spAutoFit/>
              </a:bodyPr>
              <a:lstStyle/>
              <a:p>
                <a:r>
                  <a:rPr lang="en-US" sz="2400" dirty="0" smtClean="0"/>
                  <a:t>⋅⋅⋅</a:t>
                </a:r>
                <a:endParaRPr lang="en-US" sz="2400" dirty="0"/>
              </a:p>
            </p:txBody>
          </p:sp>
          <p:sp>
            <p:nvSpPr>
              <p:cNvPr id="118" name="TextBox 117"/>
              <p:cNvSpPr txBox="1"/>
              <p:nvPr/>
            </p:nvSpPr>
            <p:spPr>
              <a:xfrm>
                <a:off x="3323535"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9" name="TextBox 118"/>
              <p:cNvSpPr txBox="1"/>
              <p:nvPr/>
            </p:nvSpPr>
            <p:spPr>
              <a:xfrm>
                <a:off x="2349246"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grpSp>
        <p:cxnSp>
          <p:nvCxnSpPr>
            <p:cNvPr id="110" name="Straight Connector 109"/>
            <p:cNvCxnSpPr/>
            <p:nvPr/>
          </p:nvCxnSpPr>
          <p:spPr>
            <a:xfrm flipH="1" flipV="1">
              <a:off x="6080128" y="1354536"/>
              <a:ext cx="971896" cy="562295"/>
            </a:xfrm>
            <a:prstGeom prst="line">
              <a:avLst/>
            </a:prstGeom>
            <a:ln w="31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flipH="1" flipV="1">
              <a:off x="8745251" y="1354536"/>
              <a:ext cx="291245" cy="562296"/>
            </a:xfrm>
            <a:prstGeom prst="line">
              <a:avLst/>
            </a:prstGeom>
            <a:ln w="31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12" name="TextBox 111"/>
            <p:cNvSpPr txBox="1"/>
            <p:nvPr/>
          </p:nvSpPr>
          <p:spPr>
            <a:xfrm>
              <a:off x="7150344" y="515303"/>
              <a:ext cx="237640" cy="369332"/>
            </a:xfrm>
            <a:prstGeom prst="rect">
              <a:avLst/>
            </a:prstGeom>
            <a:noFill/>
          </p:spPr>
          <p:txBody>
            <a:bodyPr wrap="none" rtlCol="0">
              <a:spAutoFit/>
            </a:bodyPr>
            <a:lstStyle/>
            <a:p>
              <a:r>
                <a:rPr lang="en-US" dirty="0" err="1" smtClean="0"/>
                <a:t>i</a:t>
              </a:r>
              <a:endParaRPr lang="en-US" dirty="0"/>
            </a:p>
          </p:txBody>
        </p:sp>
      </p:grpSp>
      <p:sp>
        <p:nvSpPr>
          <p:cNvPr id="121" name="TextBox 120"/>
          <p:cNvSpPr txBox="1"/>
          <p:nvPr/>
        </p:nvSpPr>
        <p:spPr>
          <a:xfrm>
            <a:off x="6814384" y="489372"/>
            <a:ext cx="239894" cy="369332"/>
          </a:xfrm>
          <a:prstGeom prst="rect">
            <a:avLst/>
          </a:prstGeom>
          <a:noFill/>
        </p:spPr>
        <p:txBody>
          <a:bodyPr wrap="none" rtlCol="0">
            <a:spAutoFit/>
          </a:bodyPr>
          <a:lstStyle/>
          <a:p>
            <a:r>
              <a:rPr lang="en-US" dirty="0" err="1"/>
              <a:t>j</a:t>
            </a:r>
            <a:endParaRPr lang="en-US" dirty="0"/>
          </a:p>
        </p:txBody>
      </p:sp>
      <p:sp>
        <p:nvSpPr>
          <p:cNvPr id="120" name="Freeform 119"/>
          <p:cNvSpPr/>
          <p:nvPr/>
        </p:nvSpPr>
        <p:spPr>
          <a:xfrm>
            <a:off x="2196178" y="2746070"/>
            <a:ext cx="3396774" cy="3149078"/>
          </a:xfrm>
          <a:custGeom>
            <a:avLst/>
            <a:gdLst>
              <a:gd name="connsiteX0" fmla="*/ 299518 w 4414318"/>
              <a:gd name="connsiteY0" fmla="*/ 3535380 h 3535380"/>
              <a:gd name="connsiteX1" fmla="*/ 324918 w 4414318"/>
              <a:gd name="connsiteY1" fmla="*/ 1947880 h 3535380"/>
              <a:gd name="connsiteX2" fmla="*/ 3614218 w 4414318"/>
              <a:gd name="connsiteY2" fmla="*/ 1922480 h 3535380"/>
              <a:gd name="connsiteX3" fmla="*/ 3677718 w 4414318"/>
              <a:gd name="connsiteY3" fmla="*/ 258780 h 3535380"/>
              <a:gd name="connsiteX4" fmla="*/ 4414318 w 4414318"/>
              <a:gd name="connsiteY4" fmla="*/ 30180 h 353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4318" h="3535380">
                <a:moveTo>
                  <a:pt x="299518" y="3535380"/>
                </a:moveTo>
                <a:cubicBezTo>
                  <a:pt x="35993" y="2876038"/>
                  <a:pt x="-227532" y="2216697"/>
                  <a:pt x="324918" y="1947880"/>
                </a:cubicBezTo>
                <a:cubicBezTo>
                  <a:pt x="877368" y="1679063"/>
                  <a:pt x="3055418" y="2203997"/>
                  <a:pt x="3614218" y="1922480"/>
                </a:cubicBezTo>
                <a:cubicBezTo>
                  <a:pt x="4173018" y="1640963"/>
                  <a:pt x="3544368" y="574163"/>
                  <a:pt x="3677718" y="258780"/>
                </a:cubicBezTo>
                <a:cubicBezTo>
                  <a:pt x="3811068" y="-56603"/>
                  <a:pt x="4112693" y="-13212"/>
                  <a:pt x="4414318" y="30180"/>
                </a:cubicBezTo>
              </a:path>
            </a:pathLst>
          </a:custGeom>
          <a:ln>
            <a:solidFill>
              <a:srgbClr val="00009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2" name="TextBox 121"/>
          <p:cNvSpPr txBox="1"/>
          <p:nvPr/>
        </p:nvSpPr>
        <p:spPr>
          <a:xfrm>
            <a:off x="878090" y="4659462"/>
            <a:ext cx="1197764" cy="461665"/>
          </a:xfrm>
          <a:prstGeom prst="rect">
            <a:avLst/>
          </a:prstGeom>
          <a:noFill/>
        </p:spPr>
        <p:txBody>
          <a:bodyPr wrap="none" rtlCol="0">
            <a:spAutoFit/>
          </a:bodyPr>
          <a:lstStyle/>
          <a:p>
            <a:r>
              <a:rPr lang="en-US" sz="2400" dirty="0" smtClean="0">
                <a:solidFill>
                  <a:srgbClr val="000090"/>
                </a:solidFill>
              </a:rPr>
              <a:t>SV Copy</a:t>
            </a:r>
            <a:endParaRPr lang="en-US" sz="2400" dirty="0">
              <a:solidFill>
                <a:srgbClr val="000090"/>
              </a:solidFill>
            </a:endParaRPr>
          </a:p>
        </p:txBody>
      </p:sp>
    </p:spTree>
    <p:extLst>
      <p:ext uri="{BB962C8B-B14F-4D97-AF65-F5344CB8AC3E}">
        <p14:creationId xmlns:p14="http://schemas.microsoft.com/office/powerpoint/2010/main" val="4305012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wipe(up)">
                                      <p:cBhvr>
                                        <p:cTn id="7" dur="500"/>
                                        <p:tgtEl>
                                          <p:spTgt spid="120"/>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animBg="1"/>
      <p:bldP spid="12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9F9B84B-B900-714B-8536-1797C39898F6}" type="slidenum">
              <a:rPr lang="en-US" smtClean="0"/>
              <a:t>27</a:t>
            </a:fld>
            <a:endParaRPr lang="en-US"/>
          </a:p>
        </p:txBody>
      </p:sp>
      <p:sp>
        <p:nvSpPr>
          <p:cNvPr id="6" name="Rectangle 5"/>
          <p:cNvSpPr/>
          <p:nvPr/>
        </p:nvSpPr>
        <p:spPr>
          <a:xfrm>
            <a:off x="5508104" y="1691516"/>
            <a:ext cx="1391217" cy="143886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873632" y="1324118"/>
            <a:ext cx="842586" cy="369332"/>
          </a:xfrm>
          <a:prstGeom prst="rect">
            <a:avLst/>
          </a:prstGeom>
          <a:noFill/>
        </p:spPr>
        <p:txBody>
          <a:bodyPr wrap="none" rtlCol="0">
            <a:spAutoFit/>
          </a:bodyPr>
          <a:lstStyle/>
          <a:p>
            <a:r>
              <a:rPr lang="en-US" dirty="0" smtClean="0"/>
              <a:t>Node </a:t>
            </a:r>
            <a:r>
              <a:rPr lang="en-US" b="1" i="1" dirty="0" smtClean="0">
                <a:solidFill>
                  <a:srgbClr val="0000FF"/>
                </a:solidFill>
              </a:rPr>
              <a:t>j</a:t>
            </a:r>
            <a:endParaRPr lang="en-US" b="1" i="1" dirty="0">
              <a:solidFill>
                <a:srgbClr val="0000FF"/>
              </a:solidFill>
            </a:endParaRPr>
          </a:p>
        </p:txBody>
      </p:sp>
      <p:sp>
        <p:nvSpPr>
          <p:cNvPr id="8" name="TextBox 7"/>
          <p:cNvSpPr txBox="1"/>
          <p:nvPr/>
        </p:nvSpPr>
        <p:spPr>
          <a:xfrm>
            <a:off x="5592952" y="266363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9" name="TextBox 8"/>
          <p:cNvSpPr txBox="1"/>
          <p:nvPr/>
        </p:nvSpPr>
        <p:spPr>
          <a:xfrm>
            <a:off x="6151323" y="266046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10" name="Rectangle 9"/>
          <p:cNvSpPr/>
          <p:nvPr/>
        </p:nvSpPr>
        <p:spPr>
          <a:xfrm>
            <a:off x="705202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72156"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490885"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706909"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922933"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8460432" y="207697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8676456" y="2078561"/>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8892480" y="207856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5592952" y="181739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20" name="TextBox 19"/>
          <p:cNvSpPr txBox="1"/>
          <p:nvPr/>
        </p:nvSpPr>
        <p:spPr>
          <a:xfrm>
            <a:off x="6151323" y="181739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21" name="Rectangle 20"/>
          <p:cNvSpPr/>
          <p:nvPr/>
        </p:nvSpPr>
        <p:spPr>
          <a:xfrm>
            <a:off x="705202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7272156"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7490885"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7706909"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7922933"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8460432" y="255008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8676456" y="2551666"/>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8892480" y="255166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Connector 29"/>
          <p:cNvCxnSpPr>
            <a:stCxn id="6" idx="2"/>
          </p:cNvCxnSpPr>
          <p:nvPr/>
        </p:nvCxnSpPr>
        <p:spPr>
          <a:xfrm>
            <a:off x="6203713" y="3130382"/>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1763688" y="3780120"/>
            <a:ext cx="5727197" cy="508000"/>
          </a:xfrm>
          <a:prstGeom prst="rect">
            <a:avLst/>
          </a:prstGeom>
          <a:solidFill>
            <a:schemeClr val="bg1">
              <a:lumMod val="50000"/>
            </a:schemeClr>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dirty="0" smtClean="0">
                <a:solidFill>
                  <a:schemeClr val="tx1"/>
                </a:solidFill>
              </a:rPr>
              <a:t>Network</a:t>
            </a:r>
            <a:endParaRPr lang="en-US" sz="3200" dirty="0">
              <a:solidFill>
                <a:schemeClr val="tx1"/>
              </a:solidFill>
            </a:endParaRPr>
          </a:p>
        </p:txBody>
      </p:sp>
      <p:sp>
        <p:nvSpPr>
          <p:cNvPr id="36" name="Rectangle 35"/>
          <p:cNvSpPr/>
          <p:nvPr/>
        </p:nvSpPr>
        <p:spPr>
          <a:xfrm>
            <a:off x="2532711" y="1691516"/>
            <a:ext cx="1391217" cy="144269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2777288" y="1327944"/>
            <a:ext cx="691528" cy="369332"/>
          </a:xfrm>
          <a:prstGeom prst="rect">
            <a:avLst/>
          </a:prstGeom>
          <a:noFill/>
        </p:spPr>
        <p:txBody>
          <a:bodyPr wrap="none" rtlCol="0">
            <a:spAutoFit/>
          </a:bodyPr>
          <a:lstStyle/>
          <a:p>
            <a:r>
              <a:rPr lang="en-US" dirty="0" smtClean="0"/>
              <a:t>Node</a:t>
            </a:r>
            <a:endParaRPr lang="en-US" dirty="0"/>
          </a:p>
        </p:txBody>
      </p:sp>
      <p:sp>
        <p:nvSpPr>
          <p:cNvPr id="38" name="TextBox 37"/>
          <p:cNvSpPr txBox="1"/>
          <p:nvPr/>
        </p:nvSpPr>
        <p:spPr>
          <a:xfrm>
            <a:off x="2617559" y="2667464"/>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39" name="TextBox 38"/>
          <p:cNvSpPr txBox="1"/>
          <p:nvPr/>
        </p:nvSpPr>
        <p:spPr>
          <a:xfrm>
            <a:off x="3175930" y="2662052"/>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0" name="TextBox 39"/>
          <p:cNvSpPr txBox="1"/>
          <p:nvPr/>
        </p:nvSpPr>
        <p:spPr>
          <a:xfrm>
            <a:off x="2617559" y="1821222"/>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1" name="TextBox 40"/>
          <p:cNvSpPr txBox="1"/>
          <p:nvPr/>
        </p:nvSpPr>
        <p:spPr>
          <a:xfrm>
            <a:off x="3147967" y="181739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2" name="Straight Connector 41"/>
          <p:cNvCxnSpPr>
            <a:stCxn id="36" idx="2"/>
          </p:cNvCxnSpPr>
          <p:nvPr/>
        </p:nvCxnSpPr>
        <p:spPr>
          <a:xfrm>
            <a:off x="3228320" y="3134208"/>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5415366" y="4931876"/>
            <a:ext cx="1414282"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5759174" y="6372036"/>
            <a:ext cx="691528" cy="369332"/>
          </a:xfrm>
          <a:prstGeom prst="rect">
            <a:avLst/>
          </a:prstGeom>
          <a:noFill/>
        </p:spPr>
        <p:txBody>
          <a:bodyPr wrap="none" rtlCol="0">
            <a:spAutoFit/>
          </a:bodyPr>
          <a:lstStyle/>
          <a:p>
            <a:r>
              <a:rPr lang="en-US" dirty="0" smtClean="0"/>
              <a:t>Node</a:t>
            </a:r>
            <a:endParaRPr lang="en-US" dirty="0"/>
          </a:p>
        </p:txBody>
      </p:sp>
      <p:sp>
        <p:nvSpPr>
          <p:cNvPr id="45" name="TextBox 44"/>
          <p:cNvSpPr txBox="1"/>
          <p:nvPr/>
        </p:nvSpPr>
        <p:spPr>
          <a:xfrm>
            <a:off x="5520944"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6" name="TextBox 45"/>
          <p:cNvSpPr txBox="1"/>
          <p:nvPr/>
        </p:nvSpPr>
        <p:spPr>
          <a:xfrm>
            <a:off x="6079315" y="5895148"/>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47" name="TextBox 46"/>
          <p:cNvSpPr txBox="1"/>
          <p:nvPr/>
        </p:nvSpPr>
        <p:spPr>
          <a:xfrm>
            <a:off x="5520944"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48" name="TextBox 47"/>
          <p:cNvSpPr txBox="1"/>
          <p:nvPr/>
        </p:nvSpPr>
        <p:spPr>
          <a:xfrm>
            <a:off x="6079315" y="5059586"/>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49" name="Straight Connector 48"/>
          <p:cNvCxnSpPr/>
          <p:nvPr/>
        </p:nvCxnSpPr>
        <p:spPr>
          <a:xfrm>
            <a:off x="6032930"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698001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200148"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41887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7634901"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7850925"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8388424"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8604448"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8820472" y="5437514"/>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698001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7200148"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741887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7634901"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7850925"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8388424"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8604448"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8820472" y="5910619"/>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2316687" y="4931876"/>
            <a:ext cx="1391217" cy="1440696"/>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2590822" y="6372036"/>
            <a:ext cx="840332" cy="369332"/>
          </a:xfrm>
          <a:prstGeom prst="rect">
            <a:avLst/>
          </a:prstGeom>
          <a:noFill/>
        </p:spPr>
        <p:txBody>
          <a:bodyPr wrap="none" rtlCol="0">
            <a:spAutoFit/>
          </a:bodyPr>
          <a:lstStyle/>
          <a:p>
            <a:r>
              <a:rPr lang="en-US" dirty="0" smtClean="0"/>
              <a:t>Node </a:t>
            </a:r>
            <a:r>
              <a:rPr lang="en-US" b="1" i="1" dirty="0" err="1" smtClean="0">
                <a:solidFill>
                  <a:srgbClr val="0000FF"/>
                </a:solidFill>
              </a:rPr>
              <a:t>i</a:t>
            </a:r>
            <a:endParaRPr lang="en-US" b="1" i="1" dirty="0">
              <a:solidFill>
                <a:srgbClr val="0000FF"/>
              </a:solidFill>
            </a:endParaRPr>
          </a:p>
        </p:txBody>
      </p:sp>
      <p:sp>
        <p:nvSpPr>
          <p:cNvPr id="68" name="TextBox 67"/>
          <p:cNvSpPr txBox="1"/>
          <p:nvPr/>
        </p:nvSpPr>
        <p:spPr>
          <a:xfrm>
            <a:off x="2424600" y="5905828"/>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69" name="TextBox 68"/>
          <p:cNvSpPr txBox="1"/>
          <p:nvPr/>
        </p:nvSpPr>
        <p:spPr>
          <a:xfrm>
            <a:off x="2954845" y="5909116"/>
            <a:ext cx="655010" cy="369332"/>
          </a:xfrm>
          <a:prstGeom prst="rect">
            <a:avLst/>
          </a:prstGeom>
          <a:solidFill>
            <a:srgbClr val="7F7F7F"/>
          </a:solidFill>
        </p:spPr>
        <p:txBody>
          <a:bodyPr wrap="none" rtlCol="0">
            <a:spAutoFit/>
          </a:bodyPr>
          <a:lstStyle/>
          <a:p>
            <a:r>
              <a:rPr lang="en-US" dirty="0" smtClean="0"/>
              <a:t>state</a:t>
            </a:r>
            <a:endParaRPr lang="en-US" dirty="0"/>
          </a:p>
        </p:txBody>
      </p:sp>
      <p:sp>
        <p:nvSpPr>
          <p:cNvPr id="70" name="TextBox 69"/>
          <p:cNvSpPr txBox="1"/>
          <p:nvPr/>
        </p:nvSpPr>
        <p:spPr>
          <a:xfrm>
            <a:off x="2424600" y="5059586"/>
            <a:ext cx="421697" cy="369332"/>
          </a:xfrm>
          <a:prstGeom prst="rect">
            <a:avLst/>
          </a:prstGeom>
          <a:solidFill>
            <a:schemeClr val="bg1">
              <a:lumMod val="50000"/>
            </a:schemeClr>
          </a:solidFill>
        </p:spPr>
        <p:txBody>
          <a:bodyPr wrap="none" rtlCol="0">
            <a:spAutoFit/>
          </a:bodyPr>
          <a:lstStyle/>
          <a:p>
            <a:r>
              <a:rPr lang="en-US" dirty="0" smtClean="0"/>
              <a:t>SV</a:t>
            </a:r>
            <a:endParaRPr lang="en-US" dirty="0"/>
          </a:p>
        </p:txBody>
      </p:sp>
      <p:sp>
        <p:nvSpPr>
          <p:cNvPr id="71" name="TextBox 70"/>
          <p:cNvSpPr txBox="1"/>
          <p:nvPr/>
        </p:nvSpPr>
        <p:spPr>
          <a:xfrm>
            <a:off x="2954845" y="5057587"/>
            <a:ext cx="655010" cy="369332"/>
          </a:xfrm>
          <a:prstGeom prst="rect">
            <a:avLst/>
          </a:prstGeom>
          <a:solidFill>
            <a:srgbClr val="7F7F7F"/>
          </a:solidFill>
        </p:spPr>
        <p:txBody>
          <a:bodyPr wrap="none" rtlCol="0">
            <a:spAutoFit/>
          </a:bodyPr>
          <a:lstStyle/>
          <a:p>
            <a:r>
              <a:rPr lang="en-US" dirty="0" smtClean="0"/>
              <a:t>state</a:t>
            </a:r>
            <a:endParaRPr lang="en-US" dirty="0"/>
          </a:p>
        </p:txBody>
      </p:sp>
      <p:cxnSp>
        <p:nvCxnSpPr>
          <p:cNvPr id="72" name="Straight Connector 71"/>
          <p:cNvCxnSpPr/>
          <p:nvPr/>
        </p:nvCxnSpPr>
        <p:spPr>
          <a:xfrm>
            <a:off x="2936586" y="4288120"/>
            <a:ext cx="0" cy="64973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73" name="Rectangle 72"/>
          <p:cNvSpPr/>
          <p:nvPr/>
        </p:nvSpPr>
        <p:spPr>
          <a:xfrm>
            <a:off x="13969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359830"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578559"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75"/>
          <p:cNvSpPr/>
          <p:nvPr/>
        </p:nvSpPr>
        <p:spPr>
          <a:xfrm>
            <a:off x="794583"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1010607" y="5437514"/>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1548106" y="5435932"/>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1764130" y="5437514"/>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1980154" y="5442481"/>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13969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359830"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578559"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794583"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a:off x="1010607" y="5910619"/>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a:off x="1548106" y="5909037"/>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1764130" y="5910619"/>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1980154" y="5915586"/>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a:off x="35572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ectangle 89"/>
          <p:cNvSpPr/>
          <p:nvPr/>
        </p:nvSpPr>
        <p:spPr>
          <a:xfrm>
            <a:off x="575854"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794583"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p:cNvSpPr/>
          <p:nvPr/>
        </p:nvSpPr>
        <p:spPr>
          <a:xfrm>
            <a:off x="1010607"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ectangle 92"/>
          <p:cNvSpPr/>
          <p:nvPr/>
        </p:nvSpPr>
        <p:spPr>
          <a:xfrm>
            <a:off x="1226631" y="2080143"/>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p:cNvSpPr/>
          <p:nvPr/>
        </p:nvSpPr>
        <p:spPr>
          <a:xfrm>
            <a:off x="1764130" y="2078561"/>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p:cNvSpPr/>
          <p:nvPr/>
        </p:nvSpPr>
        <p:spPr>
          <a:xfrm>
            <a:off x="1980154" y="2080143"/>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Rectangle 95"/>
          <p:cNvSpPr/>
          <p:nvPr/>
        </p:nvSpPr>
        <p:spPr>
          <a:xfrm>
            <a:off x="2196178" y="2080143"/>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Rectangle 96"/>
          <p:cNvSpPr/>
          <p:nvPr/>
        </p:nvSpPr>
        <p:spPr>
          <a:xfrm>
            <a:off x="35572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ectangle 97"/>
          <p:cNvSpPr/>
          <p:nvPr/>
        </p:nvSpPr>
        <p:spPr>
          <a:xfrm>
            <a:off x="575854"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Rectangle 98"/>
          <p:cNvSpPr/>
          <p:nvPr/>
        </p:nvSpPr>
        <p:spPr>
          <a:xfrm>
            <a:off x="794583"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ectangle 99"/>
          <p:cNvSpPr/>
          <p:nvPr/>
        </p:nvSpPr>
        <p:spPr>
          <a:xfrm>
            <a:off x="1010607"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Rectangle 100"/>
          <p:cNvSpPr/>
          <p:nvPr/>
        </p:nvSpPr>
        <p:spPr>
          <a:xfrm>
            <a:off x="1226631" y="2553248"/>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a:xfrm>
            <a:off x="1764130" y="2551666"/>
            <a:ext cx="216024" cy="19282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Rectangle 102"/>
          <p:cNvSpPr/>
          <p:nvPr/>
        </p:nvSpPr>
        <p:spPr>
          <a:xfrm>
            <a:off x="1980154" y="2553248"/>
            <a:ext cx="216024" cy="192822"/>
          </a:xfrm>
          <a:prstGeom prst="rect">
            <a:avLst/>
          </a:prstGeom>
          <a:solidFill>
            <a:srgbClr val="BFBFB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Rectangle 103"/>
          <p:cNvSpPr/>
          <p:nvPr/>
        </p:nvSpPr>
        <p:spPr>
          <a:xfrm>
            <a:off x="2196178" y="2553248"/>
            <a:ext cx="216024" cy="192822"/>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TextBox 104"/>
          <p:cNvSpPr txBox="1"/>
          <p:nvPr/>
        </p:nvSpPr>
        <p:spPr>
          <a:xfrm>
            <a:off x="164013" y="92501"/>
            <a:ext cx="2690898" cy="461665"/>
          </a:xfrm>
          <a:prstGeom prst="rect">
            <a:avLst/>
          </a:prstGeom>
          <a:noFill/>
        </p:spPr>
        <p:txBody>
          <a:bodyPr wrap="none" rtlCol="0">
            <a:spAutoFit/>
          </a:bodyPr>
          <a:lstStyle/>
          <a:p>
            <a:r>
              <a:rPr lang="en-US" sz="2400" dirty="0" smtClean="0"/>
              <a:t>Read Miss at node </a:t>
            </a:r>
            <a:r>
              <a:rPr lang="en-US" sz="2400" b="1" i="1" dirty="0" err="1" smtClean="0">
                <a:solidFill>
                  <a:srgbClr val="0000FF"/>
                </a:solidFill>
              </a:rPr>
              <a:t>i</a:t>
            </a:r>
            <a:endParaRPr lang="en-US" sz="2400" b="1" i="1" dirty="0">
              <a:solidFill>
                <a:srgbClr val="0000FF"/>
              </a:solidFill>
            </a:endParaRPr>
          </a:p>
        </p:txBody>
      </p:sp>
      <p:sp>
        <p:nvSpPr>
          <p:cNvPr id="106" name="TextBox 105"/>
          <p:cNvSpPr txBox="1"/>
          <p:nvPr/>
        </p:nvSpPr>
        <p:spPr>
          <a:xfrm>
            <a:off x="179512" y="515303"/>
            <a:ext cx="4334540" cy="830997"/>
          </a:xfrm>
          <a:prstGeom prst="rect">
            <a:avLst/>
          </a:prstGeom>
          <a:noFill/>
        </p:spPr>
        <p:txBody>
          <a:bodyPr wrap="none" rtlCol="0">
            <a:spAutoFit/>
          </a:bodyPr>
          <a:lstStyle/>
          <a:p>
            <a:r>
              <a:rPr lang="en-US" sz="2400" b="1" dirty="0" smtClean="0"/>
              <a:t>Case 2</a:t>
            </a:r>
            <a:r>
              <a:rPr lang="en-US" sz="2400" dirty="0" smtClean="0"/>
              <a:t>: SV is copied in node j and </a:t>
            </a:r>
          </a:p>
          <a:p>
            <a:r>
              <a:rPr lang="en-US" sz="2400" dirty="0" smtClean="0"/>
              <a:t>              is in dirty state.</a:t>
            </a:r>
          </a:p>
        </p:txBody>
      </p:sp>
      <p:grpSp>
        <p:nvGrpSpPr>
          <p:cNvPr id="108" name="Group 146"/>
          <p:cNvGrpSpPr/>
          <p:nvPr/>
        </p:nvGrpSpPr>
        <p:grpSpPr>
          <a:xfrm>
            <a:off x="6080125" y="515303"/>
            <a:ext cx="2956371" cy="1401529"/>
            <a:chOff x="6080125" y="515303"/>
            <a:chExt cx="2956371" cy="1401529"/>
          </a:xfrm>
        </p:grpSpPr>
        <p:grpSp>
          <p:nvGrpSpPr>
            <p:cNvPr id="109" name="Group 105"/>
            <p:cNvGrpSpPr/>
            <p:nvPr/>
          </p:nvGrpSpPr>
          <p:grpSpPr>
            <a:xfrm>
              <a:off x="6080125" y="892870"/>
              <a:ext cx="2665126" cy="461665"/>
              <a:chOff x="999067" y="4114800"/>
              <a:chExt cx="2665126" cy="461665"/>
            </a:xfrm>
          </p:grpSpPr>
          <p:sp>
            <p:nvSpPr>
              <p:cNvPr id="113" name="TextBox 112"/>
              <p:cNvSpPr txBox="1"/>
              <p:nvPr/>
            </p:nvSpPr>
            <p:spPr>
              <a:xfrm>
                <a:off x="999067"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4" name="TextBox 113"/>
              <p:cNvSpPr txBox="1"/>
              <p:nvPr/>
            </p:nvSpPr>
            <p:spPr>
              <a:xfrm>
                <a:off x="1339725"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5" name="TextBox 114"/>
              <p:cNvSpPr txBox="1"/>
              <p:nvPr/>
            </p:nvSpPr>
            <p:spPr>
              <a:xfrm>
                <a:off x="1680383" y="4114800"/>
                <a:ext cx="340658" cy="461665"/>
              </a:xfrm>
              <a:prstGeom prst="rect">
                <a:avLst/>
              </a:prstGeom>
              <a:solidFill>
                <a:srgbClr val="CCFFCC"/>
              </a:solidFill>
              <a:ln>
                <a:solidFill>
                  <a:schemeClr val="tx1"/>
                </a:solidFill>
              </a:ln>
            </p:spPr>
            <p:txBody>
              <a:bodyPr wrap="none" rtlCol="0">
                <a:spAutoFit/>
              </a:bodyPr>
              <a:lstStyle/>
              <a:p>
                <a:r>
                  <a:rPr lang="en-US" sz="2400" dirty="0"/>
                  <a:t>1</a:t>
                </a:r>
              </a:p>
            </p:txBody>
          </p:sp>
          <p:sp>
            <p:nvSpPr>
              <p:cNvPr id="116" name="TextBox 115"/>
              <p:cNvSpPr txBox="1"/>
              <p:nvPr/>
            </p:nvSpPr>
            <p:spPr>
              <a:xfrm>
                <a:off x="2019046" y="4114800"/>
                <a:ext cx="340658" cy="461665"/>
              </a:xfrm>
              <a:prstGeom prst="rect">
                <a:avLst/>
              </a:prstGeom>
              <a:solidFill>
                <a:srgbClr val="CCFFCC"/>
              </a:solidFill>
              <a:ln>
                <a:solidFill>
                  <a:schemeClr val="tx1"/>
                </a:solidFill>
              </a:ln>
            </p:spPr>
            <p:txBody>
              <a:bodyPr wrap="none" rtlCol="0">
                <a:spAutoFit/>
              </a:bodyPr>
              <a:lstStyle/>
              <a:p>
                <a:r>
                  <a:rPr lang="en-US" sz="2400" dirty="0"/>
                  <a:t>1</a:t>
                </a:r>
              </a:p>
            </p:txBody>
          </p:sp>
          <p:sp>
            <p:nvSpPr>
              <p:cNvPr id="117" name="TextBox 116"/>
              <p:cNvSpPr txBox="1"/>
              <p:nvPr/>
            </p:nvSpPr>
            <p:spPr>
              <a:xfrm>
                <a:off x="2677204" y="4114800"/>
                <a:ext cx="646331" cy="461665"/>
              </a:xfrm>
              <a:prstGeom prst="rect">
                <a:avLst/>
              </a:prstGeom>
              <a:solidFill>
                <a:srgbClr val="CCFFCC"/>
              </a:solidFill>
              <a:ln>
                <a:solidFill>
                  <a:schemeClr val="tx1"/>
                </a:solidFill>
              </a:ln>
            </p:spPr>
            <p:txBody>
              <a:bodyPr wrap="none" rtlCol="0">
                <a:spAutoFit/>
              </a:bodyPr>
              <a:lstStyle/>
              <a:p>
                <a:r>
                  <a:rPr lang="en-US" sz="2400" dirty="0" smtClean="0"/>
                  <a:t>⋅⋅⋅</a:t>
                </a:r>
                <a:endParaRPr lang="en-US" sz="2400" dirty="0"/>
              </a:p>
            </p:txBody>
          </p:sp>
          <p:sp>
            <p:nvSpPr>
              <p:cNvPr id="118" name="TextBox 117"/>
              <p:cNvSpPr txBox="1"/>
              <p:nvPr/>
            </p:nvSpPr>
            <p:spPr>
              <a:xfrm>
                <a:off x="3323535"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sp>
            <p:nvSpPr>
              <p:cNvPr id="119" name="TextBox 118"/>
              <p:cNvSpPr txBox="1"/>
              <p:nvPr/>
            </p:nvSpPr>
            <p:spPr>
              <a:xfrm>
                <a:off x="2349246" y="4114800"/>
                <a:ext cx="340658" cy="461665"/>
              </a:xfrm>
              <a:prstGeom prst="rect">
                <a:avLst/>
              </a:prstGeom>
              <a:solidFill>
                <a:srgbClr val="CCFFCC"/>
              </a:solidFill>
              <a:ln>
                <a:solidFill>
                  <a:schemeClr val="tx1"/>
                </a:solidFill>
              </a:ln>
            </p:spPr>
            <p:txBody>
              <a:bodyPr wrap="none" rtlCol="0">
                <a:spAutoFit/>
              </a:bodyPr>
              <a:lstStyle/>
              <a:p>
                <a:r>
                  <a:rPr lang="en-US" sz="2400" dirty="0" smtClean="0"/>
                  <a:t>0</a:t>
                </a:r>
                <a:endParaRPr lang="en-US" sz="2400" dirty="0"/>
              </a:p>
            </p:txBody>
          </p:sp>
        </p:grpSp>
        <p:cxnSp>
          <p:nvCxnSpPr>
            <p:cNvPr id="110" name="Straight Connector 109"/>
            <p:cNvCxnSpPr/>
            <p:nvPr/>
          </p:nvCxnSpPr>
          <p:spPr>
            <a:xfrm flipH="1" flipV="1">
              <a:off x="6080128" y="1354536"/>
              <a:ext cx="971896" cy="562295"/>
            </a:xfrm>
            <a:prstGeom prst="line">
              <a:avLst/>
            </a:prstGeom>
            <a:ln w="31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flipH="1" flipV="1">
              <a:off x="8745251" y="1354536"/>
              <a:ext cx="291245" cy="562296"/>
            </a:xfrm>
            <a:prstGeom prst="line">
              <a:avLst/>
            </a:prstGeom>
            <a:ln w="31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12" name="TextBox 111"/>
            <p:cNvSpPr txBox="1"/>
            <p:nvPr/>
          </p:nvSpPr>
          <p:spPr>
            <a:xfrm>
              <a:off x="7150344" y="515303"/>
              <a:ext cx="237640" cy="369332"/>
            </a:xfrm>
            <a:prstGeom prst="rect">
              <a:avLst/>
            </a:prstGeom>
            <a:noFill/>
          </p:spPr>
          <p:txBody>
            <a:bodyPr wrap="none" rtlCol="0">
              <a:spAutoFit/>
            </a:bodyPr>
            <a:lstStyle/>
            <a:p>
              <a:r>
                <a:rPr lang="en-US" dirty="0" err="1" smtClean="0"/>
                <a:t>i</a:t>
              </a:r>
              <a:endParaRPr lang="en-US" dirty="0"/>
            </a:p>
          </p:txBody>
        </p:sp>
      </p:grpSp>
      <p:sp>
        <p:nvSpPr>
          <p:cNvPr id="121" name="TextBox 120"/>
          <p:cNvSpPr txBox="1"/>
          <p:nvPr/>
        </p:nvSpPr>
        <p:spPr>
          <a:xfrm>
            <a:off x="6814384" y="489372"/>
            <a:ext cx="239894" cy="369332"/>
          </a:xfrm>
          <a:prstGeom prst="rect">
            <a:avLst/>
          </a:prstGeom>
          <a:noFill/>
        </p:spPr>
        <p:txBody>
          <a:bodyPr wrap="none" rtlCol="0">
            <a:spAutoFit/>
          </a:bodyPr>
          <a:lstStyle/>
          <a:p>
            <a:r>
              <a:rPr lang="en-US" dirty="0" err="1"/>
              <a:t>j</a:t>
            </a:r>
            <a:endParaRPr lang="en-US" dirty="0"/>
          </a:p>
        </p:txBody>
      </p:sp>
    </p:spTree>
    <p:extLst>
      <p:ext uri="{BB962C8B-B14F-4D97-AF65-F5344CB8AC3E}">
        <p14:creationId xmlns:p14="http://schemas.microsoft.com/office/powerpoint/2010/main" val="382078009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100" y="3052763"/>
            <a:ext cx="8229600" cy="1143000"/>
          </a:xfrm>
        </p:spPr>
        <p:txBody>
          <a:bodyPr/>
          <a:lstStyle/>
          <a:p>
            <a:r>
              <a:rPr lang="en-US" dirty="0" smtClean="0">
                <a:solidFill>
                  <a:srgbClr val="000090"/>
                </a:solidFill>
              </a:rPr>
              <a:t>Performance Evaluation</a:t>
            </a:r>
            <a:endParaRPr lang="en-US" dirty="0">
              <a:solidFill>
                <a:srgbClr val="000090"/>
              </a:solidFill>
            </a:endParaRPr>
          </a:p>
        </p:txBody>
      </p:sp>
      <p:sp>
        <p:nvSpPr>
          <p:cNvPr id="3" name="Slide Number Placeholder 2"/>
          <p:cNvSpPr>
            <a:spLocks noGrp="1"/>
          </p:cNvSpPr>
          <p:nvPr>
            <p:ph type="sldNum" sz="quarter" idx="12"/>
          </p:nvPr>
        </p:nvSpPr>
        <p:spPr/>
        <p:txBody>
          <a:bodyPr/>
          <a:lstStyle/>
          <a:p>
            <a:fld id="{B9F9B84B-B900-714B-8536-1797C39898F6}" type="slidenum">
              <a:rPr lang="en-US" smtClean="0"/>
              <a:t>28</a:t>
            </a:fld>
            <a:endParaRPr lang="en-US"/>
          </a:p>
        </p:txBody>
      </p:sp>
    </p:spTree>
    <p:extLst>
      <p:ext uri="{BB962C8B-B14F-4D97-AF65-F5344CB8AC3E}">
        <p14:creationId xmlns:p14="http://schemas.microsoft.com/office/powerpoint/2010/main" val="297523410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8339" y="2472264"/>
            <a:ext cx="3283621" cy="461665"/>
          </a:xfrm>
          <a:prstGeom prst="rect">
            <a:avLst/>
          </a:prstGeom>
          <a:noFill/>
        </p:spPr>
        <p:txBody>
          <a:bodyPr wrap="none" rtlCol="0">
            <a:spAutoFit/>
          </a:bodyPr>
          <a:lstStyle/>
          <a:p>
            <a:r>
              <a:rPr lang="en-US" sz="2400" dirty="0" smtClean="0">
                <a:solidFill>
                  <a:srgbClr val="000090"/>
                </a:solidFill>
              </a:rPr>
              <a:t>Communication Patterns</a:t>
            </a:r>
            <a:endParaRPr lang="en-US" sz="2400" dirty="0">
              <a:solidFill>
                <a:srgbClr val="000090"/>
              </a:solidFill>
            </a:endParaRPr>
          </a:p>
        </p:txBody>
      </p:sp>
      <p:sp>
        <p:nvSpPr>
          <p:cNvPr id="5" name="TextBox 4"/>
          <p:cNvSpPr txBox="1"/>
          <p:nvPr/>
        </p:nvSpPr>
        <p:spPr>
          <a:xfrm>
            <a:off x="6099445" y="3307730"/>
            <a:ext cx="2124350" cy="830997"/>
          </a:xfrm>
          <a:prstGeom prst="rect">
            <a:avLst/>
          </a:prstGeom>
          <a:noFill/>
        </p:spPr>
        <p:txBody>
          <a:bodyPr wrap="none" rtlCol="0">
            <a:spAutoFit/>
          </a:bodyPr>
          <a:lstStyle/>
          <a:p>
            <a:r>
              <a:rPr lang="en-US" sz="2400" dirty="0" smtClean="0">
                <a:solidFill>
                  <a:srgbClr val="000090"/>
                </a:solidFill>
              </a:rPr>
              <a:t>Test Composite</a:t>
            </a:r>
          </a:p>
          <a:p>
            <a:r>
              <a:rPr lang="en-US" sz="2400" dirty="0" smtClean="0">
                <a:solidFill>
                  <a:srgbClr val="000090"/>
                </a:solidFill>
              </a:rPr>
              <a:t>Protocols</a:t>
            </a:r>
            <a:endParaRPr lang="en-US" sz="2400" dirty="0">
              <a:solidFill>
                <a:srgbClr val="000090"/>
              </a:solidFill>
            </a:endParaRPr>
          </a:p>
        </p:txBody>
      </p:sp>
      <p:cxnSp>
        <p:nvCxnSpPr>
          <p:cNvPr id="8" name="Straight Arrow Connector 7"/>
          <p:cNvCxnSpPr/>
          <p:nvPr/>
        </p:nvCxnSpPr>
        <p:spPr>
          <a:xfrm>
            <a:off x="4278448" y="2819400"/>
            <a:ext cx="1702099" cy="59324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12"/>
          </p:nvPr>
        </p:nvSpPr>
        <p:spPr/>
        <p:txBody>
          <a:bodyPr/>
          <a:lstStyle/>
          <a:p>
            <a:fld id="{B9F9B84B-B900-714B-8536-1797C39898F6}" type="slidenum">
              <a:rPr lang="en-US" smtClean="0"/>
              <a:t>29</a:t>
            </a:fld>
            <a:endParaRPr lang="en-US"/>
          </a:p>
        </p:txBody>
      </p:sp>
      <p:sp>
        <p:nvSpPr>
          <p:cNvPr id="10" name="TextBox 9"/>
          <p:cNvSpPr txBox="1"/>
          <p:nvPr/>
        </p:nvSpPr>
        <p:spPr>
          <a:xfrm>
            <a:off x="353859" y="4138727"/>
            <a:ext cx="4002117" cy="461665"/>
          </a:xfrm>
          <a:prstGeom prst="rect">
            <a:avLst/>
          </a:prstGeom>
          <a:noFill/>
        </p:spPr>
        <p:txBody>
          <a:bodyPr wrap="none" rtlCol="0">
            <a:spAutoFit/>
          </a:bodyPr>
          <a:lstStyle/>
          <a:p>
            <a:r>
              <a:rPr lang="en-US" sz="2400" dirty="0" smtClean="0">
                <a:solidFill>
                  <a:srgbClr val="000090"/>
                </a:solidFill>
              </a:rPr>
              <a:t>Data Structures / Granularities</a:t>
            </a:r>
            <a:endParaRPr lang="en-US" sz="2400" dirty="0">
              <a:solidFill>
                <a:srgbClr val="000090"/>
              </a:solidFill>
            </a:endParaRPr>
          </a:p>
        </p:txBody>
      </p:sp>
      <p:cxnSp>
        <p:nvCxnSpPr>
          <p:cNvPr id="11" name="Straight Arrow Connector 10"/>
          <p:cNvCxnSpPr/>
          <p:nvPr/>
        </p:nvCxnSpPr>
        <p:spPr>
          <a:xfrm flipV="1">
            <a:off x="4427984" y="3723229"/>
            <a:ext cx="1552563" cy="713883"/>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9" name="Rectangle 3"/>
          <p:cNvSpPr>
            <a:spLocks noGrp="1" noChangeArrowheads="1"/>
          </p:cNvSpPr>
          <p:nvPr>
            <p:ph type="title"/>
          </p:nvPr>
        </p:nvSpPr>
        <p:spPr>
          <a:xfrm>
            <a:off x="0" y="3705"/>
            <a:ext cx="9144000" cy="1143000"/>
          </a:xfrm>
        </p:spPr>
        <p:txBody>
          <a:bodyPr>
            <a:normAutofit/>
          </a:bodyPr>
          <a:lstStyle/>
          <a:p>
            <a:r>
              <a:rPr kumimoji="1" lang="en-US" dirty="0" smtClean="0">
                <a:solidFill>
                  <a:srgbClr val="000090"/>
                </a:solidFill>
              </a:rPr>
              <a:t>What do We Want in Benchmarks?</a:t>
            </a:r>
            <a:endParaRPr kumimoji="1" lang="en-US" dirty="0">
              <a:solidFill>
                <a:srgbClr val="000090"/>
              </a:solidFill>
            </a:endParaRPr>
          </a:p>
        </p:txBody>
      </p:sp>
    </p:spTree>
    <p:extLst>
      <p:ext uri="{BB962C8B-B14F-4D97-AF65-F5344CB8AC3E}">
        <p14:creationId xmlns:p14="http://schemas.microsoft.com/office/powerpoint/2010/main" val="21261298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par>
                                <p:cTn id="16" presetID="22" presetClass="entr" presetSubtype="8"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9F9B84B-B900-714B-8536-1797C39898F6}" type="slidenum">
              <a:rPr lang="en-US" smtClean="0"/>
              <a:t>3</a:t>
            </a:fld>
            <a:endParaRPr lang="en-US"/>
          </a:p>
        </p:txBody>
      </p:sp>
      <p:sp>
        <p:nvSpPr>
          <p:cNvPr id="4" name="TextBox 3"/>
          <p:cNvSpPr txBox="1"/>
          <p:nvPr/>
        </p:nvSpPr>
        <p:spPr>
          <a:xfrm>
            <a:off x="1273243" y="89689"/>
            <a:ext cx="656700" cy="369332"/>
          </a:xfrm>
          <a:prstGeom prst="rect">
            <a:avLst/>
          </a:prstGeom>
          <a:noFill/>
        </p:spPr>
        <p:txBody>
          <a:bodyPr wrap="none" rtlCol="0">
            <a:spAutoFit/>
          </a:bodyPr>
          <a:lstStyle/>
          <a:p>
            <a:r>
              <a:rPr lang="en-US" dirty="0" smtClean="0"/>
              <a:t>Read</a:t>
            </a:r>
            <a:endParaRPr lang="en-US" dirty="0"/>
          </a:p>
        </p:txBody>
      </p:sp>
      <p:sp>
        <p:nvSpPr>
          <p:cNvPr id="5" name="TextBox 4"/>
          <p:cNvSpPr txBox="1"/>
          <p:nvPr/>
        </p:nvSpPr>
        <p:spPr>
          <a:xfrm>
            <a:off x="107504" y="44624"/>
            <a:ext cx="715648" cy="369332"/>
          </a:xfrm>
          <a:prstGeom prst="rect">
            <a:avLst/>
          </a:prstGeom>
          <a:noFill/>
        </p:spPr>
        <p:txBody>
          <a:bodyPr wrap="none" rtlCol="0">
            <a:spAutoFit/>
          </a:bodyPr>
          <a:lstStyle/>
          <a:p>
            <a:r>
              <a:rPr lang="en-US" dirty="0" smtClean="0"/>
              <a:t>Write</a:t>
            </a:r>
            <a:endParaRPr lang="en-US" dirty="0"/>
          </a:p>
        </p:txBody>
      </p:sp>
      <p:cxnSp>
        <p:nvCxnSpPr>
          <p:cNvPr id="6" name="Straight Arrow Connector 5"/>
          <p:cNvCxnSpPr/>
          <p:nvPr/>
        </p:nvCxnSpPr>
        <p:spPr>
          <a:xfrm>
            <a:off x="1938249" y="292371"/>
            <a:ext cx="474003" cy="0"/>
          </a:xfrm>
          <a:prstGeom prst="straightConnector1">
            <a:avLst/>
          </a:prstGeom>
          <a:ln>
            <a:solidFill>
              <a:srgbClr val="000000"/>
            </a:solidFill>
            <a:prstDash val="lgDash"/>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843983" y="274355"/>
            <a:ext cx="350676"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085885" y="1689270"/>
            <a:ext cx="387924" cy="452253"/>
          </a:xfrm>
          <a:prstGeom prst="rect">
            <a:avLst/>
          </a:prstGeom>
          <a:noFill/>
        </p:spPr>
        <p:txBody>
          <a:bodyPr wrap="none" rtlCol="0">
            <a:spAutoFit/>
          </a:bodyPr>
          <a:lstStyle/>
          <a:p>
            <a:r>
              <a:rPr lang="en-US" sz="2800" dirty="0" smtClean="0"/>
              <a:t>…</a:t>
            </a:r>
            <a:endParaRPr lang="en-US" sz="2800" dirty="0"/>
          </a:p>
        </p:txBody>
      </p:sp>
      <p:sp>
        <p:nvSpPr>
          <p:cNvPr id="9" name="Oval 8"/>
          <p:cNvSpPr/>
          <p:nvPr/>
        </p:nvSpPr>
        <p:spPr>
          <a:xfrm>
            <a:off x="422634" y="519493"/>
            <a:ext cx="544630" cy="577904"/>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H="1" flipV="1">
            <a:off x="816617" y="1098908"/>
            <a:ext cx="371007" cy="889932"/>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9" idx="5"/>
          </p:cNvCxnSpPr>
          <p:nvPr/>
        </p:nvCxnSpPr>
        <p:spPr>
          <a:xfrm>
            <a:off x="887505" y="1012765"/>
            <a:ext cx="965541" cy="1005645"/>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H="1" flipV="1">
            <a:off x="967264" y="940740"/>
            <a:ext cx="955212" cy="974657"/>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467028" y="940740"/>
            <a:ext cx="0" cy="986792"/>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9" idx="6"/>
          </p:cNvCxnSpPr>
          <p:nvPr/>
        </p:nvCxnSpPr>
        <p:spPr>
          <a:xfrm>
            <a:off x="967264" y="808445"/>
            <a:ext cx="1567546" cy="1252403"/>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V="1">
            <a:off x="582080" y="1081587"/>
            <a:ext cx="1" cy="816966"/>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endCxn id="9" idx="7"/>
          </p:cNvCxnSpPr>
          <p:nvPr/>
        </p:nvCxnSpPr>
        <p:spPr>
          <a:xfrm flipH="1" flipV="1">
            <a:off x="887505" y="604125"/>
            <a:ext cx="1681249" cy="1312707"/>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9" idx="4"/>
          </p:cNvCxnSpPr>
          <p:nvPr/>
        </p:nvCxnSpPr>
        <p:spPr>
          <a:xfrm>
            <a:off x="694949" y="1097397"/>
            <a:ext cx="383555" cy="1001317"/>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423281" y="1937622"/>
            <a:ext cx="215900" cy="254000"/>
            <a:chOff x="1150899" y="3253384"/>
            <a:chExt cx="215900" cy="254000"/>
          </a:xfrm>
        </p:grpSpPr>
        <p:cxnSp>
          <p:nvCxnSpPr>
            <p:cNvPr id="21" name="Straight Connector 20"/>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4" name="Straight Connector 23"/>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26" name="Group 25"/>
          <p:cNvGrpSpPr/>
          <p:nvPr/>
        </p:nvGrpSpPr>
        <p:grpSpPr>
          <a:xfrm>
            <a:off x="1099713" y="1937622"/>
            <a:ext cx="215900" cy="254000"/>
            <a:chOff x="1150899" y="3253384"/>
            <a:chExt cx="215900" cy="254000"/>
          </a:xfrm>
        </p:grpSpPr>
        <p:cxnSp>
          <p:nvCxnSpPr>
            <p:cNvPr id="27" name="Straight Connector 26"/>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9" name="Oval 28"/>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Connector 29"/>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32" name="Group 31"/>
          <p:cNvGrpSpPr/>
          <p:nvPr/>
        </p:nvGrpSpPr>
        <p:grpSpPr>
          <a:xfrm>
            <a:off x="1869985" y="1927532"/>
            <a:ext cx="215900" cy="254000"/>
            <a:chOff x="1150899" y="3253384"/>
            <a:chExt cx="215900" cy="254000"/>
          </a:xfrm>
        </p:grpSpPr>
        <p:cxnSp>
          <p:nvCxnSpPr>
            <p:cNvPr id="33" name="Straight Connector 32"/>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35" name="Oval 34"/>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2530351" y="1918826"/>
            <a:ext cx="215900" cy="254000"/>
            <a:chOff x="1150899" y="3253384"/>
            <a:chExt cx="215900" cy="254000"/>
          </a:xfrm>
        </p:grpSpPr>
        <p:cxnSp>
          <p:nvCxnSpPr>
            <p:cNvPr id="39" name="Straight Connector 38"/>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41" name="Oval 40"/>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2" name="Straight Connector 41"/>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44" name="TextBox 43"/>
          <p:cNvSpPr txBox="1"/>
          <p:nvPr/>
        </p:nvSpPr>
        <p:spPr>
          <a:xfrm>
            <a:off x="-7720" y="2203538"/>
            <a:ext cx="860707" cy="369332"/>
          </a:xfrm>
          <a:prstGeom prst="rect">
            <a:avLst/>
          </a:prstGeom>
          <a:noFill/>
        </p:spPr>
        <p:txBody>
          <a:bodyPr wrap="none" rtlCol="0">
            <a:spAutoFit/>
          </a:bodyPr>
          <a:lstStyle/>
          <a:p>
            <a:r>
              <a:rPr lang="en-US" dirty="0" smtClean="0"/>
              <a:t>Node 1</a:t>
            </a:r>
            <a:endParaRPr lang="en-US" dirty="0"/>
          </a:p>
        </p:txBody>
      </p:sp>
      <p:sp>
        <p:nvSpPr>
          <p:cNvPr id="45" name="TextBox 44"/>
          <p:cNvSpPr txBox="1"/>
          <p:nvPr/>
        </p:nvSpPr>
        <p:spPr>
          <a:xfrm>
            <a:off x="2227417" y="2296677"/>
            <a:ext cx="936136" cy="369332"/>
          </a:xfrm>
          <a:prstGeom prst="rect">
            <a:avLst/>
          </a:prstGeom>
          <a:noFill/>
        </p:spPr>
        <p:txBody>
          <a:bodyPr wrap="none" rtlCol="0">
            <a:spAutoFit/>
          </a:bodyPr>
          <a:lstStyle/>
          <a:p>
            <a:r>
              <a:rPr lang="en-US" dirty="0" smtClean="0"/>
              <a:t>Node </a:t>
            </a:r>
            <a:r>
              <a:rPr lang="en-US" i="1" dirty="0" smtClean="0"/>
              <a:t>N</a:t>
            </a:r>
            <a:endParaRPr lang="en-US" i="1" dirty="0"/>
          </a:p>
        </p:txBody>
      </p:sp>
      <p:grpSp>
        <p:nvGrpSpPr>
          <p:cNvPr id="2" name="Group 1"/>
          <p:cNvGrpSpPr/>
          <p:nvPr/>
        </p:nvGrpSpPr>
        <p:grpSpPr>
          <a:xfrm>
            <a:off x="4320551" y="1154637"/>
            <a:ext cx="914400" cy="914400"/>
            <a:chOff x="4320551" y="1154637"/>
            <a:chExt cx="914400" cy="914400"/>
          </a:xfrm>
        </p:grpSpPr>
        <p:sp>
          <p:nvSpPr>
            <p:cNvPr id="56" name="Rectangle 55"/>
            <p:cNvSpPr/>
            <p:nvPr/>
          </p:nvSpPr>
          <p:spPr>
            <a:xfrm>
              <a:off x="4320551" y="1154637"/>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4320551" y="1459437"/>
              <a:ext cx="304800" cy="304800"/>
            </a:xfrm>
            <a:prstGeom prst="rect">
              <a:avLst/>
            </a:prstGeom>
            <a:solidFill>
              <a:srgbClr val="D9D9D9"/>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rPr>
                <a:t>-1</a:t>
              </a:r>
              <a:endParaRPr lang="en-US" sz="1200" dirty="0">
                <a:solidFill>
                  <a:srgbClr val="000000"/>
                </a:solidFill>
              </a:endParaRPr>
            </a:p>
          </p:txBody>
        </p:sp>
        <p:sp>
          <p:nvSpPr>
            <p:cNvPr id="58" name="Rectangle 57"/>
            <p:cNvSpPr/>
            <p:nvPr/>
          </p:nvSpPr>
          <p:spPr>
            <a:xfrm>
              <a:off x="4320551" y="1764237"/>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4625351" y="1154637"/>
              <a:ext cx="304800" cy="304800"/>
            </a:xfrm>
            <a:prstGeom prst="rect">
              <a:avLst/>
            </a:prstGeom>
            <a:solidFill>
              <a:schemeClr val="bg1">
                <a:lumMod val="85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-1</a:t>
              </a:r>
              <a:endParaRPr lang="en-US" sz="1200" dirty="0">
                <a:solidFill>
                  <a:schemeClr val="tx1"/>
                </a:solidFill>
              </a:endParaRPr>
            </a:p>
          </p:txBody>
        </p:sp>
        <p:sp>
          <p:nvSpPr>
            <p:cNvPr id="60" name="Rectangle 59"/>
            <p:cNvSpPr/>
            <p:nvPr/>
          </p:nvSpPr>
          <p:spPr>
            <a:xfrm>
              <a:off x="4625351" y="1459437"/>
              <a:ext cx="304800" cy="304800"/>
            </a:xfrm>
            <a:prstGeom prst="rect">
              <a:avLst/>
            </a:prstGeom>
            <a:solidFill>
              <a:schemeClr val="tx1">
                <a:lumMod val="65000"/>
                <a:lumOff val="35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rPr>
                <a:t>4</a:t>
              </a:r>
              <a:endParaRPr lang="en-US" sz="1200" dirty="0">
                <a:solidFill>
                  <a:srgbClr val="000000"/>
                </a:solidFill>
              </a:endParaRPr>
            </a:p>
          </p:txBody>
        </p:sp>
        <p:sp>
          <p:nvSpPr>
            <p:cNvPr id="61" name="Rectangle 60"/>
            <p:cNvSpPr/>
            <p:nvPr/>
          </p:nvSpPr>
          <p:spPr>
            <a:xfrm>
              <a:off x="4625351" y="1764237"/>
              <a:ext cx="304800" cy="304800"/>
            </a:xfrm>
            <a:prstGeom prst="rect">
              <a:avLst/>
            </a:prstGeom>
            <a:solidFill>
              <a:srgbClr val="D9D9D9"/>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rPr>
                <a:t>-1</a:t>
              </a:r>
              <a:endParaRPr lang="en-US" sz="1200" dirty="0">
                <a:solidFill>
                  <a:srgbClr val="000000"/>
                </a:solidFill>
              </a:endParaRPr>
            </a:p>
          </p:txBody>
        </p:sp>
        <p:sp>
          <p:nvSpPr>
            <p:cNvPr id="62" name="Rectangle 61"/>
            <p:cNvSpPr/>
            <p:nvPr/>
          </p:nvSpPr>
          <p:spPr>
            <a:xfrm>
              <a:off x="4930151" y="1154637"/>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4930151" y="1459437"/>
              <a:ext cx="304800" cy="304800"/>
            </a:xfrm>
            <a:prstGeom prst="rect">
              <a:avLst/>
            </a:prstGeom>
            <a:solidFill>
              <a:srgbClr val="D9D9D9"/>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rPr>
                <a:t>-1</a:t>
              </a:r>
              <a:endParaRPr lang="en-US" sz="1200" dirty="0">
                <a:solidFill>
                  <a:srgbClr val="000000"/>
                </a:solidFill>
              </a:endParaRPr>
            </a:p>
          </p:txBody>
        </p:sp>
        <p:sp>
          <p:nvSpPr>
            <p:cNvPr id="64" name="Rectangle 63"/>
            <p:cNvSpPr/>
            <p:nvPr/>
          </p:nvSpPr>
          <p:spPr>
            <a:xfrm>
              <a:off x="4930151" y="1764237"/>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5522416" y="404664"/>
            <a:ext cx="3098800" cy="1673543"/>
            <a:chOff x="5522416" y="404664"/>
            <a:chExt cx="3098800" cy="1673543"/>
          </a:xfrm>
        </p:grpSpPr>
        <p:sp>
          <p:nvSpPr>
            <p:cNvPr id="66" name="Rectangle 65"/>
            <p:cNvSpPr/>
            <p:nvPr/>
          </p:nvSpPr>
          <p:spPr>
            <a:xfrm>
              <a:off x="5522416" y="859007"/>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5522416" y="1163807"/>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p:nvSpPr>
          <p:spPr>
            <a:xfrm>
              <a:off x="5522416" y="1468607"/>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endParaRPr>
            </a:p>
          </p:txBody>
        </p:sp>
        <p:sp>
          <p:nvSpPr>
            <p:cNvPr id="69" name="Rectangle 68"/>
            <p:cNvSpPr/>
            <p:nvPr/>
          </p:nvSpPr>
          <p:spPr>
            <a:xfrm>
              <a:off x="5522416" y="1773407"/>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5827216" y="859007"/>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a:xfrm>
              <a:off x="5827216" y="1163807"/>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tx1"/>
                </a:solidFill>
              </a:endParaRPr>
            </a:p>
          </p:txBody>
        </p:sp>
        <p:sp>
          <p:nvSpPr>
            <p:cNvPr id="72" name="Rectangle 71"/>
            <p:cNvSpPr/>
            <p:nvPr/>
          </p:nvSpPr>
          <p:spPr>
            <a:xfrm>
              <a:off x="5827216" y="1468607"/>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endParaRPr>
            </a:p>
          </p:txBody>
        </p:sp>
        <p:sp>
          <p:nvSpPr>
            <p:cNvPr id="73" name="Rectangle 72"/>
            <p:cNvSpPr/>
            <p:nvPr/>
          </p:nvSpPr>
          <p:spPr>
            <a:xfrm>
              <a:off x="5827216" y="1773407"/>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endParaRPr>
            </a:p>
          </p:txBody>
        </p:sp>
        <p:sp>
          <p:nvSpPr>
            <p:cNvPr id="74" name="Rectangle 73"/>
            <p:cNvSpPr/>
            <p:nvPr/>
          </p:nvSpPr>
          <p:spPr>
            <a:xfrm>
              <a:off x="6132016" y="859007"/>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6132016" y="1163807"/>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75"/>
            <p:cNvSpPr/>
            <p:nvPr/>
          </p:nvSpPr>
          <p:spPr>
            <a:xfrm>
              <a:off x="6132016" y="1468607"/>
              <a:ext cx="304800" cy="304800"/>
            </a:xfrm>
            <a:prstGeom prst="rect">
              <a:avLst/>
            </a:prstGeom>
            <a:solidFill>
              <a:srgbClr val="D9D9D9"/>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rPr>
                <a:t>-1</a:t>
              </a:r>
              <a:endParaRPr lang="en-US" sz="1200" dirty="0">
                <a:solidFill>
                  <a:srgbClr val="000000"/>
                </a:solidFill>
              </a:endParaRPr>
            </a:p>
          </p:txBody>
        </p:sp>
        <p:sp>
          <p:nvSpPr>
            <p:cNvPr id="77" name="Rectangle 76"/>
            <p:cNvSpPr/>
            <p:nvPr/>
          </p:nvSpPr>
          <p:spPr>
            <a:xfrm>
              <a:off x="6132016" y="1773407"/>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6436816" y="859007"/>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6436816" y="1163807"/>
              <a:ext cx="304800" cy="304800"/>
            </a:xfrm>
            <a:prstGeom prst="rect">
              <a:avLst/>
            </a:prstGeom>
            <a:solidFill>
              <a:srgbClr val="D9D9D9"/>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rPr>
                <a:t>-1</a:t>
              </a:r>
              <a:endParaRPr lang="en-US" sz="1200" dirty="0">
                <a:solidFill>
                  <a:srgbClr val="000000"/>
                </a:solidFill>
              </a:endParaRPr>
            </a:p>
          </p:txBody>
        </p:sp>
        <p:sp>
          <p:nvSpPr>
            <p:cNvPr id="80" name="Rectangle 79"/>
            <p:cNvSpPr/>
            <p:nvPr/>
          </p:nvSpPr>
          <p:spPr>
            <a:xfrm>
              <a:off x="6436816" y="1468607"/>
              <a:ext cx="304800" cy="304800"/>
            </a:xfrm>
            <a:prstGeom prst="rect">
              <a:avLst/>
            </a:prstGeom>
            <a:solidFill>
              <a:schemeClr val="tx1">
                <a:lumMod val="65000"/>
                <a:lumOff val="35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rPr>
                <a:t>4</a:t>
              </a:r>
              <a:endParaRPr lang="en-US" sz="1200" dirty="0">
                <a:solidFill>
                  <a:srgbClr val="000000"/>
                </a:solidFill>
              </a:endParaRPr>
            </a:p>
          </p:txBody>
        </p:sp>
        <p:sp>
          <p:nvSpPr>
            <p:cNvPr id="81" name="Rectangle 80"/>
            <p:cNvSpPr/>
            <p:nvPr/>
          </p:nvSpPr>
          <p:spPr>
            <a:xfrm>
              <a:off x="6436816" y="1773407"/>
              <a:ext cx="304800" cy="304800"/>
            </a:xfrm>
            <a:prstGeom prst="rect">
              <a:avLst/>
            </a:prstGeom>
            <a:solidFill>
              <a:srgbClr val="D9D9D9"/>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rPr>
                <a:t>-1</a:t>
              </a:r>
              <a:endParaRPr lang="en-US" sz="1200" dirty="0">
                <a:solidFill>
                  <a:srgbClr val="000000"/>
                </a:solidFill>
              </a:endParaRPr>
            </a:p>
          </p:txBody>
        </p:sp>
        <p:sp>
          <p:nvSpPr>
            <p:cNvPr id="82" name="Rectangle 81"/>
            <p:cNvSpPr/>
            <p:nvPr/>
          </p:nvSpPr>
          <p:spPr>
            <a:xfrm>
              <a:off x="7402016" y="849837"/>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7402016" y="1154637"/>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7402016" y="1459437"/>
              <a:ext cx="304800" cy="304800"/>
            </a:xfrm>
            <a:prstGeom prst="rect">
              <a:avLst/>
            </a:prstGeom>
            <a:solidFill>
              <a:schemeClr val="bg1">
                <a:lumMod val="85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rPr>
                <a:t>-1</a:t>
              </a:r>
              <a:endParaRPr lang="en-US" sz="1200" dirty="0">
                <a:solidFill>
                  <a:srgbClr val="000000"/>
                </a:solidFill>
              </a:endParaRPr>
            </a:p>
          </p:txBody>
        </p:sp>
        <p:sp>
          <p:nvSpPr>
            <p:cNvPr id="85" name="Rectangle 84"/>
            <p:cNvSpPr/>
            <p:nvPr/>
          </p:nvSpPr>
          <p:spPr>
            <a:xfrm>
              <a:off x="7402016" y="1764237"/>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a:off x="7706816" y="849837"/>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7706816" y="1154637"/>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7706816" y="1459437"/>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endParaRPr>
            </a:p>
          </p:txBody>
        </p:sp>
        <p:sp>
          <p:nvSpPr>
            <p:cNvPr id="89" name="Rectangle 88"/>
            <p:cNvSpPr/>
            <p:nvPr/>
          </p:nvSpPr>
          <p:spPr>
            <a:xfrm>
              <a:off x="7706816" y="1764237"/>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ectangle 89"/>
            <p:cNvSpPr/>
            <p:nvPr/>
          </p:nvSpPr>
          <p:spPr>
            <a:xfrm>
              <a:off x="8011616" y="849837"/>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8011616" y="1154637"/>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tx1"/>
                </a:solidFill>
              </a:endParaRPr>
            </a:p>
          </p:txBody>
        </p:sp>
        <p:sp>
          <p:nvSpPr>
            <p:cNvPr id="92" name="Rectangle 91"/>
            <p:cNvSpPr/>
            <p:nvPr/>
          </p:nvSpPr>
          <p:spPr>
            <a:xfrm>
              <a:off x="8011616" y="1459437"/>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endParaRPr>
            </a:p>
          </p:txBody>
        </p:sp>
        <p:sp>
          <p:nvSpPr>
            <p:cNvPr id="93" name="Rectangle 92"/>
            <p:cNvSpPr/>
            <p:nvPr/>
          </p:nvSpPr>
          <p:spPr>
            <a:xfrm>
              <a:off x="8011616" y="1764237"/>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endParaRPr>
            </a:p>
          </p:txBody>
        </p:sp>
        <p:sp>
          <p:nvSpPr>
            <p:cNvPr id="94" name="Rectangle 93"/>
            <p:cNvSpPr/>
            <p:nvPr/>
          </p:nvSpPr>
          <p:spPr>
            <a:xfrm>
              <a:off x="8316416" y="849837"/>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p:cNvSpPr/>
            <p:nvPr/>
          </p:nvSpPr>
          <p:spPr>
            <a:xfrm>
              <a:off x="8316416" y="1154637"/>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Rectangle 95"/>
            <p:cNvSpPr/>
            <p:nvPr/>
          </p:nvSpPr>
          <p:spPr>
            <a:xfrm>
              <a:off x="8316416" y="1459437"/>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endParaRPr>
            </a:p>
          </p:txBody>
        </p:sp>
        <p:sp>
          <p:nvSpPr>
            <p:cNvPr id="97" name="Rectangle 96"/>
            <p:cNvSpPr/>
            <p:nvPr/>
          </p:nvSpPr>
          <p:spPr>
            <a:xfrm>
              <a:off x="8316416" y="1764237"/>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TextBox 97"/>
            <p:cNvSpPr txBox="1"/>
            <p:nvPr/>
          </p:nvSpPr>
          <p:spPr>
            <a:xfrm>
              <a:off x="5626909" y="436257"/>
              <a:ext cx="860707" cy="369332"/>
            </a:xfrm>
            <a:prstGeom prst="rect">
              <a:avLst/>
            </a:prstGeom>
            <a:noFill/>
          </p:spPr>
          <p:txBody>
            <a:bodyPr wrap="none" rtlCol="0">
              <a:spAutoFit/>
            </a:bodyPr>
            <a:lstStyle/>
            <a:p>
              <a:r>
                <a:rPr lang="en-US" dirty="0" smtClean="0"/>
                <a:t>Node 1</a:t>
              </a:r>
              <a:endParaRPr lang="en-US" dirty="0"/>
            </a:p>
          </p:txBody>
        </p:sp>
        <p:sp>
          <p:nvSpPr>
            <p:cNvPr id="99" name="TextBox 98"/>
            <p:cNvSpPr txBox="1"/>
            <p:nvPr/>
          </p:nvSpPr>
          <p:spPr>
            <a:xfrm>
              <a:off x="7529016" y="404664"/>
              <a:ext cx="860707" cy="369332"/>
            </a:xfrm>
            <a:prstGeom prst="rect">
              <a:avLst/>
            </a:prstGeom>
            <a:noFill/>
          </p:spPr>
          <p:txBody>
            <a:bodyPr wrap="none" rtlCol="0">
              <a:spAutoFit/>
            </a:bodyPr>
            <a:lstStyle/>
            <a:p>
              <a:r>
                <a:rPr lang="en-US" dirty="0" smtClean="0"/>
                <a:t>Node 2</a:t>
              </a:r>
              <a:endParaRPr lang="en-US" dirty="0"/>
            </a:p>
          </p:txBody>
        </p:sp>
      </p:grpSp>
      <p:cxnSp>
        <p:nvCxnSpPr>
          <p:cNvPr id="100" name="Curved Connector 99"/>
          <p:cNvCxnSpPr/>
          <p:nvPr/>
        </p:nvCxnSpPr>
        <p:spPr>
          <a:xfrm rot="16200000" flipH="1">
            <a:off x="7127251" y="1565572"/>
            <a:ext cx="12700" cy="1025270"/>
          </a:xfrm>
          <a:prstGeom prst="curvedConnector4">
            <a:avLst>
              <a:gd name="adj1" fmla="val 2500000"/>
              <a:gd name="adj2" fmla="val 100786"/>
            </a:avLst>
          </a:prstGeom>
          <a:ln w="3175" cmpd="sng">
            <a:solidFill>
              <a:schemeClr val="tx1"/>
            </a:solidFill>
            <a:prstDash val="lgDash"/>
            <a:headEnd type="none"/>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101" name="Curved Connector 100"/>
          <p:cNvCxnSpPr/>
          <p:nvPr/>
        </p:nvCxnSpPr>
        <p:spPr>
          <a:xfrm rot="5400000">
            <a:off x="6978331" y="1578322"/>
            <a:ext cx="9170" cy="990600"/>
          </a:xfrm>
          <a:prstGeom prst="curvedConnector3">
            <a:avLst>
              <a:gd name="adj1" fmla="val 4531843"/>
            </a:avLst>
          </a:prstGeom>
          <a:ln w="3175" cmpd="sng">
            <a:solidFill>
              <a:srgbClr val="000000"/>
            </a:solidFill>
            <a:prstDash val="lgDash"/>
            <a:tailEnd type="triangle" w="med" len="med"/>
          </a:ln>
          <a:effectLst/>
        </p:spPr>
        <p:style>
          <a:lnRef idx="2">
            <a:schemeClr val="accent1"/>
          </a:lnRef>
          <a:fillRef idx="0">
            <a:schemeClr val="accent1"/>
          </a:fillRef>
          <a:effectRef idx="1">
            <a:schemeClr val="accent1"/>
          </a:effectRef>
          <a:fontRef idx="minor">
            <a:schemeClr val="tx1"/>
          </a:fontRef>
        </p:style>
      </p:cxnSp>
      <p:sp>
        <p:nvSpPr>
          <p:cNvPr id="103" name="Rectangle 102"/>
          <p:cNvSpPr/>
          <p:nvPr/>
        </p:nvSpPr>
        <p:spPr>
          <a:xfrm>
            <a:off x="3115046" y="5350325"/>
            <a:ext cx="304971" cy="230903"/>
          </a:xfrm>
          <a:prstGeom prst="rect">
            <a:avLst/>
          </a:prstGeom>
          <a:solidFill>
            <a:srgbClr val="7F7F7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Rectangle 103"/>
          <p:cNvSpPr/>
          <p:nvPr/>
        </p:nvSpPr>
        <p:spPr>
          <a:xfrm>
            <a:off x="3115046" y="5848126"/>
            <a:ext cx="304971" cy="230903"/>
          </a:xfrm>
          <a:prstGeom prst="rect">
            <a:avLst/>
          </a:prstGeom>
          <a:solidFill>
            <a:srgbClr val="7F7F7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Rectangle 104"/>
          <p:cNvSpPr/>
          <p:nvPr/>
        </p:nvSpPr>
        <p:spPr>
          <a:xfrm>
            <a:off x="3915595" y="5366918"/>
            <a:ext cx="304971" cy="230903"/>
          </a:xfrm>
          <a:prstGeom prst="rect">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3915595" y="5848126"/>
            <a:ext cx="304971" cy="230903"/>
          </a:xfrm>
          <a:prstGeom prst="rect">
            <a:avLst/>
          </a:prstGeom>
          <a:solidFill>
            <a:srgbClr val="7F7F7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Rectangle 106"/>
          <p:cNvSpPr/>
          <p:nvPr/>
        </p:nvSpPr>
        <p:spPr>
          <a:xfrm>
            <a:off x="4944871" y="5352631"/>
            <a:ext cx="304971" cy="230903"/>
          </a:xfrm>
          <a:prstGeom prst="rect">
            <a:avLst/>
          </a:prstGeom>
          <a:solidFill>
            <a:srgbClr val="7F7F7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Rectangle 107"/>
          <p:cNvSpPr/>
          <p:nvPr/>
        </p:nvSpPr>
        <p:spPr>
          <a:xfrm>
            <a:off x="4944871" y="5850432"/>
            <a:ext cx="304971" cy="230903"/>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Rectangle 108"/>
          <p:cNvSpPr/>
          <p:nvPr/>
        </p:nvSpPr>
        <p:spPr>
          <a:xfrm>
            <a:off x="5745419" y="5352631"/>
            <a:ext cx="304971" cy="230903"/>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Rectangle 109"/>
          <p:cNvSpPr/>
          <p:nvPr/>
        </p:nvSpPr>
        <p:spPr>
          <a:xfrm>
            <a:off x="5745419" y="5833839"/>
            <a:ext cx="304971" cy="230903"/>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Rectangle 110"/>
          <p:cNvSpPr/>
          <p:nvPr/>
        </p:nvSpPr>
        <p:spPr>
          <a:xfrm>
            <a:off x="4944871" y="4424753"/>
            <a:ext cx="304971" cy="230903"/>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Rectangle 111"/>
          <p:cNvSpPr/>
          <p:nvPr/>
        </p:nvSpPr>
        <p:spPr>
          <a:xfrm>
            <a:off x="4944871" y="4773214"/>
            <a:ext cx="304971" cy="230903"/>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Rectangle 112"/>
          <p:cNvSpPr/>
          <p:nvPr/>
        </p:nvSpPr>
        <p:spPr>
          <a:xfrm>
            <a:off x="5745419" y="4424753"/>
            <a:ext cx="304971" cy="230903"/>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Rectangle 113"/>
          <p:cNvSpPr/>
          <p:nvPr/>
        </p:nvSpPr>
        <p:spPr>
          <a:xfrm>
            <a:off x="5745419" y="4756622"/>
            <a:ext cx="304971" cy="230903"/>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5" name="Rectangle 114"/>
          <p:cNvSpPr/>
          <p:nvPr/>
        </p:nvSpPr>
        <p:spPr>
          <a:xfrm>
            <a:off x="3086455" y="4408160"/>
            <a:ext cx="304971" cy="230903"/>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Rectangle 115"/>
          <p:cNvSpPr/>
          <p:nvPr/>
        </p:nvSpPr>
        <p:spPr>
          <a:xfrm>
            <a:off x="3086455" y="4756622"/>
            <a:ext cx="304971" cy="230903"/>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a:xfrm>
            <a:off x="3887004" y="4424753"/>
            <a:ext cx="304971" cy="230903"/>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p:cNvSpPr/>
          <p:nvPr/>
        </p:nvSpPr>
        <p:spPr>
          <a:xfrm>
            <a:off x="3887004" y="4756622"/>
            <a:ext cx="304971" cy="230903"/>
          </a:xfrm>
          <a:prstGeom prst="rect">
            <a:avLst/>
          </a:prstGeom>
          <a:solidFill>
            <a:schemeClr val="tx1">
              <a:lumMod val="50000"/>
              <a:lumOff val="5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9" name="Straight Arrow Connector 118"/>
          <p:cNvCxnSpPr>
            <a:endCxn id="105" idx="0"/>
          </p:cNvCxnSpPr>
          <p:nvPr/>
        </p:nvCxnSpPr>
        <p:spPr>
          <a:xfrm>
            <a:off x="4039489" y="4987524"/>
            <a:ext cx="28591" cy="379393"/>
          </a:xfrm>
          <a:prstGeom prst="straightConnector1">
            <a:avLst/>
          </a:prstGeom>
          <a:ln w="3175" cmpd="sng">
            <a:solidFill>
              <a:srgbClr val="000000"/>
            </a:solidFill>
            <a:prstDash val="lgDash"/>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120" name="Straight Arrow Connector 119"/>
          <p:cNvCxnSpPr>
            <a:stCxn id="107" idx="1"/>
            <a:endCxn id="105" idx="3"/>
          </p:cNvCxnSpPr>
          <p:nvPr/>
        </p:nvCxnSpPr>
        <p:spPr>
          <a:xfrm flipH="1">
            <a:off x="4220565" y="5468083"/>
            <a:ext cx="724306" cy="14287"/>
          </a:xfrm>
          <a:prstGeom prst="straightConnector1">
            <a:avLst/>
          </a:prstGeom>
          <a:ln w="3175" cmpd="sng">
            <a:solidFill>
              <a:srgbClr val="000000"/>
            </a:solidFill>
            <a:prstDash val="lgDash"/>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121" name="Straight Arrow Connector 120"/>
          <p:cNvCxnSpPr/>
          <p:nvPr/>
        </p:nvCxnSpPr>
        <p:spPr>
          <a:xfrm flipV="1">
            <a:off x="4077610" y="5589525"/>
            <a:ext cx="0" cy="282088"/>
          </a:xfrm>
          <a:prstGeom prst="straightConnector1">
            <a:avLst/>
          </a:prstGeom>
          <a:ln w="3175" cmpd="sng">
            <a:solidFill>
              <a:srgbClr val="000000"/>
            </a:solidFill>
            <a:prstDash val="lgDash"/>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122" name="Straight Arrow Connector 121"/>
          <p:cNvCxnSpPr>
            <a:stCxn id="103" idx="3"/>
          </p:cNvCxnSpPr>
          <p:nvPr/>
        </p:nvCxnSpPr>
        <p:spPr>
          <a:xfrm flipV="1">
            <a:off x="3420017" y="5465075"/>
            <a:ext cx="524169" cy="702"/>
          </a:xfrm>
          <a:prstGeom prst="straightConnector1">
            <a:avLst/>
          </a:prstGeom>
          <a:ln w="3175" cmpd="sng">
            <a:solidFill>
              <a:srgbClr val="000000"/>
            </a:solidFill>
            <a:prstDash val="lgDash"/>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123" name="Straight Arrow Connector 122"/>
          <p:cNvCxnSpPr>
            <a:stCxn id="104" idx="3"/>
          </p:cNvCxnSpPr>
          <p:nvPr/>
        </p:nvCxnSpPr>
        <p:spPr>
          <a:xfrm flipV="1">
            <a:off x="3420017" y="5550349"/>
            <a:ext cx="505108" cy="413230"/>
          </a:xfrm>
          <a:prstGeom prst="straightConnector1">
            <a:avLst/>
          </a:prstGeom>
          <a:ln w="3175" cmpd="sng">
            <a:solidFill>
              <a:srgbClr val="000000"/>
            </a:solidFill>
            <a:prstDash val="lgDash"/>
            <a:tailEnd type="triangle" w="med" len="lg"/>
          </a:ln>
          <a:effectLst/>
        </p:spPr>
        <p:style>
          <a:lnRef idx="2">
            <a:schemeClr val="accent1"/>
          </a:lnRef>
          <a:fillRef idx="0">
            <a:schemeClr val="accent1"/>
          </a:fillRef>
          <a:effectRef idx="1">
            <a:schemeClr val="accent1"/>
          </a:effectRef>
          <a:fontRef idx="minor">
            <a:schemeClr val="tx1"/>
          </a:fontRef>
        </p:style>
      </p:cxnSp>
      <p:sp>
        <p:nvSpPr>
          <p:cNvPr id="124" name="TextBox 123"/>
          <p:cNvSpPr txBox="1"/>
          <p:nvPr/>
        </p:nvSpPr>
        <p:spPr>
          <a:xfrm>
            <a:off x="3057470" y="3877641"/>
            <a:ext cx="1291784" cy="482557"/>
          </a:xfrm>
          <a:prstGeom prst="rect">
            <a:avLst/>
          </a:prstGeom>
          <a:noFill/>
        </p:spPr>
        <p:txBody>
          <a:bodyPr wrap="none" rtlCol="0">
            <a:spAutoFit/>
          </a:bodyPr>
          <a:lstStyle/>
          <a:p>
            <a:r>
              <a:rPr lang="en-US" dirty="0" smtClean="0"/>
              <a:t>Node 1</a:t>
            </a:r>
            <a:endParaRPr lang="en-US" dirty="0"/>
          </a:p>
        </p:txBody>
      </p:sp>
      <p:sp>
        <p:nvSpPr>
          <p:cNvPr id="125" name="TextBox 124"/>
          <p:cNvSpPr txBox="1"/>
          <p:nvPr/>
        </p:nvSpPr>
        <p:spPr>
          <a:xfrm>
            <a:off x="4792384" y="3861049"/>
            <a:ext cx="1291784" cy="482557"/>
          </a:xfrm>
          <a:prstGeom prst="rect">
            <a:avLst/>
          </a:prstGeom>
          <a:noFill/>
        </p:spPr>
        <p:txBody>
          <a:bodyPr wrap="none" rtlCol="0">
            <a:spAutoFit/>
          </a:bodyPr>
          <a:lstStyle/>
          <a:p>
            <a:r>
              <a:rPr lang="en-US" dirty="0" smtClean="0"/>
              <a:t>Node 2</a:t>
            </a:r>
            <a:endParaRPr lang="en-US" dirty="0"/>
          </a:p>
        </p:txBody>
      </p:sp>
      <p:sp>
        <p:nvSpPr>
          <p:cNvPr id="126" name="TextBox 125"/>
          <p:cNvSpPr txBox="1"/>
          <p:nvPr/>
        </p:nvSpPr>
        <p:spPr>
          <a:xfrm>
            <a:off x="4792384" y="6068442"/>
            <a:ext cx="1291784" cy="482557"/>
          </a:xfrm>
          <a:prstGeom prst="rect">
            <a:avLst/>
          </a:prstGeom>
          <a:noFill/>
        </p:spPr>
        <p:txBody>
          <a:bodyPr wrap="none" rtlCol="0">
            <a:spAutoFit/>
          </a:bodyPr>
          <a:lstStyle/>
          <a:p>
            <a:r>
              <a:rPr lang="en-US" dirty="0" smtClean="0"/>
              <a:t>Node 3</a:t>
            </a:r>
            <a:endParaRPr lang="en-US" dirty="0"/>
          </a:p>
        </p:txBody>
      </p:sp>
      <p:sp>
        <p:nvSpPr>
          <p:cNvPr id="127" name="TextBox 126"/>
          <p:cNvSpPr txBox="1"/>
          <p:nvPr/>
        </p:nvSpPr>
        <p:spPr>
          <a:xfrm>
            <a:off x="3038409" y="6069383"/>
            <a:ext cx="1297235" cy="482557"/>
          </a:xfrm>
          <a:prstGeom prst="rect">
            <a:avLst/>
          </a:prstGeom>
          <a:noFill/>
        </p:spPr>
        <p:txBody>
          <a:bodyPr wrap="none" rtlCol="0">
            <a:spAutoFit/>
          </a:bodyPr>
          <a:lstStyle/>
          <a:p>
            <a:r>
              <a:rPr lang="en-US" dirty="0" smtClean="0"/>
              <a:t>Node 4</a:t>
            </a:r>
            <a:endParaRPr lang="en-US" dirty="0"/>
          </a:p>
        </p:txBody>
      </p:sp>
      <p:sp>
        <p:nvSpPr>
          <p:cNvPr id="128" name="TextBox 127"/>
          <p:cNvSpPr txBox="1"/>
          <p:nvPr/>
        </p:nvSpPr>
        <p:spPr>
          <a:xfrm>
            <a:off x="264039" y="2729939"/>
            <a:ext cx="2830335" cy="369332"/>
          </a:xfrm>
          <a:prstGeom prst="rect">
            <a:avLst/>
          </a:prstGeom>
          <a:noFill/>
        </p:spPr>
        <p:txBody>
          <a:bodyPr wrap="none" rtlCol="0">
            <a:spAutoFit/>
          </a:bodyPr>
          <a:lstStyle/>
          <a:p>
            <a:r>
              <a:rPr lang="en-US" dirty="0" err="1" smtClean="0"/>
              <a:t>MonteCarlo</a:t>
            </a:r>
            <a:r>
              <a:rPr lang="en-US" dirty="0" smtClean="0"/>
              <a:t> Estimation of PI</a:t>
            </a:r>
            <a:endParaRPr lang="en-US" dirty="0"/>
          </a:p>
        </p:txBody>
      </p:sp>
      <p:sp>
        <p:nvSpPr>
          <p:cNvPr id="129" name="TextBox 128"/>
          <p:cNvSpPr txBox="1"/>
          <p:nvPr/>
        </p:nvSpPr>
        <p:spPr>
          <a:xfrm>
            <a:off x="5377399" y="2770902"/>
            <a:ext cx="2634217" cy="369332"/>
          </a:xfrm>
          <a:prstGeom prst="rect">
            <a:avLst/>
          </a:prstGeom>
          <a:noFill/>
        </p:spPr>
        <p:txBody>
          <a:bodyPr wrap="none" rtlCol="0">
            <a:spAutoFit/>
          </a:bodyPr>
          <a:lstStyle/>
          <a:p>
            <a:r>
              <a:rPr lang="en-US" dirty="0" smtClean="0"/>
              <a:t>5-Point Stencil Operations</a:t>
            </a:r>
            <a:endParaRPr lang="en-US" dirty="0"/>
          </a:p>
        </p:txBody>
      </p:sp>
      <p:sp>
        <p:nvSpPr>
          <p:cNvPr id="130" name="TextBox 129"/>
          <p:cNvSpPr txBox="1"/>
          <p:nvPr/>
        </p:nvSpPr>
        <p:spPr>
          <a:xfrm>
            <a:off x="3429848" y="6477768"/>
            <a:ext cx="2294280" cy="369332"/>
          </a:xfrm>
          <a:prstGeom prst="rect">
            <a:avLst/>
          </a:prstGeom>
          <a:noFill/>
        </p:spPr>
        <p:txBody>
          <a:bodyPr wrap="none" rtlCol="0">
            <a:spAutoFit/>
          </a:bodyPr>
          <a:lstStyle/>
          <a:p>
            <a:r>
              <a:rPr lang="en-US" dirty="0" smtClean="0"/>
              <a:t>Turing Ring Simulation</a:t>
            </a:r>
            <a:endParaRPr lang="en-US" dirty="0"/>
          </a:p>
        </p:txBody>
      </p:sp>
    </p:spTree>
    <p:extLst>
      <p:ext uri="{BB962C8B-B14F-4D97-AF65-F5344CB8AC3E}">
        <p14:creationId xmlns:p14="http://schemas.microsoft.com/office/powerpoint/2010/main" val="21295897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up)">
                                      <p:cBhvr>
                                        <p:cTn id="17" dur="500"/>
                                        <p:tgtEl>
                                          <p:spTgt spid="13"/>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childTnLst>
                                </p:cTn>
                              </p:par>
                              <p:par>
                                <p:cTn id="28" presetID="22" presetClass="entr" presetSubtype="4"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down)">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up)">
                                      <p:cBhvr>
                                        <p:cTn id="39" dur="5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wipe(down)">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29"/>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100"/>
                                        </p:tgtEl>
                                        <p:attrNameLst>
                                          <p:attrName>style.visibility</p:attrName>
                                        </p:attrNameLst>
                                      </p:cBhvr>
                                      <p:to>
                                        <p:strVal val="visible"/>
                                      </p:to>
                                    </p:set>
                                    <p:animEffect transition="in" filter="wipe(left)">
                                      <p:cBhvr>
                                        <p:cTn id="77" dur="500"/>
                                        <p:tgtEl>
                                          <p:spTgt spid="100"/>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2" fill="hold" nodeType="clickEffect">
                                  <p:stCondLst>
                                    <p:cond delay="0"/>
                                  </p:stCondLst>
                                  <p:childTnLst>
                                    <p:set>
                                      <p:cBhvr>
                                        <p:cTn id="81" dur="1" fill="hold">
                                          <p:stCondLst>
                                            <p:cond delay="0"/>
                                          </p:stCondLst>
                                        </p:cTn>
                                        <p:tgtEl>
                                          <p:spTgt spid="101"/>
                                        </p:tgtEl>
                                        <p:attrNameLst>
                                          <p:attrName>style.visibility</p:attrName>
                                        </p:attrNameLst>
                                      </p:cBhvr>
                                      <p:to>
                                        <p:strVal val="visible"/>
                                      </p:to>
                                    </p:set>
                                    <p:animEffect transition="in" filter="wipe(right)">
                                      <p:cBhvr>
                                        <p:cTn id="82" dur="500"/>
                                        <p:tgtEl>
                                          <p:spTgt spid="101"/>
                                        </p:tgtEl>
                                      </p:cBhvr>
                                    </p:animEffec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3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03"/>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04"/>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05"/>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06"/>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0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08"/>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09"/>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1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11"/>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12"/>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13"/>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14"/>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15"/>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16"/>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17"/>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18"/>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24"/>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25"/>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26"/>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nodeType="clickEffect">
                                  <p:stCondLst>
                                    <p:cond delay="0"/>
                                  </p:stCondLst>
                                  <p:childTnLst>
                                    <p:set>
                                      <p:cBhvr>
                                        <p:cTn id="132" dur="1" fill="hold">
                                          <p:stCondLst>
                                            <p:cond delay="0"/>
                                          </p:stCondLst>
                                        </p:cTn>
                                        <p:tgtEl>
                                          <p:spTgt spid="122"/>
                                        </p:tgtEl>
                                        <p:attrNameLst>
                                          <p:attrName>style.visibility</p:attrName>
                                        </p:attrNameLst>
                                      </p:cBhvr>
                                      <p:to>
                                        <p:strVal val="visible"/>
                                      </p:to>
                                    </p:set>
                                    <p:animEffect transition="in" filter="wipe(left)">
                                      <p:cBhvr>
                                        <p:cTn id="133" dur="500"/>
                                        <p:tgtEl>
                                          <p:spTgt spid="122"/>
                                        </p:tgtEl>
                                      </p:cBhvr>
                                    </p:animEffect>
                                  </p:childTnLst>
                                </p:cTn>
                              </p:par>
                              <p:par>
                                <p:cTn id="134" presetID="22" presetClass="entr" presetSubtype="4" fill="hold" nodeType="withEffect">
                                  <p:stCondLst>
                                    <p:cond delay="0"/>
                                  </p:stCondLst>
                                  <p:childTnLst>
                                    <p:set>
                                      <p:cBhvr>
                                        <p:cTn id="135" dur="1" fill="hold">
                                          <p:stCondLst>
                                            <p:cond delay="0"/>
                                          </p:stCondLst>
                                        </p:cTn>
                                        <p:tgtEl>
                                          <p:spTgt spid="123"/>
                                        </p:tgtEl>
                                        <p:attrNameLst>
                                          <p:attrName>style.visibility</p:attrName>
                                        </p:attrNameLst>
                                      </p:cBhvr>
                                      <p:to>
                                        <p:strVal val="visible"/>
                                      </p:to>
                                    </p:set>
                                    <p:animEffect transition="in" filter="wipe(down)">
                                      <p:cBhvr>
                                        <p:cTn id="136" dur="500"/>
                                        <p:tgtEl>
                                          <p:spTgt spid="123"/>
                                        </p:tgtEl>
                                      </p:cBhvr>
                                    </p:animEffect>
                                  </p:childTnLst>
                                </p:cTn>
                              </p:par>
                              <p:par>
                                <p:cTn id="137" presetID="22" presetClass="entr" presetSubtype="1" fill="hold" nodeType="withEffect">
                                  <p:stCondLst>
                                    <p:cond delay="0"/>
                                  </p:stCondLst>
                                  <p:childTnLst>
                                    <p:set>
                                      <p:cBhvr>
                                        <p:cTn id="138" dur="1" fill="hold">
                                          <p:stCondLst>
                                            <p:cond delay="0"/>
                                          </p:stCondLst>
                                        </p:cTn>
                                        <p:tgtEl>
                                          <p:spTgt spid="119"/>
                                        </p:tgtEl>
                                        <p:attrNameLst>
                                          <p:attrName>style.visibility</p:attrName>
                                        </p:attrNameLst>
                                      </p:cBhvr>
                                      <p:to>
                                        <p:strVal val="visible"/>
                                      </p:to>
                                    </p:set>
                                    <p:animEffect transition="in" filter="wipe(up)">
                                      <p:cBhvr>
                                        <p:cTn id="139" dur="500"/>
                                        <p:tgtEl>
                                          <p:spTgt spid="119"/>
                                        </p:tgtEl>
                                      </p:cBhvr>
                                    </p:animEffect>
                                  </p:childTnLst>
                                </p:cTn>
                              </p:par>
                              <p:par>
                                <p:cTn id="140" presetID="22" presetClass="entr" presetSubtype="4" fill="hold" nodeType="withEffect">
                                  <p:stCondLst>
                                    <p:cond delay="0"/>
                                  </p:stCondLst>
                                  <p:childTnLst>
                                    <p:set>
                                      <p:cBhvr>
                                        <p:cTn id="141" dur="1" fill="hold">
                                          <p:stCondLst>
                                            <p:cond delay="0"/>
                                          </p:stCondLst>
                                        </p:cTn>
                                        <p:tgtEl>
                                          <p:spTgt spid="121"/>
                                        </p:tgtEl>
                                        <p:attrNameLst>
                                          <p:attrName>style.visibility</p:attrName>
                                        </p:attrNameLst>
                                      </p:cBhvr>
                                      <p:to>
                                        <p:strVal val="visible"/>
                                      </p:to>
                                    </p:set>
                                    <p:animEffect transition="in" filter="wipe(down)">
                                      <p:cBhvr>
                                        <p:cTn id="142" dur="500"/>
                                        <p:tgtEl>
                                          <p:spTgt spid="121"/>
                                        </p:tgtEl>
                                      </p:cBhvr>
                                    </p:animEffect>
                                  </p:childTnLst>
                                </p:cTn>
                              </p:par>
                              <p:par>
                                <p:cTn id="143" presetID="22" presetClass="entr" presetSubtype="2" fill="hold" nodeType="withEffect">
                                  <p:stCondLst>
                                    <p:cond delay="0"/>
                                  </p:stCondLst>
                                  <p:childTnLst>
                                    <p:set>
                                      <p:cBhvr>
                                        <p:cTn id="144" dur="1" fill="hold">
                                          <p:stCondLst>
                                            <p:cond delay="0"/>
                                          </p:stCondLst>
                                        </p:cTn>
                                        <p:tgtEl>
                                          <p:spTgt spid="120"/>
                                        </p:tgtEl>
                                        <p:attrNameLst>
                                          <p:attrName>style.visibility</p:attrName>
                                        </p:attrNameLst>
                                      </p:cBhvr>
                                      <p:to>
                                        <p:strVal val="visible"/>
                                      </p:to>
                                    </p:set>
                                    <p:animEffect transition="in" filter="wipe(right)">
                                      <p:cBhvr>
                                        <p:cTn id="145" dur="500"/>
                                        <p:tgtEl>
                                          <p:spTgt spid="120"/>
                                        </p:tgtEl>
                                      </p:cBhvr>
                                    </p:animEffect>
                                  </p:childTnLst>
                                </p:cTn>
                              </p:par>
                              <p:par>
                                <p:cTn id="146" presetID="22" presetClass="entr" presetSubtype="1" fill="hold" nodeType="withEffect">
                                  <p:stCondLst>
                                    <p:cond delay="0"/>
                                  </p:stCondLst>
                                  <p:childTnLst>
                                    <p:set>
                                      <p:cBhvr>
                                        <p:cTn id="147" dur="1" fill="hold">
                                          <p:stCondLst>
                                            <p:cond delay="0"/>
                                          </p:stCondLst>
                                        </p:cTn>
                                        <p:tgtEl>
                                          <p:spTgt spid="119"/>
                                        </p:tgtEl>
                                        <p:attrNameLst>
                                          <p:attrName>style.visibility</p:attrName>
                                        </p:attrNameLst>
                                      </p:cBhvr>
                                      <p:to>
                                        <p:strVal val="visible"/>
                                      </p:to>
                                    </p:set>
                                    <p:animEffect transition="in" filter="wipe(up)">
                                      <p:cBhvr>
                                        <p:cTn id="148"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animBg="1"/>
      <p:bldP spid="44" grpId="0"/>
      <p:bldP spid="45" grpId="0"/>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24" grpId="0"/>
      <p:bldP spid="125" grpId="0"/>
      <p:bldP spid="126" grpId="0"/>
      <p:bldP spid="127" grpId="0"/>
      <p:bldP spid="129" grpId="0"/>
      <p:bldP spid="13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9F9B84B-B900-714B-8536-1797C39898F6}" type="slidenum">
              <a:rPr lang="en-US" smtClean="0"/>
              <a:t>30</a:t>
            </a:fld>
            <a:endParaRPr lang="en-US"/>
          </a:p>
        </p:txBody>
      </p:sp>
      <p:sp>
        <p:nvSpPr>
          <p:cNvPr id="6" name="Title 1"/>
          <p:cNvSpPr txBox="1">
            <a:spLocks/>
          </p:cNvSpPr>
          <p:nvPr/>
        </p:nvSpPr>
        <p:spPr>
          <a:xfrm>
            <a:off x="395536" y="3916412"/>
            <a:ext cx="5976664"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smtClean="0">
                <a:solidFill>
                  <a:srgbClr val="000090"/>
                </a:solidFill>
              </a:rPr>
              <a:t>Best Hand Coded Versions </a:t>
            </a:r>
            <a:endParaRPr lang="en-US" sz="3600" dirty="0">
              <a:solidFill>
                <a:srgbClr val="000090"/>
              </a:solidFill>
            </a:endParaRPr>
          </a:p>
        </p:txBody>
      </p:sp>
      <p:sp>
        <p:nvSpPr>
          <p:cNvPr id="5" name="Rectangle 3"/>
          <p:cNvSpPr txBox="1">
            <a:spLocks noChangeArrowheads="1"/>
          </p:cNvSpPr>
          <p:nvPr/>
        </p:nvSpPr>
        <p:spPr>
          <a:xfrm>
            <a:off x="0" y="3705"/>
            <a:ext cx="91440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kumimoji="1" lang="en-US" dirty="0" smtClean="0">
                <a:solidFill>
                  <a:srgbClr val="000090"/>
                </a:solidFill>
              </a:rPr>
              <a:t>Performance Comparison</a:t>
            </a:r>
            <a:endParaRPr kumimoji="1" lang="en-US" dirty="0">
              <a:solidFill>
                <a:srgbClr val="000090"/>
              </a:solidFill>
            </a:endParaRPr>
          </a:p>
        </p:txBody>
      </p:sp>
      <p:sp>
        <p:nvSpPr>
          <p:cNvPr id="4" name="TextBox 3"/>
          <p:cNvSpPr txBox="1"/>
          <p:nvPr/>
        </p:nvSpPr>
        <p:spPr>
          <a:xfrm>
            <a:off x="323528" y="1587500"/>
            <a:ext cx="8776762" cy="1754327"/>
          </a:xfrm>
          <a:prstGeom prst="rect">
            <a:avLst/>
          </a:prstGeom>
          <a:noFill/>
        </p:spPr>
        <p:txBody>
          <a:bodyPr wrap="none" rtlCol="0">
            <a:spAutoFit/>
          </a:bodyPr>
          <a:lstStyle/>
          <a:p>
            <a:pPr marL="571500" indent="-571500">
              <a:buFont typeface="Arial"/>
              <a:buChar char="•"/>
            </a:pPr>
            <a:r>
              <a:rPr lang="en-US" sz="3600" dirty="0" smtClean="0">
                <a:solidFill>
                  <a:srgbClr val="000090"/>
                </a:solidFill>
              </a:rPr>
              <a:t>X10’s Shared Memory Protocol (X10-Mem)</a:t>
            </a:r>
          </a:p>
          <a:p>
            <a:pPr marL="571500" indent="-571500">
              <a:buFont typeface="Arial"/>
              <a:buChar char="•"/>
            </a:pPr>
            <a:r>
              <a:rPr lang="en-US" sz="3600" dirty="0" smtClean="0">
                <a:solidFill>
                  <a:srgbClr val="000090"/>
                </a:solidFill>
              </a:rPr>
              <a:t>Directory-based Protocol (GR-</a:t>
            </a:r>
            <a:r>
              <a:rPr lang="en-US" sz="3600" dirty="0" err="1" smtClean="0">
                <a:solidFill>
                  <a:srgbClr val="000090"/>
                </a:solidFill>
              </a:rPr>
              <a:t>Mem</a:t>
            </a:r>
            <a:r>
              <a:rPr lang="en-US" sz="3600" dirty="0" smtClean="0">
                <a:solidFill>
                  <a:srgbClr val="000090"/>
                </a:solidFill>
              </a:rPr>
              <a:t>)</a:t>
            </a:r>
          </a:p>
          <a:p>
            <a:pPr marL="571500" indent="-571500">
              <a:buFont typeface="Arial"/>
              <a:buChar char="•"/>
            </a:pPr>
            <a:r>
              <a:rPr lang="en-US" sz="3600" dirty="0" smtClean="0">
                <a:solidFill>
                  <a:srgbClr val="000090"/>
                </a:solidFill>
              </a:rPr>
              <a:t>Combination (X10-Mem/GR-</a:t>
            </a:r>
            <a:r>
              <a:rPr lang="en-US" sz="3600" dirty="0" err="1" smtClean="0">
                <a:solidFill>
                  <a:srgbClr val="000090"/>
                </a:solidFill>
              </a:rPr>
              <a:t>Mem</a:t>
            </a:r>
            <a:r>
              <a:rPr lang="en-US" sz="3600" dirty="0" smtClean="0">
                <a:solidFill>
                  <a:srgbClr val="000090"/>
                </a:solidFill>
              </a:rPr>
              <a:t>)</a:t>
            </a:r>
            <a:endParaRPr lang="en-US" sz="3600" dirty="0">
              <a:solidFill>
                <a:srgbClr val="000090"/>
              </a:solidFill>
            </a:endParaRPr>
          </a:p>
        </p:txBody>
      </p:sp>
    </p:spTree>
    <p:extLst>
      <p:ext uri="{BB962C8B-B14F-4D97-AF65-F5344CB8AC3E}">
        <p14:creationId xmlns:p14="http://schemas.microsoft.com/office/powerpoint/2010/main" val="26280838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type="title"/>
          </p:nvPr>
        </p:nvSpPr>
        <p:spPr>
          <a:xfrm>
            <a:off x="0" y="3705"/>
            <a:ext cx="9144000" cy="1143000"/>
          </a:xfrm>
        </p:spPr>
        <p:txBody>
          <a:bodyPr>
            <a:normAutofit/>
          </a:bodyPr>
          <a:lstStyle/>
          <a:p>
            <a:r>
              <a:rPr kumimoji="1" lang="en-US" dirty="0" smtClean="0">
                <a:solidFill>
                  <a:srgbClr val="000090"/>
                </a:solidFill>
              </a:rPr>
              <a:t>Code- and Data-Layout Restructurings</a:t>
            </a:r>
            <a:endParaRPr kumimoji="1" lang="en-US" dirty="0">
              <a:solidFill>
                <a:srgbClr val="00009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48501061"/>
              </p:ext>
            </p:extLst>
          </p:nvPr>
        </p:nvGraphicFramePr>
        <p:xfrm>
          <a:off x="395536" y="1916832"/>
          <a:ext cx="8182644" cy="3378771"/>
        </p:xfrm>
        <a:graphic>
          <a:graphicData uri="http://schemas.openxmlformats.org/drawingml/2006/table">
            <a:tbl>
              <a:tblPr firstRow="1" bandRow="1">
                <a:tableStyleId>{5940675A-B579-460E-94D1-54222C63F5DA}</a:tableStyleId>
              </a:tblPr>
              <a:tblGrid>
                <a:gridCol w="508000"/>
                <a:gridCol w="7674644"/>
              </a:tblGrid>
              <a:tr h="519948">
                <a:tc>
                  <a:txBody>
                    <a:bodyPr/>
                    <a:lstStyle/>
                    <a:p>
                      <a:endParaRPr lang="en-US" sz="2000" dirty="0"/>
                    </a:p>
                  </a:txBody>
                  <a:tcPr/>
                </a:tc>
                <a:tc>
                  <a:txBody>
                    <a:bodyPr/>
                    <a:lstStyle/>
                    <a:p>
                      <a:pPr algn="ctr"/>
                      <a:r>
                        <a:rPr lang="en-US" sz="2000" b="1" baseline="0" dirty="0" smtClean="0"/>
                        <a:t>Patterns of Shared Variable Accesses</a:t>
                      </a:r>
                      <a:endParaRPr lang="en-US" sz="2000" b="1" dirty="0"/>
                    </a:p>
                  </a:txBody>
                  <a:tcPr/>
                </a:tc>
              </a:tr>
              <a:tr h="519948">
                <a:tc>
                  <a:txBody>
                    <a:bodyPr/>
                    <a:lstStyle/>
                    <a:p>
                      <a:r>
                        <a:rPr lang="en-US" sz="2000" dirty="0" smtClean="0"/>
                        <a:t>A</a:t>
                      </a:r>
                      <a:endParaRPr lang="en-US" sz="2000" dirty="0"/>
                    </a:p>
                  </a:txBody>
                  <a:tcPr/>
                </a:tc>
                <a:tc>
                  <a:txBody>
                    <a:bodyPr/>
                    <a:lstStyle/>
                    <a:p>
                      <a:r>
                        <a:rPr lang="en-US" sz="2000" b="1" dirty="0" smtClean="0"/>
                        <a:t>Read-mostly</a:t>
                      </a:r>
                      <a:r>
                        <a:rPr lang="en-US" sz="2000" b="0" dirty="0" smtClean="0"/>
                        <a:t>: Replicate</a:t>
                      </a:r>
                      <a:r>
                        <a:rPr lang="en-US" sz="2000" b="0" baseline="0" dirty="0" smtClean="0"/>
                        <a:t> node-local copies --- reduce remote access</a:t>
                      </a:r>
                      <a:endParaRPr lang="en-US" sz="2000" b="1" dirty="0"/>
                    </a:p>
                  </a:txBody>
                  <a:tcPr/>
                </a:tc>
              </a:tr>
              <a:tr h="540555">
                <a:tc>
                  <a:txBody>
                    <a:bodyPr/>
                    <a:lstStyle/>
                    <a:p>
                      <a:r>
                        <a:rPr lang="en-US" sz="2000" dirty="0" smtClean="0"/>
                        <a:t>B </a:t>
                      </a:r>
                      <a:endParaRPr lang="en-US" sz="2000" dirty="0"/>
                    </a:p>
                  </a:txBody>
                  <a:tcPr/>
                </a:tc>
                <a:tc>
                  <a:txBody>
                    <a:bodyPr/>
                    <a:lstStyle/>
                    <a:p>
                      <a:r>
                        <a:rPr lang="en-US" sz="2000" b="1" dirty="0" smtClean="0"/>
                        <a:t>Write-mostly</a:t>
                      </a:r>
                      <a:r>
                        <a:rPr lang="en-US" sz="2000" b="0" dirty="0" smtClean="0"/>
                        <a:t>:</a:t>
                      </a:r>
                      <a:r>
                        <a:rPr lang="en-US" sz="2000" b="0" baseline="0" dirty="0" smtClean="0"/>
                        <a:t> Intact: localize write access to the site of allocation</a:t>
                      </a:r>
                      <a:endParaRPr lang="en-US" sz="2000" b="1" dirty="0"/>
                    </a:p>
                  </a:txBody>
                  <a:tcPr/>
                </a:tc>
              </a:tr>
              <a:tr h="438668">
                <a:tc>
                  <a:txBody>
                    <a:bodyPr/>
                    <a:lstStyle/>
                    <a:p>
                      <a:r>
                        <a:rPr lang="en-US" sz="2000" dirty="0" smtClean="0"/>
                        <a:t>C</a:t>
                      </a:r>
                      <a:endParaRPr lang="en-US" sz="2000" dirty="0"/>
                    </a:p>
                  </a:txBody>
                  <a:tcPr/>
                </a:tc>
                <a:tc>
                  <a:txBody>
                    <a:bodyPr/>
                    <a:lstStyle/>
                    <a:p>
                      <a:r>
                        <a:rPr lang="en-US" sz="2000" b="1" dirty="0" smtClean="0"/>
                        <a:t>Aggregate</a:t>
                      </a:r>
                      <a:r>
                        <a:rPr lang="en-US" sz="2000" b="1" baseline="0" dirty="0" smtClean="0"/>
                        <a:t> Data</a:t>
                      </a:r>
                      <a:r>
                        <a:rPr lang="en-US" sz="2000" baseline="0" dirty="0" smtClean="0"/>
                        <a:t>: Refactor into individual objects for element-wise access --- reduce false sharing</a:t>
                      </a:r>
                    </a:p>
                  </a:txBody>
                  <a:tcPr/>
                </a:tc>
              </a:tr>
              <a:tr h="523096">
                <a:tc>
                  <a:txBody>
                    <a:bodyPr/>
                    <a:lstStyle/>
                    <a:p>
                      <a:r>
                        <a:rPr lang="en-US" sz="2000" dirty="0" smtClean="0"/>
                        <a:t>D</a:t>
                      </a:r>
                    </a:p>
                  </a:txBody>
                  <a:tcPr/>
                </a:tc>
                <a:tc>
                  <a:txBody>
                    <a:bodyPr/>
                    <a:lstStyle/>
                    <a:p>
                      <a:r>
                        <a:rPr lang="en-US" sz="2000" b="1" dirty="0" smtClean="0"/>
                        <a:t>Write-Following-Read</a:t>
                      </a:r>
                      <a:r>
                        <a:rPr lang="en-US" sz="2000" b="1" baseline="0" dirty="0" smtClean="0"/>
                        <a:t> </a:t>
                      </a:r>
                      <a:r>
                        <a:rPr lang="en-US" sz="2000" b="0" baseline="0" dirty="0" smtClean="0"/>
                        <a:t>from each place: Collecting Sum Reducer – reduce frequent remote writes</a:t>
                      </a:r>
                      <a:endParaRPr lang="en-US" sz="2000" b="0" dirty="0"/>
                    </a:p>
                  </a:txBody>
                  <a:tcPr/>
                </a:tc>
              </a:tr>
              <a:tr h="389225">
                <a:tc>
                  <a:txBody>
                    <a:bodyPr/>
                    <a:lstStyle/>
                    <a:p>
                      <a:r>
                        <a:rPr lang="en-US" sz="2000" dirty="0" smtClean="0"/>
                        <a:t>E</a:t>
                      </a:r>
                      <a:endParaRPr lang="en-US" sz="2000" dirty="0"/>
                    </a:p>
                  </a:txBody>
                  <a:tcPr/>
                </a:tc>
                <a:tc>
                  <a:txBody>
                    <a:bodyPr/>
                    <a:lstStyle/>
                    <a:p>
                      <a:r>
                        <a:rPr lang="en-US" sz="2000" b="1" dirty="0" smtClean="0"/>
                        <a:t>Write-Once</a:t>
                      </a:r>
                      <a:r>
                        <a:rPr lang="en-US" sz="2000" dirty="0" smtClean="0"/>
                        <a:t>: Replicate node-local copies</a:t>
                      </a:r>
                      <a:r>
                        <a:rPr lang="en-US" sz="2000" baseline="0" dirty="0" smtClean="0"/>
                        <a:t> ---</a:t>
                      </a:r>
                      <a:r>
                        <a:rPr lang="en-US" sz="2000" dirty="0" smtClean="0"/>
                        <a:t> reduce remote access</a:t>
                      </a:r>
                      <a:endParaRPr lang="en-US" sz="2000" b="1" dirty="0"/>
                    </a:p>
                  </a:txBody>
                  <a:tcPr/>
                </a:tc>
              </a:tr>
            </a:tbl>
          </a:graphicData>
        </a:graphic>
      </p:graphicFrame>
      <p:sp>
        <p:nvSpPr>
          <p:cNvPr id="2" name="Slide Number Placeholder 1"/>
          <p:cNvSpPr>
            <a:spLocks noGrp="1"/>
          </p:cNvSpPr>
          <p:nvPr>
            <p:ph type="sldNum" sz="quarter" idx="12"/>
          </p:nvPr>
        </p:nvSpPr>
        <p:spPr/>
        <p:txBody>
          <a:bodyPr/>
          <a:lstStyle/>
          <a:p>
            <a:fld id="{B4E37B2B-7E42-0E4C-BA89-EB679EFEDB65}" type="slidenum">
              <a:rPr lang="en-US" smtClean="0"/>
              <a:t>31</a:t>
            </a:fld>
            <a:endParaRPr lang="en-US"/>
          </a:p>
        </p:txBody>
      </p:sp>
    </p:spTree>
    <p:extLst>
      <p:ext uri="{BB962C8B-B14F-4D97-AF65-F5344CB8AC3E}">
        <p14:creationId xmlns:p14="http://schemas.microsoft.com/office/powerpoint/2010/main" val="171344312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title"/>
          </p:nvPr>
        </p:nvSpPr>
        <p:spPr>
          <a:xfrm>
            <a:off x="0" y="3705"/>
            <a:ext cx="9144000" cy="1143000"/>
          </a:xfrm>
        </p:spPr>
        <p:txBody>
          <a:bodyPr>
            <a:normAutofit/>
          </a:bodyPr>
          <a:lstStyle/>
          <a:p>
            <a:r>
              <a:rPr kumimoji="1" lang="en-US" sz="3900" dirty="0" smtClean="0">
                <a:solidFill>
                  <a:srgbClr val="000090"/>
                </a:solidFill>
              </a:rPr>
              <a:t>Code Restructurings in Hand-coded Versions</a:t>
            </a:r>
            <a:endParaRPr kumimoji="1" lang="en-US" sz="3900" dirty="0">
              <a:solidFill>
                <a:srgbClr val="00009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259172064"/>
              </p:ext>
            </p:extLst>
          </p:nvPr>
        </p:nvGraphicFramePr>
        <p:xfrm>
          <a:off x="251521" y="1311910"/>
          <a:ext cx="8569423" cy="4505960"/>
        </p:xfrm>
        <a:graphic>
          <a:graphicData uri="http://schemas.openxmlformats.org/drawingml/2006/table">
            <a:tbl>
              <a:tblPr firstRow="1" bandRow="1">
                <a:tableStyleId>{616DA210-FB5B-4158-B5E0-FEB733F419BA}</a:tableStyleId>
              </a:tblPr>
              <a:tblGrid>
                <a:gridCol w="3553335"/>
                <a:gridCol w="1014488"/>
                <a:gridCol w="1042672"/>
                <a:gridCol w="929948"/>
                <a:gridCol w="1014490"/>
                <a:gridCol w="1014490"/>
              </a:tblGrid>
              <a:tr h="370840">
                <a:tc rowSpan="2">
                  <a:txBody>
                    <a:bodyPr/>
                    <a:lstStyle/>
                    <a:p>
                      <a:pPr>
                        <a:lnSpc>
                          <a:spcPct val="150000"/>
                        </a:lnSpc>
                      </a:pPr>
                      <a:r>
                        <a:rPr lang="en-US" sz="2200" dirty="0" smtClean="0"/>
                        <a:t>Benchmarks</a:t>
                      </a:r>
                      <a:endParaRPr lang="en-US" sz="2200" dirty="0"/>
                    </a:p>
                  </a:txBody>
                  <a:tcPr/>
                </a:tc>
                <a:tc gridSpan="5">
                  <a:txBody>
                    <a:bodyPr/>
                    <a:lstStyle/>
                    <a:p>
                      <a:pPr algn="ctr"/>
                      <a:r>
                        <a:rPr lang="en-US" sz="2200" dirty="0" smtClean="0"/>
                        <a:t>Code Restructurings</a:t>
                      </a:r>
                      <a:endParaRPr lang="en-US" sz="2200"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pPr algn="ctr"/>
                      <a:endParaRPr lang="en-US" sz="2200" dirty="0"/>
                    </a:p>
                  </a:txBody>
                  <a:tcPr/>
                </a:tc>
              </a:tr>
              <a:tr h="370840">
                <a:tc vMerge="1">
                  <a:txBody>
                    <a:bodyPr/>
                    <a:lstStyle/>
                    <a:p>
                      <a:endParaRPr lang="en-US" dirty="0"/>
                    </a:p>
                  </a:txBody>
                  <a:tcPr>
                    <a:noFill/>
                  </a:tcPr>
                </a:tc>
                <a:tc>
                  <a:txBody>
                    <a:bodyPr/>
                    <a:lstStyle/>
                    <a:p>
                      <a:r>
                        <a:rPr lang="en-US" dirty="0" smtClean="0"/>
                        <a:t>A</a:t>
                      </a:r>
                      <a:endParaRPr lang="en-US" dirty="0"/>
                    </a:p>
                  </a:txBody>
                  <a:tcPr>
                    <a:noFill/>
                  </a:tcPr>
                </a:tc>
                <a:tc>
                  <a:txBody>
                    <a:bodyPr/>
                    <a:lstStyle/>
                    <a:p>
                      <a:r>
                        <a:rPr lang="en-US" dirty="0" smtClean="0"/>
                        <a:t>B</a:t>
                      </a:r>
                      <a:endParaRPr lang="en-US" dirty="0"/>
                    </a:p>
                  </a:txBody>
                  <a:tcPr>
                    <a:noFill/>
                  </a:tcPr>
                </a:tc>
                <a:tc>
                  <a:txBody>
                    <a:bodyPr/>
                    <a:lstStyle/>
                    <a:p>
                      <a:r>
                        <a:rPr lang="en-US" dirty="0" smtClean="0"/>
                        <a:t>C</a:t>
                      </a:r>
                      <a:endParaRPr lang="en-US" dirty="0"/>
                    </a:p>
                  </a:txBody>
                  <a:tcPr>
                    <a:noFill/>
                  </a:tcPr>
                </a:tc>
                <a:tc>
                  <a:txBody>
                    <a:bodyPr/>
                    <a:lstStyle/>
                    <a:p>
                      <a:r>
                        <a:rPr lang="en-US" dirty="0" smtClean="0"/>
                        <a:t>D</a:t>
                      </a:r>
                      <a:endParaRPr lang="en-US" dirty="0"/>
                    </a:p>
                  </a:txBody>
                  <a:tcPr>
                    <a:noFill/>
                  </a:tcPr>
                </a:tc>
                <a:tc>
                  <a:txBody>
                    <a:bodyPr/>
                    <a:lstStyle/>
                    <a:p>
                      <a:r>
                        <a:rPr lang="en-US" dirty="0" smtClean="0"/>
                        <a:t>E</a:t>
                      </a:r>
                      <a:endParaRPr lang="en-US" dirty="0"/>
                    </a:p>
                  </a:txBody>
                  <a:tcPr>
                    <a:noFill/>
                  </a:tcPr>
                </a:tc>
              </a:tr>
              <a:tr h="370840">
                <a:tc>
                  <a:txBody>
                    <a:bodyPr/>
                    <a:lstStyle/>
                    <a:p>
                      <a:r>
                        <a:rPr lang="en-US" dirty="0" err="1" smtClean="0"/>
                        <a:t>FSSimpleDist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tc>
                <a:tc>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tc>
                <a:tc>
                  <a:txBody>
                    <a:bodyPr/>
                    <a:lstStyle/>
                    <a:p>
                      <a:endParaRPr lang="en-US" dirty="0"/>
                    </a:p>
                  </a:txBody>
                  <a:tcPr/>
                </a:tc>
                <a:tc>
                  <a:txBody>
                    <a:bodyPr/>
                    <a:lstStyle/>
                    <a:p>
                      <a:endParaRPr lang="en-US" dirty="0"/>
                    </a:p>
                  </a:txBody>
                  <a:tcPr/>
                </a:tc>
              </a:tr>
              <a:tr h="370840">
                <a:tc>
                  <a:txBody>
                    <a:bodyPr/>
                    <a:lstStyle/>
                    <a:p>
                      <a:r>
                        <a:rPr lang="en-US" dirty="0" smtClean="0"/>
                        <a:t>K-Means</a:t>
                      </a:r>
                      <a:endParaRPr lang="en-US" dirty="0"/>
                    </a:p>
                  </a:txBody>
                  <a:tcPr>
                    <a:noFill/>
                  </a:tcPr>
                </a:tc>
                <a:tc>
                  <a:txBody>
                    <a:bodyPr/>
                    <a:lstStyle/>
                    <a:p>
                      <a:endParaRPr lang="en-US" dirty="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txBody>
                  <a:tcPr>
                    <a:noFill/>
                  </a:tcPr>
                </a:tc>
              </a:tr>
              <a:tr h="370840">
                <a:tc>
                  <a:txBody>
                    <a:bodyPr/>
                    <a:lstStyle/>
                    <a:p>
                      <a:r>
                        <a:rPr lang="en-US" dirty="0" err="1" smtClean="0"/>
                        <a:t>MontePiDist</a:t>
                      </a:r>
                      <a:endParaRPr lang="en-US" dirty="0"/>
                    </a:p>
                  </a:txBody>
                  <a:tcPr/>
                </a:tc>
                <a:tc>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r>
                        <a:rPr lang="en-US" dirty="0" smtClean="0"/>
                        <a:t>N-Body</a:t>
                      </a:r>
                      <a:endParaRPr lang="en-US" dirty="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oFill/>
                  </a:tcPr>
                </a:tc>
                <a:tc>
                  <a:txBody>
                    <a:bodyPr/>
                    <a:lstStyle/>
                    <a:p>
                      <a:endParaRPr lang="en-US"/>
                    </a:p>
                  </a:txBody>
                  <a:tcPr>
                    <a:noFill/>
                  </a:tcPr>
                </a:tc>
                <a:tc>
                  <a:txBody>
                    <a:bodyPr/>
                    <a:lstStyle/>
                    <a:p>
                      <a:endParaRPr lang="en-US"/>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oFill/>
                  </a:tcPr>
                </a:tc>
              </a:tr>
              <a:tr h="370840">
                <a:tc>
                  <a:txBody>
                    <a:bodyPr/>
                    <a:lstStyle/>
                    <a:p>
                      <a:r>
                        <a:rPr lang="en-US" dirty="0" smtClean="0"/>
                        <a:t>Jacobi</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r>
                        <a:rPr lang="en-US" dirty="0" err="1" smtClean="0"/>
                        <a:t>RayTracer</a:t>
                      </a:r>
                      <a:endParaRPr lang="en-US" dirty="0"/>
                    </a:p>
                  </a:txBody>
                  <a:tcPr>
                    <a:noFill/>
                  </a:tcPr>
                </a:tc>
                <a:tc>
                  <a:txBody>
                    <a:bodyPr/>
                    <a:lstStyle/>
                    <a:p>
                      <a:endParaRPr lang="en-US" dirty="0"/>
                    </a:p>
                  </a:txBody>
                  <a:tcPr>
                    <a:noFill/>
                  </a:tcPr>
                </a:tc>
                <a:tc>
                  <a:txBody>
                    <a:bodyPr/>
                    <a:lstStyle/>
                    <a:p>
                      <a:endParaRPr lang="en-US"/>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oFill/>
                  </a:tcPr>
                </a:tc>
                <a:tc>
                  <a:txBody>
                    <a:bodyPr/>
                    <a:lstStyle/>
                    <a:p>
                      <a:endParaRPr lang="en-US" dirty="0"/>
                    </a:p>
                  </a:txBody>
                  <a:tcPr>
                    <a:noFill/>
                  </a:tcPr>
                </a:tc>
                <a:tc>
                  <a:txBody>
                    <a:bodyPr/>
                    <a:lstStyle/>
                    <a:p>
                      <a:endParaRPr lang="en-US" dirty="0"/>
                    </a:p>
                  </a:txBody>
                  <a:tcPr>
                    <a:noFill/>
                  </a:tcPr>
                </a:tc>
              </a:tr>
              <a:tr h="370840">
                <a:tc>
                  <a:txBody>
                    <a:bodyPr/>
                    <a:lstStyle/>
                    <a:p>
                      <a:r>
                        <a:rPr lang="en-US" dirty="0" smtClean="0"/>
                        <a:t>Unbalanced Tree Search</a:t>
                      </a:r>
                      <a:endParaRPr lang="en-US" dirty="0"/>
                    </a:p>
                  </a:txBody>
                  <a:tcPr>
                    <a:noFill/>
                  </a:tcPr>
                </a:tc>
                <a:tc>
                  <a:txBody>
                    <a:bodyPr/>
                    <a:lstStyle/>
                    <a:p>
                      <a:endParaRPr lang="en-US"/>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oFill/>
                  </a:tcPr>
                </a:tc>
                <a:tc>
                  <a:txBody>
                    <a:bodyPr/>
                    <a:lstStyle/>
                    <a:p>
                      <a:endParaRPr lang="en-US"/>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oFill/>
                  </a:tcPr>
                </a:tc>
              </a:tr>
              <a:tr h="370840">
                <a:tc>
                  <a:txBody>
                    <a:bodyPr/>
                    <a:lstStyle/>
                    <a:p>
                      <a:r>
                        <a:rPr lang="en-US" dirty="0" smtClean="0"/>
                        <a:t>Linear Regression</a:t>
                      </a:r>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txBody>
                  <a:tcPr>
                    <a:noFill/>
                  </a:tcPr>
                </a:tc>
              </a:tr>
              <a:tr h="370840">
                <a:tc>
                  <a:txBody>
                    <a:bodyPr/>
                    <a:lstStyle/>
                    <a:p>
                      <a:r>
                        <a:rPr lang="en-US" dirty="0" smtClean="0"/>
                        <a:t>Delaunay Mesh Generation (DMG)</a:t>
                      </a:r>
                      <a:endParaRPr lang="en-US" dirty="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oFill/>
                  </a:tcPr>
                </a:tc>
                <a:tc>
                  <a:txBody>
                    <a:bodyPr/>
                    <a:lstStyle/>
                    <a:p>
                      <a:endParaRPr lang="en-US" dirty="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oFill/>
                  </a:tcPr>
                </a:tc>
                <a:tc>
                  <a:txBody>
                    <a:bodyPr/>
                    <a:lstStyle/>
                    <a:p>
                      <a:endParaRPr lang="en-US" dirty="0"/>
                    </a:p>
                  </a:txBody>
                  <a:tcPr>
                    <a:noFill/>
                  </a:tcPr>
                </a:tc>
              </a:tr>
              <a:tr h="370840">
                <a:tc>
                  <a:txBody>
                    <a:bodyPr/>
                    <a:lstStyle/>
                    <a:p>
                      <a:r>
                        <a:rPr lang="en-US" dirty="0" smtClean="0"/>
                        <a:t>Delaunay Mesh Refinement (DMR)</a:t>
                      </a:r>
                      <a:endParaRPr lang="en-US" dirty="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oFill/>
                  </a:tcPr>
                </a:tc>
                <a:tc>
                  <a:txBody>
                    <a:bodyPr/>
                    <a:lstStyle/>
                    <a:p>
                      <a:endParaRPr lang="en-US" dirty="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oFill/>
                  </a:tcPr>
                </a:tc>
                <a:tc>
                  <a:txBody>
                    <a:bodyPr/>
                    <a:lstStyle/>
                    <a:p>
                      <a:endParaRPr lang="en-US" dirty="0"/>
                    </a:p>
                  </a:txBody>
                  <a:tcPr>
                    <a:noFill/>
                  </a:tcPr>
                </a:tc>
              </a:tr>
            </a:tbl>
          </a:graphicData>
        </a:graphic>
      </p:graphicFrame>
      <p:sp>
        <p:nvSpPr>
          <p:cNvPr id="2" name="Slide Number Placeholder 1"/>
          <p:cNvSpPr>
            <a:spLocks noGrp="1"/>
          </p:cNvSpPr>
          <p:nvPr>
            <p:ph type="sldNum" sz="quarter" idx="12"/>
          </p:nvPr>
        </p:nvSpPr>
        <p:spPr/>
        <p:txBody>
          <a:bodyPr/>
          <a:lstStyle/>
          <a:p>
            <a:fld id="{B4E37B2B-7E42-0E4C-BA89-EB679EFEDB65}" type="slidenum">
              <a:rPr lang="en-US" smtClean="0"/>
              <a:t>32</a:t>
            </a:fld>
            <a:endParaRPr lang="en-US"/>
          </a:p>
        </p:txBody>
      </p:sp>
    </p:spTree>
    <p:extLst>
      <p:ext uri="{BB962C8B-B14F-4D97-AF65-F5344CB8AC3E}">
        <p14:creationId xmlns:p14="http://schemas.microsoft.com/office/powerpoint/2010/main" val="160242514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8388" y="3498144"/>
            <a:ext cx="8160812" cy="1308100"/>
          </a:xfrm>
        </p:spPr>
        <p:txBody>
          <a:bodyPr>
            <a:noAutofit/>
          </a:bodyPr>
          <a:lstStyle/>
          <a:p>
            <a:r>
              <a:rPr lang="en-US" dirty="0" err="1" smtClean="0"/>
              <a:t>CentOS</a:t>
            </a:r>
            <a:r>
              <a:rPr lang="en-US" dirty="0" smtClean="0"/>
              <a:t> Linux 6.0</a:t>
            </a:r>
          </a:p>
          <a:p>
            <a:r>
              <a:rPr lang="en-US" dirty="0" smtClean="0"/>
              <a:t>1 Node = 2 </a:t>
            </a:r>
            <a:r>
              <a:rPr lang="en-US" dirty="0" err="1" smtClean="0"/>
              <a:t>HyperTransport</a:t>
            </a:r>
            <a:r>
              <a:rPr lang="en-US" dirty="0" smtClean="0"/>
              <a:t> connected CPUs</a:t>
            </a:r>
          </a:p>
          <a:p>
            <a:r>
              <a:rPr lang="en-US" dirty="0" err="1" smtClean="0"/>
              <a:t>QuadCore</a:t>
            </a:r>
            <a:r>
              <a:rPr lang="en-US" dirty="0" smtClean="0"/>
              <a:t> Opteron Processors</a:t>
            </a:r>
          </a:p>
        </p:txBody>
      </p:sp>
      <p:graphicFrame>
        <p:nvGraphicFramePr>
          <p:cNvPr id="4" name="Table 3"/>
          <p:cNvGraphicFramePr>
            <a:graphicFrameLocks noGrp="1"/>
          </p:cNvGraphicFramePr>
          <p:nvPr>
            <p:extLst>
              <p:ext uri="{D42A27DB-BD31-4B8C-83A1-F6EECF244321}">
                <p14:modId xmlns:p14="http://schemas.microsoft.com/office/powerpoint/2010/main" val="2485966057"/>
              </p:ext>
            </p:extLst>
          </p:nvPr>
        </p:nvGraphicFramePr>
        <p:xfrm>
          <a:off x="98777" y="1751548"/>
          <a:ext cx="8912578" cy="853440"/>
        </p:xfrm>
        <a:graphic>
          <a:graphicData uri="http://schemas.openxmlformats.org/drawingml/2006/table">
            <a:tbl>
              <a:tblPr firstRow="1" bandRow="1">
                <a:tableStyleId>{5940675A-B579-460E-94D1-54222C63F5DA}</a:tableStyleId>
              </a:tblPr>
              <a:tblGrid>
                <a:gridCol w="2393244"/>
                <a:gridCol w="1854200"/>
                <a:gridCol w="2187223"/>
                <a:gridCol w="2477911"/>
              </a:tblGrid>
              <a:tr h="370840">
                <a:tc rowSpan="2">
                  <a:txBody>
                    <a:bodyPr/>
                    <a:lstStyle/>
                    <a:p>
                      <a:endParaRPr lang="en-US" sz="2200" dirty="0" smtClean="0">
                        <a:solidFill>
                          <a:srgbClr val="000090"/>
                        </a:solidFill>
                      </a:endParaRPr>
                    </a:p>
                    <a:p>
                      <a:pPr algn="ctr">
                        <a:lnSpc>
                          <a:spcPct val="50000"/>
                        </a:lnSpc>
                      </a:pPr>
                      <a:r>
                        <a:rPr lang="en-US" sz="2200" dirty="0" err="1" smtClean="0">
                          <a:solidFill>
                            <a:srgbClr val="000090"/>
                          </a:solidFill>
                        </a:rPr>
                        <a:t>Heldar</a:t>
                      </a:r>
                      <a:r>
                        <a:rPr lang="en-US" sz="2200" dirty="0" smtClean="0">
                          <a:solidFill>
                            <a:srgbClr val="000090"/>
                          </a:solidFill>
                        </a:rPr>
                        <a:t>(</a:t>
                      </a:r>
                      <a:r>
                        <a:rPr lang="en-US" sz="2200" dirty="0" err="1" smtClean="0">
                          <a:solidFill>
                            <a:srgbClr val="000090"/>
                          </a:solidFill>
                        </a:rPr>
                        <a:t>Opetron</a:t>
                      </a:r>
                      <a:r>
                        <a:rPr lang="en-US" sz="2200" dirty="0" smtClean="0">
                          <a:solidFill>
                            <a:srgbClr val="000090"/>
                          </a:solidFill>
                        </a:rPr>
                        <a:t>)</a:t>
                      </a:r>
                    </a:p>
                  </a:txBody>
                  <a:tcPr/>
                </a:tc>
                <a:tc>
                  <a:txBody>
                    <a:bodyPr/>
                    <a:lstStyle/>
                    <a:p>
                      <a:pPr algn="ctr"/>
                      <a:r>
                        <a:rPr lang="en-US" sz="2200" dirty="0" smtClean="0">
                          <a:solidFill>
                            <a:srgbClr val="000090"/>
                          </a:solidFill>
                        </a:rPr>
                        <a:t>No.</a:t>
                      </a:r>
                      <a:r>
                        <a:rPr lang="en-US" sz="2200" baseline="0" dirty="0" smtClean="0">
                          <a:solidFill>
                            <a:srgbClr val="000090"/>
                          </a:solidFill>
                        </a:rPr>
                        <a:t> nodes</a:t>
                      </a:r>
                      <a:endParaRPr lang="en-US" sz="2200" dirty="0">
                        <a:solidFill>
                          <a:srgbClr val="000090"/>
                        </a:solidFill>
                      </a:endParaRPr>
                    </a:p>
                  </a:txBody>
                  <a:tcPr/>
                </a:tc>
                <a:tc>
                  <a:txBody>
                    <a:bodyPr/>
                    <a:lstStyle/>
                    <a:p>
                      <a:pPr algn="ctr"/>
                      <a:r>
                        <a:rPr lang="en-US" sz="2200" dirty="0" smtClean="0">
                          <a:solidFill>
                            <a:srgbClr val="000090"/>
                          </a:solidFill>
                        </a:rPr>
                        <a:t>Cores per node</a:t>
                      </a:r>
                      <a:endParaRPr lang="en-US" sz="2200" dirty="0">
                        <a:solidFill>
                          <a:srgbClr val="000090"/>
                        </a:solidFill>
                      </a:endParaRPr>
                    </a:p>
                  </a:txBody>
                  <a:tcPr/>
                </a:tc>
                <a:tc>
                  <a:txBody>
                    <a:bodyPr/>
                    <a:lstStyle/>
                    <a:p>
                      <a:pPr algn="ctr"/>
                      <a:r>
                        <a:rPr lang="en-US" sz="2200" dirty="0" smtClean="0">
                          <a:solidFill>
                            <a:srgbClr val="000090"/>
                          </a:solidFill>
                        </a:rPr>
                        <a:t>Memory per node</a:t>
                      </a:r>
                      <a:endParaRPr lang="en-US" sz="2200" dirty="0">
                        <a:solidFill>
                          <a:srgbClr val="000090"/>
                        </a:solidFill>
                      </a:endParaRPr>
                    </a:p>
                  </a:txBody>
                  <a:tcPr/>
                </a:tc>
              </a:tr>
              <a:tr h="381000">
                <a:tc vMerge="1">
                  <a:txBody>
                    <a:bodyPr/>
                    <a:lstStyle/>
                    <a:p>
                      <a:endParaRPr lang="en-US" sz="2800" dirty="0" smtClean="0"/>
                    </a:p>
                  </a:txBody>
                  <a:tcPr/>
                </a:tc>
                <a:tc>
                  <a:txBody>
                    <a:bodyPr/>
                    <a:lstStyle/>
                    <a:p>
                      <a:pPr algn="ctr"/>
                      <a:r>
                        <a:rPr lang="en-US" sz="2200" dirty="0" smtClean="0">
                          <a:solidFill>
                            <a:srgbClr val="000090"/>
                          </a:solidFill>
                        </a:rPr>
                        <a:t>    16</a:t>
                      </a:r>
                      <a:endParaRPr lang="en-US" sz="2200" dirty="0">
                        <a:solidFill>
                          <a:srgbClr val="000090"/>
                        </a:solidFill>
                      </a:endParaRPr>
                    </a:p>
                  </a:txBody>
                  <a:tcPr/>
                </a:tc>
                <a:tc>
                  <a:txBody>
                    <a:bodyPr/>
                    <a:lstStyle/>
                    <a:p>
                      <a:pPr algn="ctr"/>
                      <a:r>
                        <a:rPr lang="en-US" sz="2200" dirty="0" smtClean="0">
                          <a:solidFill>
                            <a:srgbClr val="000090"/>
                          </a:solidFill>
                        </a:rPr>
                        <a:t>     8</a:t>
                      </a:r>
                      <a:endParaRPr lang="en-US" sz="2200" dirty="0">
                        <a:solidFill>
                          <a:srgbClr val="000090"/>
                        </a:solidFill>
                      </a:endParaRPr>
                    </a:p>
                  </a:txBody>
                  <a:tcPr/>
                </a:tc>
                <a:tc>
                  <a:txBody>
                    <a:bodyPr/>
                    <a:lstStyle/>
                    <a:p>
                      <a:pPr algn="ctr"/>
                      <a:r>
                        <a:rPr lang="en-US" sz="2200" dirty="0" smtClean="0">
                          <a:solidFill>
                            <a:srgbClr val="000090"/>
                          </a:solidFill>
                        </a:rPr>
                        <a:t>    8 GB</a:t>
                      </a:r>
                      <a:endParaRPr lang="en-US" sz="2200" dirty="0">
                        <a:solidFill>
                          <a:srgbClr val="000090"/>
                        </a:solidFill>
                      </a:endParaRPr>
                    </a:p>
                  </a:txBody>
                  <a:tcPr/>
                </a:tc>
              </a:tr>
            </a:tbl>
          </a:graphicData>
        </a:graphic>
      </p:graphicFrame>
      <p:sp>
        <p:nvSpPr>
          <p:cNvPr id="2" name="Slide Number Placeholder 1"/>
          <p:cNvSpPr>
            <a:spLocks noGrp="1"/>
          </p:cNvSpPr>
          <p:nvPr>
            <p:ph type="sldNum" sz="quarter" idx="12"/>
          </p:nvPr>
        </p:nvSpPr>
        <p:spPr/>
        <p:txBody>
          <a:bodyPr/>
          <a:lstStyle/>
          <a:p>
            <a:fld id="{B9F9B84B-B900-714B-8536-1797C39898F6}" type="slidenum">
              <a:rPr lang="en-US" smtClean="0"/>
              <a:t>33</a:t>
            </a:fld>
            <a:endParaRPr lang="en-US"/>
          </a:p>
        </p:txBody>
      </p:sp>
      <p:sp>
        <p:nvSpPr>
          <p:cNvPr id="9" name="Rectangle 3"/>
          <p:cNvSpPr>
            <a:spLocks noGrp="1" noChangeArrowheads="1"/>
          </p:cNvSpPr>
          <p:nvPr>
            <p:ph type="title"/>
          </p:nvPr>
        </p:nvSpPr>
        <p:spPr>
          <a:xfrm>
            <a:off x="0" y="3705"/>
            <a:ext cx="8686800" cy="1143000"/>
          </a:xfrm>
        </p:spPr>
        <p:txBody>
          <a:bodyPr>
            <a:normAutofit/>
          </a:bodyPr>
          <a:lstStyle/>
          <a:p>
            <a:r>
              <a:rPr kumimoji="1" lang="en-US" dirty="0" smtClean="0">
                <a:solidFill>
                  <a:srgbClr val="000090"/>
                </a:solidFill>
              </a:rPr>
              <a:t>Platform</a:t>
            </a:r>
            <a:endParaRPr kumimoji="1" lang="en-US" dirty="0">
              <a:solidFill>
                <a:srgbClr val="000090"/>
              </a:solidFill>
            </a:endParaRPr>
          </a:p>
        </p:txBody>
      </p:sp>
    </p:spTree>
    <p:extLst>
      <p:ext uri="{BB962C8B-B14F-4D97-AF65-F5344CB8AC3E}">
        <p14:creationId xmlns:p14="http://schemas.microsoft.com/office/powerpoint/2010/main" val="1464991491"/>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16200000">
            <a:off x="444078" y="5658146"/>
            <a:ext cx="1424376" cy="369332"/>
          </a:xfrm>
          <a:prstGeom prst="rect">
            <a:avLst/>
          </a:prstGeom>
          <a:noFill/>
        </p:spPr>
        <p:txBody>
          <a:bodyPr wrap="none" rtlCol="0">
            <a:spAutoFit/>
          </a:bodyPr>
          <a:lstStyle/>
          <a:p>
            <a:r>
              <a:rPr lang="en-US" b="1" dirty="0" err="1" smtClean="0"/>
              <a:t>FSSimpleDist</a:t>
            </a:r>
            <a:endParaRPr lang="en-US" b="1" dirty="0"/>
          </a:p>
        </p:txBody>
      </p:sp>
      <p:sp>
        <p:nvSpPr>
          <p:cNvPr id="7" name="TextBox 6"/>
          <p:cNvSpPr txBox="1"/>
          <p:nvPr/>
        </p:nvSpPr>
        <p:spPr>
          <a:xfrm rot="16200000">
            <a:off x="1360823" y="5488052"/>
            <a:ext cx="1031051" cy="369332"/>
          </a:xfrm>
          <a:prstGeom prst="rect">
            <a:avLst/>
          </a:prstGeom>
          <a:noFill/>
        </p:spPr>
        <p:txBody>
          <a:bodyPr wrap="none" rtlCol="0">
            <a:spAutoFit/>
          </a:bodyPr>
          <a:lstStyle/>
          <a:p>
            <a:r>
              <a:rPr lang="en-US" b="1" dirty="0" smtClean="0"/>
              <a:t>K-Means</a:t>
            </a:r>
            <a:endParaRPr lang="en-US" b="1" dirty="0"/>
          </a:p>
        </p:txBody>
      </p:sp>
      <p:sp>
        <p:nvSpPr>
          <p:cNvPr id="8" name="TextBox 7"/>
          <p:cNvSpPr txBox="1"/>
          <p:nvPr/>
        </p:nvSpPr>
        <p:spPr>
          <a:xfrm rot="16200000">
            <a:off x="1976196" y="5638197"/>
            <a:ext cx="1384476" cy="369332"/>
          </a:xfrm>
          <a:prstGeom prst="rect">
            <a:avLst/>
          </a:prstGeom>
          <a:noFill/>
        </p:spPr>
        <p:txBody>
          <a:bodyPr wrap="none" rtlCol="0">
            <a:spAutoFit/>
          </a:bodyPr>
          <a:lstStyle/>
          <a:p>
            <a:r>
              <a:rPr lang="en-US" b="1" dirty="0" err="1" smtClean="0"/>
              <a:t>MontePiDist</a:t>
            </a:r>
            <a:endParaRPr lang="en-US" b="1" dirty="0"/>
          </a:p>
        </p:txBody>
      </p:sp>
      <p:sp>
        <p:nvSpPr>
          <p:cNvPr id="9" name="TextBox 8"/>
          <p:cNvSpPr txBox="1"/>
          <p:nvPr/>
        </p:nvSpPr>
        <p:spPr>
          <a:xfrm rot="16200000">
            <a:off x="3081125" y="5397364"/>
            <a:ext cx="902811" cy="369332"/>
          </a:xfrm>
          <a:prstGeom prst="rect">
            <a:avLst/>
          </a:prstGeom>
          <a:noFill/>
        </p:spPr>
        <p:txBody>
          <a:bodyPr wrap="none" rtlCol="0">
            <a:spAutoFit/>
          </a:bodyPr>
          <a:lstStyle/>
          <a:p>
            <a:r>
              <a:rPr lang="en-US" b="1" dirty="0" smtClean="0"/>
              <a:t>N-Body</a:t>
            </a:r>
            <a:endParaRPr lang="en-US" b="1" dirty="0"/>
          </a:p>
        </p:txBody>
      </p:sp>
      <p:sp>
        <p:nvSpPr>
          <p:cNvPr id="10" name="TextBox 9"/>
          <p:cNvSpPr txBox="1"/>
          <p:nvPr/>
        </p:nvSpPr>
        <p:spPr>
          <a:xfrm rot="16200000">
            <a:off x="3936475" y="5334102"/>
            <a:ext cx="776287" cy="369332"/>
          </a:xfrm>
          <a:prstGeom prst="rect">
            <a:avLst/>
          </a:prstGeom>
          <a:noFill/>
        </p:spPr>
        <p:txBody>
          <a:bodyPr wrap="none" rtlCol="0">
            <a:spAutoFit/>
          </a:bodyPr>
          <a:lstStyle/>
          <a:p>
            <a:r>
              <a:rPr lang="en-US" b="1" dirty="0" smtClean="0"/>
              <a:t>Jacobi</a:t>
            </a:r>
            <a:endParaRPr lang="en-US" b="1" dirty="0"/>
          </a:p>
        </p:txBody>
      </p:sp>
      <p:sp>
        <p:nvSpPr>
          <p:cNvPr id="11" name="TextBox 10"/>
          <p:cNvSpPr txBox="1"/>
          <p:nvPr/>
        </p:nvSpPr>
        <p:spPr>
          <a:xfrm rot="16200000">
            <a:off x="4473174" y="5517483"/>
            <a:ext cx="1143049" cy="369332"/>
          </a:xfrm>
          <a:prstGeom prst="rect">
            <a:avLst/>
          </a:prstGeom>
          <a:noFill/>
        </p:spPr>
        <p:txBody>
          <a:bodyPr wrap="none" rtlCol="0">
            <a:spAutoFit/>
          </a:bodyPr>
          <a:lstStyle/>
          <a:p>
            <a:r>
              <a:rPr lang="en-US" b="1" dirty="0" err="1" smtClean="0"/>
              <a:t>RayTracer</a:t>
            </a:r>
            <a:endParaRPr lang="en-US" b="1" dirty="0"/>
          </a:p>
        </p:txBody>
      </p:sp>
      <p:sp>
        <p:nvSpPr>
          <p:cNvPr id="13" name="TextBox 12"/>
          <p:cNvSpPr txBox="1"/>
          <p:nvPr/>
        </p:nvSpPr>
        <p:spPr>
          <a:xfrm rot="16200000">
            <a:off x="5629417" y="5225336"/>
            <a:ext cx="558754" cy="369332"/>
          </a:xfrm>
          <a:prstGeom prst="rect">
            <a:avLst/>
          </a:prstGeom>
          <a:noFill/>
        </p:spPr>
        <p:txBody>
          <a:bodyPr wrap="none" rtlCol="0">
            <a:spAutoFit/>
          </a:bodyPr>
          <a:lstStyle/>
          <a:p>
            <a:r>
              <a:rPr lang="en-US" b="1" dirty="0" smtClean="0"/>
              <a:t>UTS</a:t>
            </a:r>
            <a:endParaRPr lang="en-US" b="1" dirty="0"/>
          </a:p>
        </p:txBody>
      </p:sp>
      <p:sp>
        <p:nvSpPr>
          <p:cNvPr id="14" name="TextBox 13"/>
          <p:cNvSpPr txBox="1"/>
          <p:nvPr/>
        </p:nvSpPr>
        <p:spPr>
          <a:xfrm rot="16200000">
            <a:off x="6081687" y="5421138"/>
            <a:ext cx="1227357" cy="646331"/>
          </a:xfrm>
          <a:prstGeom prst="rect">
            <a:avLst/>
          </a:prstGeom>
          <a:noFill/>
        </p:spPr>
        <p:txBody>
          <a:bodyPr wrap="none" rtlCol="0">
            <a:spAutoFit/>
          </a:bodyPr>
          <a:lstStyle/>
          <a:p>
            <a:pPr algn="r"/>
            <a:r>
              <a:rPr lang="en-US" b="1" dirty="0" smtClean="0"/>
              <a:t>Linear</a:t>
            </a:r>
          </a:p>
          <a:p>
            <a:r>
              <a:rPr lang="en-US" b="1" dirty="0" smtClean="0"/>
              <a:t>Regression</a:t>
            </a:r>
            <a:endParaRPr lang="en-US" b="1" dirty="0"/>
          </a:p>
        </p:txBody>
      </p:sp>
      <p:cxnSp>
        <p:nvCxnSpPr>
          <p:cNvPr id="17" name="Straight Connector 16"/>
          <p:cNvCxnSpPr/>
          <p:nvPr/>
        </p:nvCxnSpPr>
        <p:spPr>
          <a:xfrm>
            <a:off x="787924" y="5129315"/>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787924" y="4279619"/>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87924" y="3854772"/>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787924" y="4704466"/>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87924" y="3429925"/>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787924" y="2580231"/>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87924" y="3005078"/>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787924" y="1730537"/>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787924" y="2155384"/>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400559" y="4913291"/>
            <a:ext cx="301660" cy="369332"/>
          </a:xfrm>
          <a:prstGeom prst="rect">
            <a:avLst/>
          </a:prstGeom>
          <a:noFill/>
        </p:spPr>
        <p:txBody>
          <a:bodyPr wrap="none" rtlCol="0">
            <a:spAutoFit/>
          </a:bodyPr>
          <a:lstStyle/>
          <a:p>
            <a:r>
              <a:rPr lang="en-US" dirty="0" smtClean="0"/>
              <a:t>0</a:t>
            </a:r>
            <a:endParaRPr lang="en-US" dirty="0"/>
          </a:p>
        </p:txBody>
      </p:sp>
      <p:sp>
        <p:nvSpPr>
          <p:cNvPr id="48" name="TextBox 47"/>
          <p:cNvSpPr txBox="1"/>
          <p:nvPr/>
        </p:nvSpPr>
        <p:spPr>
          <a:xfrm>
            <a:off x="400559" y="4487511"/>
            <a:ext cx="418654" cy="369332"/>
          </a:xfrm>
          <a:prstGeom prst="rect">
            <a:avLst/>
          </a:prstGeom>
          <a:noFill/>
        </p:spPr>
        <p:txBody>
          <a:bodyPr wrap="none" rtlCol="0">
            <a:spAutoFit/>
          </a:bodyPr>
          <a:lstStyle/>
          <a:p>
            <a:r>
              <a:rPr lang="en-US" dirty="0" smtClean="0"/>
              <a:t>10</a:t>
            </a:r>
            <a:endParaRPr lang="en-US" dirty="0"/>
          </a:p>
        </p:txBody>
      </p:sp>
      <p:sp>
        <p:nvSpPr>
          <p:cNvPr id="49" name="TextBox 48"/>
          <p:cNvSpPr txBox="1"/>
          <p:nvPr/>
        </p:nvSpPr>
        <p:spPr>
          <a:xfrm>
            <a:off x="400559" y="4061735"/>
            <a:ext cx="418654" cy="369332"/>
          </a:xfrm>
          <a:prstGeom prst="rect">
            <a:avLst/>
          </a:prstGeom>
          <a:noFill/>
        </p:spPr>
        <p:txBody>
          <a:bodyPr wrap="none" rtlCol="0">
            <a:spAutoFit/>
          </a:bodyPr>
          <a:lstStyle/>
          <a:p>
            <a:r>
              <a:rPr lang="en-US" dirty="0" smtClean="0"/>
              <a:t>20</a:t>
            </a:r>
            <a:endParaRPr lang="en-US" dirty="0"/>
          </a:p>
        </p:txBody>
      </p:sp>
      <p:sp>
        <p:nvSpPr>
          <p:cNvPr id="50" name="TextBox 49"/>
          <p:cNvSpPr txBox="1"/>
          <p:nvPr/>
        </p:nvSpPr>
        <p:spPr>
          <a:xfrm>
            <a:off x="400559" y="3635959"/>
            <a:ext cx="418654" cy="369332"/>
          </a:xfrm>
          <a:prstGeom prst="rect">
            <a:avLst/>
          </a:prstGeom>
          <a:noFill/>
        </p:spPr>
        <p:txBody>
          <a:bodyPr wrap="none" rtlCol="0">
            <a:spAutoFit/>
          </a:bodyPr>
          <a:lstStyle/>
          <a:p>
            <a:r>
              <a:rPr lang="en-US" dirty="0" smtClean="0"/>
              <a:t>30</a:t>
            </a:r>
            <a:endParaRPr lang="en-US" dirty="0"/>
          </a:p>
        </p:txBody>
      </p:sp>
      <p:sp>
        <p:nvSpPr>
          <p:cNvPr id="51" name="TextBox 50"/>
          <p:cNvSpPr txBox="1"/>
          <p:nvPr/>
        </p:nvSpPr>
        <p:spPr>
          <a:xfrm>
            <a:off x="400559" y="3210183"/>
            <a:ext cx="418654" cy="369332"/>
          </a:xfrm>
          <a:prstGeom prst="rect">
            <a:avLst/>
          </a:prstGeom>
          <a:noFill/>
        </p:spPr>
        <p:txBody>
          <a:bodyPr wrap="none" rtlCol="0">
            <a:spAutoFit/>
          </a:bodyPr>
          <a:lstStyle/>
          <a:p>
            <a:r>
              <a:rPr lang="en-US" dirty="0" smtClean="0"/>
              <a:t>40</a:t>
            </a:r>
            <a:endParaRPr lang="en-US" dirty="0"/>
          </a:p>
        </p:txBody>
      </p:sp>
      <p:sp>
        <p:nvSpPr>
          <p:cNvPr id="52" name="TextBox 51"/>
          <p:cNvSpPr txBox="1"/>
          <p:nvPr/>
        </p:nvSpPr>
        <p:spPr>
          <a:xfrm>
            <a:off x="400559" y="2784407"/>
            <a:ext cx="418654" cy="369332"/>
          </a:xfrm>
          <a:prstGeom prst="rect">
            <a:avLst/>
          </a:prstGeom>
          <a:noFill/>
        </p:spPr>
        <p:txBody>
          <a:bodyPr wrap="none" rtlCol="0">
            <a:spAutoFit/>
          </a:bodyPr>
          <a:lstStyle/>
          <a:p>
            <a:r>
              <a:rPr lang="en-US" dirty="0" smtClean="0"/>
              <a:t>50</a:t>
            </a:r>
            <a:endParaRPr lang="en-US" dirty="0"/>
          </a:p>
        </p:txBody>
      </p:sp>
      <p:sp>
        <p:nvSpPr>
          <p:cNvPr id="53" name="TextBox 52"/>
          <p:cNvSpPr txBox="1"/>
          <p:nvPr/>
        </p:nvSpPr>
        <p:spPr>
          <a:xfrm>
            <a:off x="400559" y="2358631"/>
            <a:ext cx="418654" cy="369332"/>
          </a:xfrm>
          <a:prstGeom prst="rect">
            <a:avLst/>
          </a:prstGeom>
          <a:noFill/>
        </p:spPr>
        <p:txBody>
          <a:bodyPr wrap="none" rtlCol="0">
            <a:spAutoFit/>
          </a:bodyPr>
          <a:lstStyle/>
          <a:p>
            <a:r>
              <a:rPr lang="en-US" dirty="0" smtClean="0"/>
              <a:t>60</a:t>
            </a:r>
            <a:endParaRPr lang="en-US" dirty="0"/>
          </a:p>
        </p:txBody>
      </p:sp>
      <p:sp>
        <p:nvSpPr>
          <p:cNvPr id="54" name="TextBox 53"/>
          <p:cNvSpPr txBox="1"/>
          <p:nvPr/>
        </p:nvSpPr>
        <p:spPr>
          <a:xfrm>
            <a:off x="400559" y="1932855"/>
            <a:ext cx="418654" cy="369332"/>
          </a:xfrm>
          <a:prstGeom prst="rect">
            <a:avLst/>
          </a:prstGeom>
          <a:noFill/>
        </p:spPr>
        <p:txBody>
          <a:bodyPr wrap="none" rtlCol="0">
            <a:spAutoFit/>
          </a:bodyPr>
          <a:lstStyle/>
          <a:p>
            <a:r>
              <a:rPr lang="en-US" dirty="0" smtClean="0"/>
              <a:t>70</a:t>
            </a:r>
            <a:endParaRPr lang="en-US" dirty="0"/>
          </a:p>
        </p:txBody>
      </p:sp>
      <p:sp>
        <p:nvSpPr>
          <p:cNvPr id="55" name="TextBox 54"/>
          <p:cNvSpPr txBox="1"/>
          <p:nvPr/>
        </p:nvSpPr>
        <p:spPr>
          <a:xfrm>
            <a:off x="400559" y="1507079"/>
            <a:ext cx="418654" cy="369332"/>
          </a:xfrm>
          <a:prstGeom prst="rect">
            <a:avLst/>
          </a:prstGeom>
          <a:noFill/>
        </p:spPr>
        <p:txBody>
          <a:bodyPr wrap="none" rtlCol="0">
            <a:spAutoFit/>
          </a:bodyPr>
          <a:lstStyle/>
          <a:p>
            <a:r>
              <a:rPr lang="en-US" dirty="0" smtClean="0"/>
              <a:t>80</a:t>
            </a:r>
            <a:endParaRPr lang="en-US" dirty="0"/>
          </a:p>
        </p:txBody>
      </p:sp>
      <p:cxnSp>
        <p:nvCxnSpPr>
          <p:cNvPr id="56" name="Straight Connector 55"/>
          <p:cNvCxnSpPr/>
          <p:nvPr/>
        </p:nvCxnSpPr>
        <p:spPr>
          <a:xfrm>
            <a:off x="761093" y="1305690"/>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400559" y="1081303"/>
            <a:ext cx="418654" cy="369332"/>
          </a:xfrm>
          <a:prstGeom prst="rect">
            <a:avLst/>
          </a:prstGeom>
          <a:noFill/>
        </p:spPr>
        <p:txBody>
          <a:bodyPr wrap="none" rtlCol="0">
            <a:spAutoFit/>
          </a:bodyPr>
          <a:lstStyle/>
          <a:p>
            <a:r>
              <a:rPr lang="en-US" dirty="0" smtClean="0"/>
              <a:t>90</a:t>
            </a:r>
            <a:endParaRPr lang="en-US" dirty="0"/>
          </a:p>
        </p:txBody>
      </p:sp>
      <p:cxnSp>
        <p:nvCxnSpPr>
          <p:cNvPr id="60" name="Straight Connector 59"/>
          <p:cNvCxnSpPr/>
          <p:nvPr/>
        </p:nvCxnSpPr>
        <p:spPr>
          <a:xfrm>
            <a:off x="859932" y="1081303"/>
            <a:ext cx="26831" cy="420132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1475656"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2305548"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3135438"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3893322"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4716016"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5441531"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6228184" y="5082368"/>
            <a:ext cx="0" cy="90592"/>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sp>
        <p:nvSpPr>
          <p:cNvPr id="90" name="TextBox 89"/>
          <p:cNvSpPr txBox="1"/>
          <p:nvPr/>
        </p:nvSpPr>
        <p:spPr>
          <a:xfrm rot="16200000">
            <a:off x="-1101996" y="3025805"/>
            <a:ext cx="2608519" cy="369332"/>
          </a:xfrm>
          <a:prstGeom prst="rect">
            <a:avLst/>
          </a:prstGeom>
          <a:noFill/>
        </p:spPr>
        <p:txBody>
          <a:bodyPr wrap="none" rtlCol="0">
            <a:spAutoFit/>
          </a:bodyPr>
          <a:lstStyle/>
          <a:p>
            <a:r>
              <a:rPr lang="en-US" b="1" dirty="0" smtClean="0"/>
              <a:t>Speedup Over Sequential</a:t>
            </a:r>
            <a:endParaRPr lang="en-US" b="1" dirty="0"/>
          </a:p>
        </p:txBody>
      </p:sp>
      <p:sp>
        <p:nvSpPr>
          <p:cNvPr id="39" name="TextBox 38"/>
          <p:cNvSpPr txBox="1"/>
          <p:nvPr/>
        </p:nvSpPr>
        <p:spPr>
          <a:xfrm>
            <a:off x="-14997" y="6486694"/>
            <a:ext cx="1919065" cy="369332"/>
          </a:xfrm>
          <a:prstGeom prst="rect">
            <a:avLst/>
          </a:prstGeom>
          <a:noFill/>
        </p:spPr>
        <p:txBody>
          <a:bodyPr wrap="none" rtlCol="0">
            <a:spAutoFit/>
          </a:bodyPr>
          <a:lstStyle/>
          <a:p>
            <a:r>
              <a:rPr lang="en-US" dirty="0" smtClean="0"/>
              <a:t>Using 128 workers </a:t>
            </a:r>
            <a:endParaRPr lang="en-US" dirty="0"/>
          </a:p>
        </p:txBody>
      </p:sp>
      <p:cxnSp>
        <p:nvCxnSpPr>
          <p:cNvPr id="103" name="Straight Connector 102"/>
          <p:cNvCxnSpPr/>
          <p:nvPr/>
        </p:nvCxnSpPr>
        <p:spPr>
          <a:xfrm>
            <a:off x="7236296" y="5082368"/>
            <a:ext cx="0" cy="90592"/>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a:off x="8100392" y="5100426"/>
            <a:ext cx="0" cy="90592"/>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sp>
        <p:nvSpPr>
          <p:cNvPr id="105" name="TextBox 104"/>
          <p:cNvSpPr txBox="1"/>
          <p:nvPr/>
        </p:nvSpPr>
        <p:spPr>
          <a:xfrm rot="16200000">
            <a:off x="7318756" y="5312035"/>
            <a:ext cx="679017" cy="369332"/>
          </a:xfrm>
          <a:prstGeom prst="rect">
            <a:avLst/>
          </a:prstGeom>
          <a:noFill/>
        </p:spPr>
        <p:txBody>
          <a:bodyPr wrap="none" rtlCol="0">
            <a:spAutoFit/>
          </a:bodyPr>
          <a:lstStyle/>
          <a:p>
            <a:pPr algn="r"/>
            <a:r>
              <a:rPr lang="en-US" b="1" dirty="0" smtClean="0"/>
              <a:t>DMG</a:t>
            </a:r>
            <a:endParaRPr lang="en-US" b="1" dirty="0"/>
          </a:p>
        </p:txBody>
      </p:sp>
      <p:sp>
        <p:nvSpPr>
          <p:cNvPr id="106" name="TextBox 105"/>
          <p:cNvSpPr txBox="1"/>
          <p:nvPr/>
        </p:nvSpPr>
        <p:spPr>
          <a:xfrm rot="16200000">
            <a:off x="8170140" y="5303469"/>
            <a:ext cx="661885" cy="369332"/>
          </a:xfrm>
          <a:prstGeom prst="rect">
            <a:avLst/>
          </a:prstGeom>
          <a:noFill/>
        </p:spPr>
        <p:txBody>
          <a:bodyPr wrap="none" rtlCol="0">
            <a:spAutoFit/>
          </a:bodyPr>
          <a:lstStyle/>
          <a:p>
            <a:pPr algn="r"/>
            <a:r>
              <a:rPr lang="en-US" b="1" dirty="0" smtClean="0"/>
              <a:t>DMR</a:t>
            </a:r>
            <a:endParaRPr lang="en-US" b="1" dirty="0"/>
          </a:p>
        </p:txBody>
      </p:sp>
    </p:spTree>
    <p:extLst>
      <p:ext uri="{BB962C8B-B14F-4D97-AF65-F5344CB8AC3E}">
        <p14:creationId xmlns:p14="http://schemas.microsoft.com/office/powerpoint/2010/main" val="20971844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16200000">
            <a:off x="444078" y="5658146"/>
            <a:ext cx="1424376" cy="369332"/>
          </a:xfrm>
          <a:prstGeom prst="rect">
            <a:avLst/>
          </a:prstGeom>
          <a:noFill/>
        </p:spPr>
        <p:txBody>
          <a:bodyPr wrap="none" rtlCol="0">
            <a:spAutoFit/>
          </a:bodyPr>
          <a:lstStyle/>
          <a:p>
            <a:r>
              <a:rPr lang="en-US" b="1" dirty="0" err="1" smtClean="0"/>
              <a:t>FSSimpleDist</a:t>
            </a:r>
            <a:endParaRPr lang="en-US" b="1" dirty="0"/>
          </a:p>
        </p:txBody>
      </p:sp>
      <p:sp>
        <p:nvSpPr>
          <p:cNvPr id="7" name="TextBox 6"/>
          <p:cNvSpPr txBox="1"/>
          <p:nvPr/>
        </p:nvSpPr>
        <p:spPr>
          <a:xfrm rot="16200000">
            <a:off x="1360823" y="5488052"/>
            <a:ext cx="1031051" cy="369332"/>
          </a:xfrm>
          <a:prstGeom prst="rect">
            <a:avLst/>
          </a:prstGeom>
          <a:noFill/>
        </p:spPr>
        <p:txBody>
          <a:bodyPr wrap="none" rtlCol="0">
            <a:spAutoFit/>
          </a:bodyPr>
          <a:lstStyle/>
          <a:p>
            <a:r>
              <a:rPr lang="en-US" b="1" dirty="0" smtClean="0"/>
              <a:t>K-Means</a:t>
            </a:r>
            <a:endParaRPr lang="en-US" b="1" dirty="0"/>
          </a:p>
        </p:txBody>
      </p:sp>
      <p:sp>
        <p:nvSpPr>
          <p:cNvPr id="8" name="TextBox 7"/>
          <p:cNvSpPr txBox="1"/>
          <p:nvPr/>
        </p:nvSpPr>
        <p:spPr>
          <a:xfrm rot="16200000">
            <a:off x="1976196" y="5638197"/>
            <a:ext cx="1384476" cy="369332"/>
          </a:xfrm>
          <a:prstGeom prst="rect">
            <a:avLst/>
          </a:prstGeom>
          <a:noFill/>
        </p:spPr>
        <p:txBody>
          <a:bodyPr wrap="none" rtlCol="0">
            <a:spAutoFit/>
          </a:bodyPr>
          <a:lstStyle/>
          <a:p>
            <a:r>
              <a:rPr lang="en-US" b="1" dirty="0" err="1" smtClean="0"/>
              <a:t>MontePiDist</a:t>
            </a:r>
            <a:endParaRPr lang="en-US" b="1" dirty="0"/>
          </a:p>
        </p:txBody>
      </p:sp>
      <p:sp>
        <p:nvSpPr>
          <p:cNvPr id="9" name="TextBox 8"/>
          <p:cNvSpPr txBox="1"/>
          <p:nvPr/>
        </p:nvSpPr>
        <p:spPr>
          <a:xfrm rot="16200000">
            <a:off x="3081125" y="5397364"/>
            <a:ext cx="902811" cy="369332"/>
          </a:xfrm>
          <a:prstGeom prst="rect">
            <a:avLst/>
          </a:prstGeom>
          <a:noFill/>
        </p:spPr>
        <p:txBody>
          <a:bodyPr wrap="none" rtlCol="0">
            <a:spAutoFit/>
          </a:bodyPr>
          <a:lstStyle/>
          <a:p>
            <a:r>
              <a:rPr lang="en-US" b="1" dirty="0" smtClean="0"/>
              <a:t>N-Body</a:t>
            </a:r>
            <a:endParaRPr lang="en-US" b="1" dirty="0"/>
          </a:p>
        </p:txBody>
      </p:sp>
      <p:sp>
        <p:nvSpPr>
          <p:cNvPr id="10" name="TextBox 9"/>
          <p:cNvSpPr txBox="1"/>
          <p:nvPr/>
        </p:nvSpPr>
        <p:spPr>
          <a:xfrm rot="16200000">
            <a:off x="3936475" y="5334102"/>
            <a:ext cx="776287" cy="369332"/>
          </a:xfrm>
          <a:prstGeom prst="rect">
            <a:avLst/>
          </a:prstGeom>
          <a:noFill/>
        </p:spPr>
        <p:txBody>
          <a:bodyPr wrap="none" rtlCol="0">
            <a:spAutoFit/>
          </a:bodyPr>
          <a:lstStyle/>
          <a:p>
            <a:r>
              <a:rPr lang="en-US" b="1" dirty="0" smtClean="0"/>
              <a:t>Jacobi</a:t>
            </a:r>
            <a:endParaRPr lang="en-US" b="1" dirty="0"/>
          </a:p>
        </p:txBody>
      </p:sp>
      <p:sp>
        <p:nvSpPr>
          <p:cNvPr id="11" name="TextBox 10"/>
          <p:cNvSpPr txBox="1"/>
          <p:nvPr/>
        </p:nvSpPr>
        <p:spPr>
          <a:xfrm rot="16200000">
            <a:off x="4473174" y="5517483"/>
            <a:ext cx="1143049" cy="369332"/>
          </a:xfrm>
          <a:prstGeom prst="rect">
            <a:avLst/>
          </a:prstGeom>
          <a:noFill/>
        </p:spPr>
        <p:txBody>
          <a:bodyPr wrap="none" rtlCol="0">
            <a:spAutoFit/>
          </a:bodyPr>
          <a:lstStyle/>
          <a:p>
            <a:r>
              <a:rPr lang="en-US" b="1" dirty="0" err="1" smtClean="0"/>
              <a:t>RayTracer</a:t>
            </a:r>
            <a:endParaRPr lang="en-US" b="1" dirty="0"/>
          </a:p>
        </p:txBody>
      </p:sp>
      <p:sp>
        <p:nvSpPr>
          <p:cNvPr id="13" name="TextBox 12"/>
          <p:cNvSpPr txBox="1"/>
          <p:nvPr/>
        </p:nvSpPr>
        <p:spPr>
          <a:xfrm rot="16200000">
            <a:off x="5629417" y="5225336"/>
            <a:ext cx="558754" cy="369332"/>
          </a:xfrm>
          <a:prstGeom prst="rect">
            <a:avLst/>
          </a:prstGeom>
          <a:noFill/>
        </p:spPr>
        <p:txBody>
          <a:bodyPr wrap="none" rtlCol="0">
            <a:spAutoFit/>
          </a:bodyPr>
          <a:lstStyle/>
          <a:p>
            <a:r>
              <a:rPr lang="en-US" b="1" dirty="0" smtClean="0"/>
              <a:t>UTS</a:t>
            </a:r>
            <a:endParaRPr lang="en-US" b="1" dirty="0"/>
          </a:p>
        </p:txBody>
      </p:sp>
      <p:sp>
        <p:nvSpPr>
          <p:cNvPr id="14" name="TextBox 13"/>
          <p:cNvSpPr txBox="1"/>
          <p:nvPr/>
        </p:nvSpPr>
        <p:spPr>
          <a:xfrm rot="16200000">
            <a:off x="6081687" y="5421138"/>
            <a:ext cx="1227357" cy="646331"/>
          </a:xfrm>
          <a:prstGeom prst="rect">
            <a:avLst/>
          </a:prstGeom>
          <a:noFill/>
        </p:spPr>
        <p:txBody>
          <a:bodyPr wrap="none" rtlCol="0">
            <a:spAutoFit/>
          </a:bodyPr>
          <a:lstStyle/>
          <a:p>
            <a:pPr algn="r"/>
            <a:r>
              <a:rPr lang="en-US" b="1" dirty="0" smtClean="0"/>
              <a:t>Linear</a:t>
            </a:r>
          </a:p>
          <a:p>
            <a:r>
              <a:rPr lang="en-US" b="1" dirty="0" smtClean="0"/>
              <a:t>Regression</a:t>
            </a:r>
            <a:endParaRPr lang="en-US" b="1" dirty="0"/>
          </a:p>
        </p:txBody>
      </p:sp>
      <p:cxnSp>
        <p:nvCxnSpPr>
          <p:cNvPr id="17" name="Straight Connector 16"/>
          <p:cNvCxnSpPr/>
          <p:nvPr/>
        </p:nvCxnSpPr>
        <p:spPr>
          <a:xfrm>
            <a:off x="787924" y="5129315"/>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787924" y="4279619"/>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87924" y="3854772"/>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787924" y="4704466"/>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87924" y="3429925"/>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787924" y="2580231"/>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87924" y="3005078"/>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787924" y="1730537"/>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787924" y="2155384"/>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400559" y="4913291"/>
            <a:ext cx="301660" cy="369332"/>
          </a:xfrm>
          <a:prstGeom prst="rect">
            <a:avLst/>
          </a:prstGeom>
          <a:noFill/>
        </p:spPr>
        <p:txBody>
          <a:bodyPr wrap="none" rtlCol="0">
            <a:spAutoFit/>
          </a:bodyPr>
          <a:lstStyle/>
          <a:p>
            <a:r>
              <a:rPr lang="en-US" dirty="0" smtClean="0"/>
              <a:t>0</a:t>
            </a:r>
            <a:endParaRPr lang="en-US" dirty="0"/>
          </a:p>
        </p:txBody>
      </p:sp>
      <p:sp>
        <p:nvSpPr>
          <p:cNvPr id="48" name="TextBox 47"/>
          <p:cNvSpPr txBox="1"/>
          <p:nvPr/>
        </p:nvSpPr>
        <p:spPr>
          <a:xfrm>
            <a:off x="400559" y="4487511"/>
            <a:ext cx="418654" cy="369332"/>
          </a:xfrm>
          <a:prstGeom prst="rect">
            <a:avLst/>
          </a:prstGeom>
          <a:noFill/>
        </p:spPr>
        <p:txBody>
          <a:bodyPr wrap="none" rtlCol="0">
            <a:spAutoFit/>
          </a:bodyPr>
          <a:lstStyle/>
          <a:p>
            <a:r>
              <a:rPr lang="en-US" dirty="0" smtClean="0"/>
              <a:t>10</a:t>
            </a:r>
            <a:endParaRPr lang="en-US" dirty="0"/>
          </a:p>
        </p:txBody>
      </p:sp>
      <p:sp>
        <p:nvSpPr>
          <p:cNvPr id="49" name="TextBox 48"/>
          <p:cNvSpPr txBox="1"/>
          <p:nvPr/>
        </p:nvSpPr>
        <p:spPr>
          <a:xfrm>
            <a:off x="400559" y="4061735"/>
            <a:ext cx="418654" cy="369332"/>
          </a:xfrm>
          <a:prstGeom prst="rect">
            <a:avLst/>
          </a:prstGeom>
          <a:noFill/>
        </p:spPr>
        <p:txBody>
          <a:bodyPr wrap="none" rtlCol="0">
            <a:spAutoFit/>
          </a:bodyPr>
          <a:lstStyle/>
          <a:p>
            <a:r>
              <a:rPr lang="en-US" dirty="0" smtClean="0"/>
              <a:t>20</a:t>
            </a:r>
            <a:endParaRPr lang="en-US" dirty="0"/>
          </a:p>
        </p:txBody>
      </p:sp>
      <p:sp>
        <p:nvSpPr>
          <p:cNvPr id="50" name="TextBox 49"/>
          <p:cNvSpPr txBox="1"/>
          <p:nvPr/>
        </p:nvSpPr>
        <p:spPr>
          <a:xfrm>
            <a:off x="400559" y="3635959"/>
            <a:ext cx="418654" cy="369332"/>
          </a:xfrm>
          <a:prstGeom prst="rect">
            <a:avLst/>
          </a:prstGeom>
          <a:noFill/>
        </p:spPr>
        <p:txBody>
          <a:bodyPr wrap="none" rtlCol="0">
            <a:spAutoFit/>
          </a:bodyPr>
          <a:lstStyle/>
          <a:p>
            <a:r>
              <a:rPr lang="en-US" dirty="0" smtClean="0"/>
              <a:t>30</a:t>
            </a:r>
            <a:endParaRPr lang="en-US" dirty="0"/>
          </a:p>
        </p:txBody>
      </p:sp>
      <p:sp>
        <p:nvSpPr>
          <p:cNvPr id="51" name="TextBox 50"/>
          <p:cNvSpPr txBox="1"/>
          <p:nvPr/>
        </p:nvSpPr>
        <p:spPr>
          <a:xfrm>
            <a:off x="400559" y="3210183"/>
            <a:ext cx="418654" cy="369332"/>
          </a:xfrm>
          <a:prstGeom prst="rect">
            <a:avLst/>
          </a:prstGeom>
          <a:noFill/>
        </p:spPr>
        <p:txBody>
          <a:bodyPr wrap="none" rtlCol="0">
            <a:spAutoFit/>
          </a:bodyPr>
          <a:lstStyle/>
          <a:p>
            <a:r>
              <a:rPr lang="en-US" dirty="0" smtClean="0"/>
              <a:t>40</a:t>
            </a:r>
            <a:endParaRPr lang="en-US" dirty="0"/>
          </a:p>
        </p:txBody>
      </p:sp>
      <p:sp>
        <p:nvSpPr>
          <p:cNvPr id="52" name="TextBox 51"/>
          <p:cNvSpPr txBox="1"/>
          <p:nvPr/>
        </p:nvSpPr>
        <p:spPr>
          <a:xfrm>
            <a:off x="400559" y="2784407"/>
            <a:ext cx="418654" cy="369332"/>
          </a:xfrm>
          <a:prstGeom prst="rect">
            <a:avLst/>
          </a:prstGeom>
          <a:noFill/>
        </p:spPr>
        <p:txBody>
          <a:bodyPr wrap="none" rtlCol="0">
            <a:spAutoFit/>
          </a:bodyPr>
          <a:lstStyle/>
          <a:p>
            <a:r>
              <a:rPr lang="en-US" dirty="0" smtClean="0"/>
              <a:t>50</a:t>
            </a:r>
            <a:endParaRPr lang="en-US" dirty="0"/>
          </a:p>
        </p:txBody>
      </p:sp>
      <p:sp>
        <p:nvSpPr>
          <p:cNvPr id="53" name="TextBox 52"/>
          <p:cNvSpPr txBox="1"/>
          <p:nvPr/>
        </p:nvSpPr>
        <p:spPr>
          <a:xfrm>
            <a:off x="400559" y="2358631"/>
            <a:ext cx="418654" cy="369332"/>
          </a:xfrm>
          <a:prstGeom prst="rect">
            <a:avLst/>
          </a:prstGeom>
          <a:noFill/>
        </p:spPr>
        <p:txBody>
          <a:bodyPr wrap="none" rtlCol="0">
            <a:spAutoFit/>
          </a:bodyPr>
          <a:lstStyle/>
          <a:p>
            <a:r>
              <a:rPr lang="en-US" dirty="0" smtClean="0"/>
              <a:t>60</a:t>
            </a:r>
            <a:endParaRPr lang="en-US" dirty="0"/>
          </a:p>
        </p:txBody>
      </p:sp>
      <p:sp>
        <p:nvSpPr>
          <p:cNvPr id="54" name="TextBox 53"/>
          <p:cNvSpPr txBox="1"/>
          <p:nvPr/>
        </p:nvSpPr>
        <p:spPr>
          <a:xfrm>
            <a:off x="400559" y="1932855"/>
            <a:ext cx="418654" cy="369332"/>
          </a:xfrm>
          <a:prstGeom prst="rect">
            <a:avLst/>
          </a:prstGeom>
          <a:noFill/>
        </p:spPr>
        <p:txBody>
          <a:bodyPr wrap="none" rtlCol="0">
            <a:spAutoFit/>
          </a:bodyPr>
          <a:lstStyle/>
          <a:p>
            <a:r>
              <a:rPr lang="en-US" dirty="0" smtClean="0"/>
              <a:t>70</a:t>
            </a:r>
            <a:endParaRPr lang="en-US" dirty="0"/>
          </a:p>
        </p:txBody>
      </p:sp>
      <p:sp>
        <p:nvSpPr>
          <p:cNvPr id="55" name="TextBox 54"/>
          <p:cNvSpPr txBox="1"/>
          <p:nvPr/>
        </p:nvSpPr>
        <p:spPr>
          <a:xfrm>
            <a:off x="400559" y="1507079"/>
            <a:ext cx="418654" cy="369332"/>
          </a:xfrm>
          <a:prstGeom prst="rect">
            <a:avLst/>
          </a:prstGeom>
          <a:noFill/>
        </p:spPr>
        <p:txBody>
          <a:bodyPr wrap="none" rtlCol="0">
            <a:spAutoFit/>
          </a:bodyPr>
          <a:lstStyle/>
          <a:p>
            <a:r>
              <a:rPr lang="en-US" dirty="0" smtClean="0"/>
              <a:t>80</a:t>
            </a:r>
            <a:endParaRPr lang="en-US" dirty="0"/>
          </a:p>
        </p:txBody>
      </p:sp>
      <p:cxnSp>
        <p:nvCxnSpPr>
          <p:cNvPr id="56" name="Straight Connector 55"/>
          <p:cNvCxnSpPr/>
          <p:nvPr/>
        </p:nvCxnSpPr>
        <p:spPr>
          <a:xfrm>
            <a:off x="761093" y="1305690"/>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400559" y="1081303"/>
            <a:ext cx="418654" cy="369332"/>
          </a:xfrm>
          <a:prstGeom prst="rect">
            <a:avLst/>
          </a:prstGeom>
          <a:noFill/>
        </p:spPr>
        <p:txBody>
          <a:bodyPr wrap="none" rtlCol="0">
            <a:spAutoFit/>
          </a:bodyPr>
          <a:lstStyle/>
          <a:p>
            <a:r>
              <a:rPr lang="en-US" dirty="0" smtClean="0"/>
              <a:t>90</a:t>
            </a:r>
            <a:endParaRPr lang="en-US" dirty="0"/>
          </a:p>
        </p:txBody>
      </p:sp>
      <p:cxnSp>
        <p:nvCxnSpPr>
          <p:cNvPr id="60" name="Straight Connector 59"/>
          <p:cNvCxnSpPr/>
          <p:nvPr/>
        </p:nvCxnSpPr>
        <p:spPr>
          <a:xfrm>
            <a:off x="859932" y="1081303"/>
            <a:ext cx="26831" cy="420132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1475656"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2305548"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3135438"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3893322"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4716016"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5441531"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6228184" y="5082368"/>
            <a:ext cx="0" cy="90592"/>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1043608" y="4109572"/>
            <a:ext cx="95235" cy="1019743"/>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79" name="Rectangle 78"/>
          <p:cNvSpPr/>
          <p:nvPr/>
        </p:nvSpPr>
        <p:spPr>
          <a:xfrm>
            <a:off x="1246932" y="3747144"/>
            <a:ext cx="94000" cy="1382173"/>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grpSp>
        <p:nvGrpSpPr>
          <p:cNvPr id="81" name="Group 80"/>
          <p:cNvGrpSpPr/>
          <p:nvPr/>
        </p:nvGrpSpPr>
        <p:grpSpPr>
          <a:xfrm>
            <a:off x="3956918" y="430240"/>
            <a:ext cx="1616143" cy="461665"/>
            <a:chOff x="3210629" y="2307052"/>
            <a:chExt cx="1616143" cy="461665"/>
          </a:xfrm>
        </p:grpSpPr>
        <p:sp>
          <p:nvSpPr>
            <p:cNvPr id="82" name="TextBox 81"/>
            <p:cNvSpPr txBox="1"/>
            <p:nvPr/>
          </p:nvSpPr>
          <p:spPr>
            <a:xfrm>
              <a:off x="3414005" y="2307052"/>
              <a:ext cx="1412767" cy="461665"/>
            </a:xfrm>
            <a:prstGeom prst="rect">
              <a:avLst/>
            </a:prstGeom>
            <a:noFill/>
          </p:spPr>
          <p:txBody>
            <a:bodyPr wrap="none" rtlCol="0">
              <a:spAutoFit/>
            </a:bodyPr>
            <a:lstStyle/>
            <a:p>
              <a:r>
                <a:rPr lang="en-US" sz="2400" dirty="0" smtClean="0">
                  <a:solidFill>
                    <a:srgbClr val="000090"/>
                  </a:solidFill>
                </a:rPr>
                <a:t>X10-Mem</a:t>
              </a:r>
              <a:endParaRPr lang="en-US" sz="2400" dirty="0">
                <a:solidFill>
                  <a:srgbClr val="000090"/>
                </a:solidFill>
              </a:endParaRPr>
            </a:p>
          </p:txBody>
        </p:sp>
        <p:sp>
          <p:nvSpPr>
            <p:cNvPr id="83" name="Rectangle 82"/>
            <p:cNvSpPr/>
            <p:nvPr/>
          </p:nvSpPr>
          <p:spPr>
            <a:xfrm>
              <a:off x="3210629" y="2460685"/>
              <a:ext cx="203376" cy="196497"/>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grpSp>
      <p:grpSp>
        <p:nvGrpSpPr>
          <p:cNvPr id="84" name="Group 83"/>
          <p:cNvGrpSpPr/>
          <p:nvPr/>
        </p:nvGrpSpPr>
        <p:grpSpPr>
          <a:xfrm>
            <a:off x="7658264" y="417126"/>
            <a:ext cx="1306224" cy="461665"/>
            <a:chOff x="6911975" y="2293938"/>
            <a:chExt cx="1306224" cy="461665"/>
          </a:xfrm>
        </p:grpSpPr>
        <p:sp>
          <p:nvSpPr>
            <p:cNvPr id="85" name="TextBox 84"/>
            <p:cNvSpPr txBox="1"/>
            <p:nvPr/>
          </p:nvSpPr>
          <p:spPr>
            <a:xfrm>
              <a:off x="7081500" y="2293938"/>
              <a:ext cx="1136699" cy="461665"/>
            </a:xfrm>
            <a:prstGeom prst="rect">
              <a:avLst/>
            </a:prstGeom>
            <a:noFill/>
          </p:spPr>
          <p:txBody>
            <a:bodyPr wrap="none" rtlCol="0">
              <a:spAutoFit/>
            </a:bodyPr>
            <a:lstStyle/>
            <a:p>
              <a:r>
                <a:rPr lang="en-US" sz="2400" dirty="0" smtClean="0">
                  <a:solidFill>
                    <a:srgbClr val="000090"/>
                  </a:solidFill>
                </a:rPr>
                <a:t>Manual</a:t>
              </a:r>
              <a:endParaRPr lang="en-US" sz="2400" dirty="0">
                <a:solidFill>
                  <a:srgbClr val="000090"/>
                </a:solidFill>
              </a:endParaRPr>
            </a:p>
          </p:txBody>
        </p:sp>
        <p:sp>
          <p:nvSpPr>
            <p:cNvPr id="86" name="Rectangle 85"/>
            <p:cNvSpPr/>
            <p:nvPr/>
          </p:nvSpPr>
          <p:spPr>
            <a:xfrm>
              <a:off x="6911975" y="2460685"/>
              <a:ext cx="203376" cy="196498"/>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grpSp>
      <p:grpSp>
        <p:nvGrpSpPr>
          <p:cNvPr id="87" name="Group 86"/>
          <p:cNvGrpSpPr/>
          <p:nvPr/>
        </p:nvGrpSpPr>
        <p:grpSpPr>
          <a:xfrm>
            <a:off x="5871116" y="447055"/>
            <a:ext cx="1489093" cy="461665"/>
            <a:chOff x="4867477" y="2323867"/>
            <a:chExt cx="1489093" cy="461665"/>
          </a:xfrm>
        </p:grpSpPr>
        <p:sp>
          <p:nvSpPr>
            <p:cNvPr id="88" name="Rectangle 87"/>
            <p:cNvSpPr/>
            <p:nvPr/>
          </p:nvSpPr>
          <p:spPr>
            <a:xfrm>
              <a:off x="4867477" y="2460686"/>
              <a:ext cx="203376" cy="196497"/>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89" name="TextBox 88"/>
            <p:cNvSpPr txBox="1"/>
            <p:nvPr/>
          </p:nvSpPr>
          <p:spPr>
            <a:xfrm>
              <a:off x="5054260" y="2323867"/>
              <a:ext cx="1302310" cy="461665"/>
            </a:xfrm>
            <a:prstGeom prst="rect">
              <a:avLst/>
            </a:prstGeom>
            <a:noFill/>
          </p:spPr>
          <p:txBody>
            <a:bodyPr wrap="none" rtlCol="0">
              <a:spAutoFit/>
            </a:bodyPr>
            <a:lstStyle/>
            <a:p>
              <a:r>
                <a:rPr lang="en-US" sz="2400" dirty="0" smtClean="0">
                  <a:solidFill>
                    <a:srgbClr val="000090"/>
                  </a:solidFill>
                </a:rPr>
                <a:t>GR-</a:t>
              </a:r>
              <a:r>
                <a:rPr lang="en-US" sz="2400" dirty="0" err="1" smtClean="0">
                  <a:solidFill>
                    <a:srgbClr val="000090"/>
                  </a:solidFill>
                </a:rPr>
                <a:t>Mem</a:t>
              </a:r>
              <a:endParaRPr lang="en-US" sz="2400" dirty="0">
                <a:solidFill>
                  <a:srgbClr val="000090"/>
                </a:solidFill>
              </a:endParaRPr>
            </a:p>
          </p:txBody>
        </p:sp>
      </p:grpSp>
      <p:sp>
        <p:nvSpPr>
          <p:cNvPr id="90" name="TextBox 89"/>
          <p:cNvSpPr txBox="1"/>
          <p:nvPr/>
        </p:nvSpPr>
        <p:spPr>
          <a:xfrm rot="16200000">
            <a:off x="-1101996" y="3025805"/>
            <a:ext cx="2608519" cy="369332"/>
          </a:xfrm>
          <a:prstGeom prst="rect">
            <a:avLst/>
          </a:prstGeom>
          <a:noFill/>
        </p:spPr>
        <p:txBody>
          <a:bodyPr wrap="none" rtlCol="0">
            <a:spAutoFit/>
          </a:bodyPr>
          <a:lstStyle/>
          <a:p>
            <a:r>
              <a:rPr lang="en-US" b="1" dirty="0" smtClean="0"/>
              <a:t>Speedup Over Sequential</a:t>
            </a:r>
            <a:endParaRPr lang="en-US" b="1" dirty="0"/>
          </a:p>
        </p:txBody>
      </p:sp>
      <p:sp>
        <p:nvSpPr>
          <p:cNvPr id="39" name="TextBox 38"/>
          <p:cNvSpPr txBox="1"/>
          <p:nvPr/>
        </p:nvSpPr>
        <p:spPr>
          <a:xfrm>
            <a:off x="-14997" y="6486694"/>
            <a:ext cx="1919065" cy="369332"/>
          </a:xfrm>
          <a:prstGeom prst="rect">
            <a:avLst/>
          </a:prstGeom>
          <a:noFill/>
        </p:spPr>
        <p:txBody>
          <a:bodyPr wrap="none" rtlCol="0">
            <a:spAutoFit/>
          </a:bodyPr>
          <a:lstStyle/>
          <a:p>
            <a:r>
              <a:rPr lang="en-US" dirty="0" smtClean="0"/>
              <a:t>Using 128 workers </a:t>
            </a:r>
            <a:endParaRPr lang="en-US" dirty="0"/>
          </a:p>
        </p:txBody>
      </p:sp>
      <p:cxnSp>
        <p:nvCxnSpPr>
          <p:cNvPr id="103" name="Straight Connector 102"/>
          <p:cNvCxnSpPr/>
          <p:nvPr/>
        </p:nvCxnSpPr>
        <p:spPr>
          <a:xfrm>
            <a:off x="7236296" y="5082368"/>
            <a:ext cx="0" cy="90592"/>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a:off x="8100392" y="5100426"/>
            <a:ext cx="0" cy="90592"/>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sp>
        <p:nvSpPr>
          <p:cNvPr id="105" name="TextBox 104"/>
          <p:cNvSpPr txBox="1"/>
          <p:nvPr/>
        </p:nvSpPr>
        <p:spPr>
          <a:xfrm rot="16200000">
            <a:off x="7318756" y="5312035"/>
            <a:ext cx="679017" cy="369332"/>
          </a:xfrm>
          <a:prstGeom prst="rect">
            <a:avLst/>
          </a:prstGeom>
          <a:noFill/>
        </p:spPr>
        <p:txBody>
          <a:bodyPr wrap="none" rtlCol="0">
            <a:spAutoFit/>
          </a:bodyPr>
          <a:lstStyle/>
          <a:p>
            <a:pPr algn="r"/>
            <a:r>
              <a:rPr lang="en-US" b="1" dirty="0" smtClean="0"/>
              <a:t>DMG</a:t>
            </a:r>
            <a:endParaRPr lang="en-US" b="1" dirty="0"/>
          </a:p>
        </p:txBody>
      </p:sp>
      <p:sp>
        <p:nvSpPr>
          <p:cNvPr id="106" name="TextBox 105"/>
          <p:cNvSpPr txBox="1"/>
          <p:nvPr/>
        </p:nvSpPr>
        <p:spPr>
          <a:xfrm rot="16200000">
            <a:off x="8170140" y="5303469"/>
            <a:ext cx="661885" cy="369332"/>
          </a:xfrm>
          <a:prstGeom prst="rect">
            <a:avLst/>
          </a:prstGeom>
          <a:noFill/>
        </p:spPr>
        <p:txBody>
          <a:bodyPr wrap="none" rtlCol="0">
            <a:spAutoFit/>
          </a:bodyPr>
          <a:lstStyle/>
          <a:p>
            <a:pPr algn="r"/>
            <a:r>
              <a:rPr lang="en-US" b="1" dirty="0" smtClean="0"/>
              <a:t>DMR</a:t>
            </a:r>
            <a:endParaRPr lang="en-US" b="1" dirty="0"/>
          </a:p>
        </p:txBody>
      </p:sp>
      <p:sp>
        <p:nvSpPr>
          <p:cNvPr id="113" name="Rectangle 112"/>
          <p:cNvSpPr/>
          <p:nvPr/>
        </p:nvSpPr>
        <p:spPr>
          <a:xfrm>
            <a:off x="1141016" y="3956074"/>
            <a:ext cx="100313" cy="1173241"/>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Tree>
    <p:extLst>
      <p:ext uri="{BB962C8B-B14F-4D97-AF65-F5344CB8AC3E}">
        <p14:creationId xmlns:p14="http://schemas.microsoft.com/office/powerpoint/2010/main" val="20971844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down)">
                                      <p:cBhvr>
                                        <p:cTn id="7" dur="500"/>
                                        <p:tgtEl>
                                          <p:spTgt spid="78"/>
                                        </p:tgtEl>
                                      </p:cBhvr>
                                    </p:animEffect>
                                  </p:childTnLst>
                                </p:cTn>
                              </p:par>
                              <p:par>
                                <p:cTn id="8" presetID="1" presetClass="entr" presetSubtype="0" fill="hold" nodeType="withEffect">
                                  <p:stCondLst>
                                    <p:cond delay="0"/>
                                  </p:stCondLst>
                                  <p:childTnLst>
                                    <p:set>
                                      <p:cBhvr>
                                        <p:cTn id="9" dur="1" fill="hold">
                                          <p:stCondLst>
                                            <p:cond delay="0"/>
                                          </p:stCondLst>
                                        </p:cTn>
                                        <p:tgtEl>
                                          <p:spTgt spid="8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79"/>
                                        </p:tgtEl>
                                        <p:attrNameLst>
                                          <p:attrName>style.visibility</p:attrName>
                                        </p:attrNameLst>
                                      </p:cBhvr>
                                      <p:to>
                                        <p:strVal val="visible"/>
                                      </p:to>
                                    </p:set>
                                    <p:animEffect transition="in" filter="wipe(down)">
                                      <p:cBhvr>
                                        <p:cTn id="14" dur="500"/>
                                        <p:tgtEl>
                                          <p:spTgt spid="79"/>
                                        </p:tgtEl>
                                      </p:cBhvr>
                                    </p:animEffect>
                                  </p:childTnLst>
                                </p:cTn>
                              </p:par>
                              <p:par>
                                <p:cTn id="15" presetID="1" presetClass="entr" presetSubtype="0" fill="hold" nodeType="withEffect">
                                  <p:stCondLst>
                                    <p:cond delay="0"/>
                                  </p:stCondLst>
                                  <p:childTnLst>
                                    <p:set>
                                      <p:cBhvr>
                                        <p:cTn id="16" dur="1" fill="hold">
                                          <p:stCondLst>
                                            <p:cond delay="0"/>
                                          </p:stCondLst>
                                        </p:cTn>
                                        <p:tgtEl>
                                          <p:spTgt spid="8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13"/>
                                        </p:tgtEl>
                                        <p:attrNameLst>
                                          <p:attrName>style.visibility</p:attrName>
                                        </p:attrNameLst>
                                      </p:cBhvr>
                                      <p:to>
                                        <p:strVal val="visible"/>
                                      </p:to>
                                    </p:set>
                                    <p:animEffect transition="in" filter="wipe(down)">
                                      <p:cBhvr>
                                        <p:cTn id="23" dur="5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79" grpId="0" animBg="1"/>
      <p:bldP spid="11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16200000">
            <a:off x="444078" y="5658146"/>
            <a:ext cx="1424376" cy="369332"/>
          </a:xfrm>
          <a:prstGeom prst="rect">
            <a:avLst/>
          </a:prstGeom>
          <a:noFill/>
        </p:spPr>
        <p:txBody>
          <a:bodyPr wrap="none" rtlCol="0">
            <a:spAutoFit/>
          </a:bodyPr>
          <a:lstStyle/>
          <a:p>
            <a:r>
              <a:rPr lang="en-US" b="1" dirty="0" err="1" smtClean="0"/>
              <a:t>FSSimpleDist</a:t>
            </a:r>
            <a:endParaRPr lang="en-US" b="1" dirty="0"/>
          </a:p>
        </p:txBody>
      </p:sp>
      <p:sp>
        <p:nvSpPr>
          <p:cNvPr id="7" name="TextBox 6"/>
          <p:cNvSpPr txBox="1"/>
          <p:nvPr/>
        </p:nvSpPr>
        <p:spPr>
          <a:xfrm rot="16200000">
            <a:off x="1360823" y="5488052"/>
            <a:ext cx="1031051" cy="369332"/>
          </a:xfrm>
          <a:prstGeom prst="rect">
            <a:avLst/>
          </a:prstGeom>
          <a:noFill/>
        </p:spPr>
        <p:txBody>
          <a:bodyPr wrap="none" rtlCol="0">
            <a:spAutoFit/>
          </a:bodyPr>
          <a:lstStyle/>
          <a:p>
            <a:r>
              <a:rPr lang="en-US" b="1" dirty="0" smtClean="0"/>
              <a:t>K-Means</a:t>
            </a:r>
            <a:endParaRPr lang="en-US" b="1" dirty="0"/>
          </a:p>
        </p:txBody>
      </p:sp>
      <p:sp>
        <p:nvSpPr>
          <p:cNvPr id="8" name="TextBox 7"/>
          <p:cNvSpPr txBox="1"/>
          <p:nvPr/>
        </p:nvSpPr>
        <p:spPr>
          <a:xfrm rot="16200000">
            <a:off x="1976196" y="5638197"/>
            <a:ext cx="1384476" cy="369332"/>
          </a:xfrm>
          <a:prstGeom prst="rect">
            <a:avLst/>
          </a:prstGeom>
          <a:noFill/>
        </p:spPr>
        <p:txBody>
          <a:bodyPr wrap="none" rtlCol="0">
            <a:spAutoFit/>
          </a:bodyPr>
          <a:lstStyle/>
          <a:p>
            <a:r>
              <a:rPr lang="en-US" b="1" dirty="0" err="1" smtClean="0"/>
              <a:t>MontePiDist</a:t>
            </a:r>
            <a:endParaRPr lang="en-US" b="1" dirty="0"/>
          </a:p>
        </p:txBody>
      </p:sp>
      <p:sp>
        <p:nvSpPr>
          <p:cNvPr id="9" name="TextBox 8"/>
          <p:cNvSpPr txBox="1"/>
          <p:nvPr/>
        </p:nvSpPr>
        <p:spPr>
          <a:xfrm rot="16200000">
            <a:off x="3081125" y="5397364"/>
            <a:ext cx="902811" cy="369332"/>
          </a:xfrm>
          <a:prstGeom prst="rect">
            <a:avLst/>
          </a:prstGeom>
          <a:noFill/>
        </p:spPr>
        <p:txBody>
          <a:bodyPr wrap="none" rtlCol="0">
            <a:spAutoFit/>
          </a:bodyPr>
          <a:lstStyle/>
          <a:p>
            <a:r>
              <a:rPr lang="en-US" b="1" dirty="0" smtClean="0"/>
              <a:t>N-Body</a:t>
            </a:r>
            <a:endParaRPr lang="en-US" b="1" dirty="0"/>
          </a:p>
        </p:txBody>
      </p:sp>
      <p:sp>
        <p:nvSpPr>
          <p:cNvPr id="10" name="TextBox 9"/>
          <p:cNvSpPr txBox="1"/>
          <p:nvPr/>
        </p:nvSpPr>
        <p:spPr>
          <a:xfrm rot="16200000">
            <a:off x="3936475" y="5334102"/>
            <a:ext cx="776287" cy="369332"/>
          </a:xfrm>
          <a:prstGeom prst="rect">
            <a:avLst/>
          </a:prstGeom>
          <a:noFill/>
        </p:spPr>
        <p:txBody>
          <a:bodyPr wrap="none" rtlCol="0">
            <a:spAutoFit/>
          </a:bodyPr>
          <a:lstStyle/>
          <a:p>
            <a:r>
              <a:rPr lang="en-US" b="1" dirty="0" smtClean="0"/>
              <a:t>Jacobi</a:t>
            </a:r>
            <a:endParaRPr lang="en-US" b="1" dirty="0"/>
          </a:p>
        </p:txBody>
      </p:sp>
      <p:sp>
        <p:nvSpPr>
          <p:cNvPr id="11" name="TextBox 10"/>
          <p:cNvSpPr txBox="1"/>
          <p:nvPr/>
        </p:nvSpPr>
        <p:spPr>
          <a:xfrm rot="16200000">
            <a:off x="4473174" y="5517483"/>
            <a:ext cx="1143049" cy="369332"/>
          </a:xfrm>
          <a:prstGeom prst="rect">
            <a:avLst/>
          </a:prstGeom>
          <a:noFill/>
        </p:spPr>
        <p:txBody>
          <a:bodyPr wrap="none" rtlCol="0">
            <a:spAutoFit/>
          </a:bodyPr>
          <a:lstStyle/>
          <a:p>
            <a:r>
              <a:rPr lang="en-US" b="1" dirty="0" err="1" smtClean="0"/>
              <a:t>RayTracer</a:t>
            </a:r>
            <a:endParaRPr lang="en-US" b="1" dirty="0"/>
          </a:p>
        </p:txBody>
      </p:sp>
      <p:sp>
        <p:nvSpPr>
          <p:cNvPr id="13" name="TextBox 12"/>
          <p:cNvSpPr txBox="1"/>
          <p:nvPr/>
        </p:nvSpPr>
        <p:spPr>
          <a:xfrm rot="16200000">
            <a:off x="5629417" y="5225336"/>
            <a:ext cx="558754" cy="369332"/>
          </a:xfrm>
          <a:prstGeom prst="rect">
            <a:avLst/>
          </a:prstGeom>
          <a:noFill/>
        </p:spPr>
        <p:txBody>
          <a:bodyPr wrap="none" rtlCol="0">
            <a:spAutoFit/>
          </a:bodyPr>
          <a:lstStyle/>
          <a:p>
            <a:r>
              <a:rPr lang="en-US" b="1" dirty="0" smtClean="0"/>
              <a:t>UTS</a:t>
            </a:r>
            <a:endParaRPr lang="en-US" b="1" dirty="0"/>
          </a:p>
        </p:txBody>
      </p:sp>
      <p:sp>
        <p:nvSpPr>
          <p:cNvPr id="14" name="TextBox 13"/>
          <p:cNvSpPr txBox="1"/>
          <p:nvPr/>
        </p:nvSpPr>
        <p:spPr>
          <a:xfrm rot="16200000">
            <a:off x="6081687" y="5421138"/>
            <a:ext cx="1227357" cy="646331"/>
          </a:xfrm>
          <a:prstGeom prst="rect">
            <a:avLst/>
          </a:prstGeom>
          <a:noFill/>
        </p:spPr>
        <p:txBody>
          <a:bodyPr wrap="none" rtlCol="0">
            <a:spAutoFit/>
          </a:bodyPr>
          <a:lstStyle/>
          <a:p>
            <a:pPr algn="r"/>
            <a:r>
              <a:rPr lang="en-US" b="1" dirty="0" smtClean="0"/>
              <a:t>Linear</a:t>
            </a:r>
          </a:p>
          <a:p>
            <a:r>
              <a:rPr lang="en-US" b="1" dirty="0" smtClean="0"/>
              <a:t>Regression</a:t>
            </a:r>
            <a:endParaRPr lang="en-US" b="1" dirty="0"/>
          </a:p>
        </p:txBody>
      </p:sp>
      <p:cxnSp>
        <p:nvCxnSpPr>
          <p:cNvPr id="17" name="Straight Connector 16"/>
          <p:cNvCxnSpPr/>
          <p:nvPr/>
        </p:nvCxnSpPr>
        <p:spPr>
          <a:xfrm>
            <a:off x="787924" y="5129315"/>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787924" y="4279619"/>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87924" y="3854772"/>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787924" y="4704466"/>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87924" y="3429925"/>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787924" y="2580231"/>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87924" y="3005078"/>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787924" y="1730537"/>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787924" y="2155384"/>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400559" y="4913291"/>
            <a:ext cx="301660" cy="369332"/>
          </a:xfrm>
          <a:prstGeom prst="rect">
            <a:avLst/>
          </a:prstGeom>
          <a:noFill/>
        </p:spPr>
        <p:txBody>
          <a:bodyPr wrap="none" rtlCol="0">
            <a:spAutoFit/>
          </a:bodyPr>
          <a:lstStyle/>
          <a:p>
            <a:r>
              <a:rPr lang="en-US" dirty="0" smtClean="0"/>
              <a:t>0</a:t>
            </a:r>
            <a:endParaRPr lang="en-US" dirty="0"/>
          </a:p>
        </p:txBody>
      </p:sp>
      <p:sp>
        <p:nvSpPr>
          <p:cNvPr id="48" name="TextBox 47"/>
          <p:cNvSpPr txBox="1"/>
          <p:nvPr/>
        </p:nvSpPr>
        <p:spPr>
          <a:xfrm>
            <a:off x="400559" y="4487511"/>
            <a:ext cx="418654" cy="369332"/>
          </a:xfrm>
          <a:prstGeom prst="rect">
            <a:avLst/>
          </a:prstGeom>
          <a:noFill/>
        </p:spPr>
        <p:txBody>
          <a:bodyPr wrap="none" rtlCol="0">
            <a:spAutoFit/>
          </a:bodyPr>
          <a:lstStyle/>
          <a:p>
            <a:r>
              <a:rPr lang="en-US" dirty="0" smtClean="0"/>
              <a:t>10</a:t>
            </a:r>
            <a:endParaRPr lang="en-US" dirty="0"/>
          </a:p>
        </p:txBody>
      </p:sp>
      <p:sp>
        <p:nvSpPr>
          <p:cNvPr id="49" name="TextBox 48"/>
          <p:cNvSpPr txBox="1"/>
          <p:nvPr/>
        </p:nvSpPr>
        <p:spPr>
          <a:xfrm>
            <a:off x="400559" y="4061735"/>
            <a:ext cx="418654" cy="369332"/>
          </a:xfrm>
          <a:prstGeom prst="rect">
            <a:avLst/>
          </a:prstGeom>
          <a:noFill/>
        </p:spPr>
        <p:txBody>
          <a:bodyPr wrap="none" rtlCol="0">
            <a:spAutoFit/>
          </a:bodyPr>
          <a:lstStyle/>
          <a:p>
            <a:r>
              <a:rPr lang="en-US" dirty="0" smtClean="0"/>
              <a:t>20</a:t>
            </a:r>
            <a:endParaRPr lang="en-US" dirty="0"/>
          </a:p>
        </p:txBody>
      </p:sp>
      <p:sp>
        <p:nvSpPr>
          <p:cNvPr id="50" name="TextBox 49"/>
          <p:cNvSpPr txBox="1"/>
          <p:nvPr/>
        </p:nvSpPr>
        <p:spPr>
          <a:xfrm>
            <a:off x="400559" y="3635959"/>
            <a:ext cx="418654" cy="369332"/>
          </a:xfrm>
          <a:prstGeom prst="rect">
            <a:avLst/>
          </a:prstGeom>
          <a:noFill/>
        </p:spPr>
        <p:txBody>
          <a:bodyPr wrap="none" rtlCol="0">
            <a:spAutoFit/>
          </a:bodyPr>
          <a:lstStyle/>
          <a:p>
            <a:r>
              <a:rPr lang="en-US" dirty="0" smtClean="0"/>
              <a:t>30</a:t>
            </a:r>
            <a:endParaRPr lang="en-US" dirty="0"/>
          </a:p>
        </p:txBody>
      </p:sp>
      <p:sp>
        <p:nvSpPr>
          <p:cNvPr id="51" name="TextBox 50"/>
          <p:cNvSpPr txBox="1"/>
          <p:nvPr/>
        </p:nvSpPr>
        <p:spPr>
          <a:xfrm>
            <a:off x="400559" y="3210183"/>
            <a:ext cx="418654" cy="369332"/>
          </a:xfrm>
          <a:prstGeom prst="rect">
            <a:avLst/>
          </a:prstGeom>
          <a:noFill/>
        </p:spPr>
        <p:txBody>
          <a:bodyPr wrap="none" rtlCol="0">
            <a:spAutoFit/>
          </a:bodyPr>
          <a:lstStyle/>
          <a:p>
            <a:r>
              <a:rPr lang="en-US" dirty="0" smtClean="0"/>
              <a:t>40</a:t>
            </a:r>
            <a:endParaRPr lang="en-US" dirty="0"/>
          </a:p>
        </p:txBody>
      </p:sp>
      <p:sp>
        <p:nvSpPr>
          <p:cNvPr id="52" name="TextBox 51"/>
          <p:cNvSpPr txBox="1"/>
          <p:nvPr/>
        </p:nvSpPr>
        <p:spPr>
          <a:xfrm>
            <a:off x="400559" y="2784407"/>
            <a:ext cx="418654" cy="369332"/>
          </a:xfrm>
          <a:prstGeom prst="rect">
            <a:avLst/>
          </a:prstGeom>
          <a:noFill/>
        </p:spPr>
        <p:txBody>
          <a:bodyPr wrap="none" rtlCol="0">
            <a:spAutoFit/>
          </a:bodyPr>
          <a:lstStyle/>
          <a:p>
            <a:r>
              <a:rPr lang="en-US" dirty="0" smtClean="0"/>
              <a:t>50</a:t>
            </a:r>
            <a:endParaRPr lang="en-US" dirty="0"/>
          </a:p>
        </p:txBody>
      </p:sp>
      <p:sp>
        <p:nvSpPr>
          <p:cNvPr id="53" name="TextBox 52"/>
          <p:cNvSpPr txBox="1"/>
          <p:nvPr/>
        </p:nvSpPr>
        <p:spPr>
          <a:xfrm>
            <a:off x="400559" y="2358631"/>
            <a:ext cx="418654" cy="369332"/>
          </a:xfrm>
          <a:prstGeom prst="rect">
            <a:avLst/>
          </a:prstGeom>
          <a:noFill/>
        </p:spPr>
        <p:txBody>
          <a:bodyPr wrap="none" rtlCol="0">
            <a:spAutoFit/>
          </a:bodyPr>
          <a:lstStyle/>
          <a:p>
            <a:r>
              <a:rPr lang="en-US" dirty="0" smtClean="0"/>
              <a:t>60</a:t>
            </a:r>
            <a:endParaRPr lang="en-US" dirty="0"/>
          </a:p>
        </p:txBody>
      </p:sp>
      <p:sp>
        <p:nvSpPr>
          <p:cNvPr id="54" name="TextBox 53"/>
          <p:cNvSpPr txBox="1"/>
          <p:nvPr/>
        </p:nvSpPr>
        <p:spPr>
          <a:xfrm>
            <a:off x="400559" y="1932855"/>
            <a:ext cx="418654" cy="369332"/>
          </a:xfrm>
          <a:prstGeom prst="rect">
            <a:avLst/>
          </a:prstGeom>
          <a:noFill/>
        </p:spPr>
        <p:txBody>
          <a:bodyPr wrap="none" rtlCol="0">
            <a:spAutoFit/>
          </a:bodyPr>
          <a:lstStyle/>
          <a:p>
            <a:r>
              <a:rPr lang="en-US" dirty="0" smtClean="0"/>
              <a:t>70</a:t>
            </a:r>
            <a:endParaRPr lang="en-US" dirty="0"/>
          </a:p>
        </p:txBody>
      </p:sp>
      <p:sp>
        <p:nvSpPr>
          <p:cNvPr id="55" name="TextBox 54"/>
          <p:cNvSpPr txBox="1"/>
          <p:nvPr/>
        </p:nvSpPr>
        <p:spPr>
          <a:xfrm>
            <a:off x="400559" y="1507079"/>
            <a:ext cx="418654" cy="369332"/>
          </a:xfrm>
          <a:prstGeom prst="rect">
            <a:avLst/>
          </a:prstGeom>
          <a:noFill/>
        </p:spPr>
        <p:txBody>
          <a:bodyPr wrap="none" rtlCol="0">
            <a:spAutoFit/>
          </a:bodyPr>
          <a:lstStyle/>
          <a:p>
            <a:r>
              <a:rPr lang="en-US" dirty="0" smtClean="0"/>
              <a:t>80</a:t>
            </a:r>
            <a:endParaRPr lang="en-US" dirty="0"/>
          </a:p>
        </p:txBody>
      </p:sp>
      <p:cxnSp>
        <p:nvCxnSpPr>
          <p:cNvPr id="56" name="Straight Connector 55"/>
          <p:cNvCxnSpPr/>
          <p:nvPr/>
        </p:nvCxnSpPr>
        <p:spPr>
          <a:xfrm>
            <a:off x="761093" y="1305690"/>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400559" y="1081303"/>
            <a:ext cx="418654" cy="369332"/>
          </a:xfrm>
          <a:prstGeom prst="rect">
            <a:avLst/>
          </a:prstGeom>
          <a:noFill/>
        </p:spPr>
        <p:txBody>
          <a:bodyPr wrap="none" rtlCol="0">
            <a:spAutoFit/>
          </a:bodyPr>
          <a:lstStyle/>
          <a:p>
            <a:r>
              <a:rPr lang="en-US" dirty="0" smtClean="0"/>
              <a:t>90</a:t>
            </a:r>
            <a:endParaRPr lang="en-US" dirty="0"/>
          </a:p>
        </p:txBody>
      </p:sp>
      <p:cxnSp>
        <p:nvCxnSpPr>
          <p:cNvPr id="60" name="Straight Connector 59"/>
          <p:cNvCxnSpPr/>
          <p:nvPr/>
        </p:nvCxnSpPr>
        <p:spPr>
          <a:xfrm>
            <a:off x="859932" y="1081303"/>
            <a:ext cx="26831" cy="420132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1475656"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2305548"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3135438"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3893322"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4716016"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5441531"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6228184" y="5082368"/>
            <a:ext cx="0" cy="90592"/>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sp>
        <p:nvSpPr>
          <p:cNvPr id="75" name="Rectangle 74"/>
          <p:cNvSpPr/>
          <p:nvPr/>
        </p:nvSpPr>
        <p:spPr>
          <a:xfrm>
            <a:off x="1767989" y="2278297"/>
            <a:ext cx="101437" cy="2851017"/>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76" name="Rectangle 75"/>
          <p:cNvSpPr/>
          <p:nvPr/>
        </p:nvSpPr>
        <p:spPr>
          <a:xfrm>
            <a:off x="1987649" y="1628800"/>
            <a:ext cx="97508" cy="3500516"/>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77" name="Rectangle 76"/>
          <p:cNvSpPr/>
          <p:nvPr/>
        </p:nvSpPr>
        <p:spPr>
          <a:xfrm>
            <a:off x="1869427" y="2278298"/>
            <a:ext cx="105522" cy="2851017"/>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78" name="Rectangle 77"/>
          <p:cNvSpPr/>
          <p:nvPr/>
        </p:nvSpPr>
        <p:spPr>
          <a:xfrm>
            <a:off x="1043608" y="4109572"/>
            <a:ext cx="95235" cy="1019743"/>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80" name="Rectangle 79"/>
          <p:cNvSpPr/>
          <p:nvPr/>
        </p:nvSpPr>
        <p:spPr>
          <a:xfrm>
            <a:off x="1141016" y="4154344"/>
            <a:ext cx="100313" cy="974971"/>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grpSp>
        <p:nvGrpSpPr>
          <p:cNvPr id="81" name="Group 80"/>
          <p:cNvGrpSpPr/>
          <p:nvPr/>
        </p:nvGrpSpPr>
        <p:grpSpPr>
          <a:xfrm>
            <a:off x="3956918" y="430240"/>
            <a:ext cx="1616143" cy="461665"/>
            <a:chOff x="3210629" y="2307052"/>
            <a:chExt cx="1616143" cy="461665"/>
          </a:xfrm>
        </p:grpSpPr>
        <p:sp>
          <p:nvSpPr>
            <p:cNvPr id="82" name="TextBox 81"/>
            <p:cNvSpPr txBox="1"/>
            <p:nvPr/>
          </p:nvSpPr>
          <p:spPr>
            <a:xfrm>
              <a:off x="3414005" y="2307052"/>
              <a:ext cx="1412767" cy="461665"/>
            </a:xfrm>
            <a:prstGeom prst="rect">
              <a:avLst/>
            </a:prstGeom>
            <a:noFill/>
          </p:spPr>
          <p:txBody>
            <a:bodyPr wrap="none" rtlCol="0">
              <a:spAutoFit/>
            </a:bodyPr>
            <a:lstStyle/>
            <a:p>
              <a:r>
                <a:rPr lang="en-US" sz="2400" dirty="0" smtClean="0">
                  <a:solidFill>
                    <a:srgbClr val="000090"/>
                  </a:solidFill>
                </a:rPr>
                <a:t>X10-Mem</a:t>
              </a:r>
              <a:endParaRPr lang="en-US" sz="2400" dirty="0">
                <a:solidFill>
                  <a:srgbClr val="000090"/>
                </a:solidFill>
              </a:endParaRPr>
            </a:p>
          </p:txBody>
        </p:sp>
        <p:sp>
          <p:nvSpPr>
            <p:cNvPr id="83" name="Rectangle 82"/>
            <p:cNvSpPr/>
            <p:nvPr/>
          </p:nvSpPr>
          <p:spPr>
            <a:xfrm>
              <a:off x="3210629" y="2460685"/>
              <a:ext cx="203376" cy="196497"/>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grpSp>
      <p:grpSp>
        <p:nvGrpSpPr>
          <p:cNvPr id="84" name="Group 83"/>
          <p:cNvGrpSpPr/>
          <p:nvPr/>
        </p:nvGrpSpPr>
        <p:grpSpPr>
          <a:xfrm>
            <a:off x="7658264" y="417126"/>
            <a:ext cx="1306224" cy="461665"/>
            <a:chOff x="6911975" y="2293938"/>
            <a:chExt cx="1306224" cy="461665"/>
          </a:xfrm>
        </p:grpSpPr>
        <p:sp>
          <p:nvSpPr>
            <p:cNvPr id="85" name="TextBox 84"/>
            <p:cNvSpPr txBox="1"/>
            <p:nvPr/>
          </p:nvSpPr>
          <p:spPr>
            <a:xfrm>
              <a:off x="7081500" y="2293938"/>
              <a:ext cx="1136699" cy="461665"/>
            </a:xfrm>
            <a:prstGeom prst="rect">
              <a:avLst/>
            </a:prstGeom>
            <a:noFill/>
          </p:spPr>
          <p:txBody>
            <a:bodyPr wrap="none" rtlCol="0">
              <a:spAutoFit/>
            </a:bodyPr>
            <a:lstStyle/>
            <a:p>
              <a:r>
                <a:rPr lang="en-US" sz="2400" dirty="0" smtClean="0">
                  <a:solidFill>
                    <a:srgbClr val="000090"/>
                  </a:solidFill>
                </a:rPr>
                <a:t>Manual</a:t>
              </a:r>
              <a:endParaRPr lang="en-US" sz="2400" dirty="0">
                <a:solidFill>
                  <a:srgbClr val="000090"/>
                </a:solidFill>
              </a:endParaRPr>
            </a:p>
          </p:txBody>
        </p:sp>
        <p:sp>
          <p:nvSpPr>
            <p:cNvPr id="86" name="Rectangle 85"/>
            <p:cNvSpPr/>
            <p:nvPr/>
          </p:nvSpPr>
          <p:spPr>
            <a:xfrm>
              <a:off x="6911975" y="2460685"/>
              <a:ext cx="203376" cy="196498"/>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grpSp>
      <p:grpSp>
        <p:nvGrpSpPr>
          <p:cNvPr id="87" name="Group 86"/>
          <p:cNvGrpSpPr/>
          <p:nvPr/>
        </p:nvGrpSpPr>
        <p:grpSpPr>
          <a:xfrm>
            <a:off x="5871116" y="447055"/>
            <a:ext cx="1489093" cy="461665"/>
            <a:chOff x="4867477" y="2323867"/>
            <a:chExt cx="1489093" cy="461665"/>
          </a:xfrm>
        </p:grpSpPr>
        <p:sp>
          <p:nvSpPr>
            <p:cNvPr id="88" name="Rectangle 87"/>
            <p:cNvSpPr/>
            <p:nvPr/>
          </p:nvSpPr>
          <p:spPr>
            <a:xfrm>
              <a:off x="4867477" y="2460686"/>
              <a:ext cx="203376" cy="196497"/>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89" name="TextBox 88"/>
            <p:cNvSpPr txBox="1"/>
            <p:nvPr/>
          </p:nvSpPr>
          <p:spPr>
            <a:xfrm>
              <a:off x="5054260" y="2323867"/>
              <a:ext cx="1302310" cy="461665"/>
            </a:xfrm>
            <a:prstGeom prst="rect">
              <a:avLst/>
            </a:prstGeom>
            <a:noFill/>
          </p:spPr>
          <p:txBody>
            <a:bodyPr wrap="none" rtlCol="0">
              <a:spAutoFit/>
            </a:bodyPr>
            <a:lstStyle/>
            <a:p>
              <a:r>
                <a:rPr lang="en-US" sz="2400" dirty="0" smtClean="0">
                  <a:solidFill>
                    <a:srgbClr val="000090"/>
                  </a:solidFill>
                </a:rPr>
                <a:t>GR-</a:t>
              </a:r>
              <a:r>
                <a:rPr lang="en-US" sz="2400" dirty="0" err="1" smtClean="0">
                  <a:solidFill>
                    <a:srgbClr val="000090"/>
                  </a:solidFill>
                </a:rPr>
                <a:t>Mem</a:t>
              </a:r>
              <a:endParaRPr lang="en-US" sz="2400" dirty="0">
                <a:solidFill>
                  <a:srgbClr val="000090"/>
                </a:solidFill>
              </a:endParaRPr>
            </a:p>
          </p:txBody>
        </p:sp>
      </p:grpSp>
      <p:sp>
        <p:nvSpPr>
          <p:cNvPr id="90" name="TextBox 89"/>
          <p:cNvSpPr txBox="1"/>
          <p:nvPr/>
        </p:nvSpPr>
        <p:spPr>
          <a:xfrm rot="16200000">
            <a:off x="-1101996" y="3025805"/>
            <a:ext cx="2608519" cy="369332"/>
          </a:xfrm>
          <a:prstGeom prst="rect">
            <a:avLst/>
          </a:prstGeom>
          <a:noFill/>
        </p:spPr>
        <p:txBody>
          <a:bodyPr wrap="none" rtlCol="0">
            <a:spAutoFit/>
          </a:bodyPr>
          <a:lstStyle/>
          <a:p>
            <a:r>
              <a:rPr lang="en-US" b="1" dirty="0" smtClean="0"/>
              <a:t>Speedup Over Sequential</a:t>
            </a:r>
            <a:endParaRPr lang="en-US" b="1" dirty="0"/>
          </a:p>
        </p:txBody>
      </p:sp>
      <p:sp>
        <p:nvSpPr>
          <p:cNvPr id="61" name="Rectangle 60"/>
          <p:cNvSpPr/>
          <p:nvPr/>
        </p:nvSpPr>
        <p:spPr>
          <a:xfrm>
            <a:off x="2571003" y="2746387"/>
            <a:ext cx="115277" cy="2366903"/>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62" name="Rectangle 61"/>
          <p:cNvSpPr/>
          <p:nvPr/>
        </p:nvSpPr>
        <p:spPr>
          <a:xfrm>
            <a:off x="2821580" y="2155384"/>
            <a:ext cx="112202" cy="2957907"/>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63" name="Rectangle 62"/>
          <p:cNvSpPr/>
          <p:nvPr/>
        </p:nvSpPr>
        <p:spPr>
          <a:xfrm>
            <a:off x="2690264" y="2845196"/>
            <a:ext cx="121423" cy="2268095"/>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00" name="Rectangle 99"/>
          <p:cNvSpPr/>
          <p:nvPr/>
        </p:nvSpPr>
        <p:spPr>
          <a:xfrm>
            <a:off x="6584119" y="2946796"/>
            <a:ext cx="100180" cy="2183827"/>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01" name="Rectangle 100"/>
          <p:cNvSpPr/>
          <p:nvPr/>
        </p:nvSpPr>
        <p:spPr>
          <a:xfrm>
            <a:off x="6806369" y="2436435"/>
            <a:ext cx="97508" cy="2694190"/>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02" name="Rectangle 101"/>
          <p:cNvSpPr/>
          <p:nvPr/>
        </p:nvSpPr>
        <p:spPr>
          <a:xfrm>
            <a:off x="6695244" y="3037963"/>
            <a:ext cx="105522" cy="2092661"/>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39" name="TextBox 38"/>
          <p:cNvSpPr txBox="1"/>
          <p:nvPr/>
        </p:nvSpPr>
        <p:spPr>
          <a:xfrm>
            <a:off x="-14997" y="6486694"/>
            <a:ext cx="1919065" cy="369332"/>
          </a:xfrm>
          <a:prstGeom prst="rect">
            <a:avLst/>
          </a:prstGeom>
          <a:noFill/>
        </p:spPr>
        <p:txBody>
          <a:bodyPr wrap="none" rtlCol="0">
            <a:spAutoFit/>
          </a:bodyPr>
          <a:lstStyle/>
          <a:p>
            <a:r>
              <a:rPr lang="en-US" dirty="0" smtClean="0"/>
              <a:t>Using 128 workers </a:t>
            </a:r>
            <a:endParaRPr lang="en-US" dirty="0"/>
          </a:p>
        </p:txBody>
      </p:sp>
      <p:cxnSp>
        <p:nvCxnSpPr>
          <p:cNvPr id="103" name="Straight Connector 102"/>
          <p:cNvCxnSpPr/>
          <p:nvPr/>
        </p:nvCxnSpPr>
        <p:spPr>
          <a:xfrm>
            <a:off x="7236296" y="5082368"/>
            <a:ext cx="0" cy="90592"/>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a:off x="8100392" y="5100426"/>
            <a:ext cx="0" cy="90592"/>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sp>
        <p:nvSpPr>
          <p:cNvPr id="105" name="TextBox 104"/>
          <p:cNvSpPr txBox="1"/>
          <p:nvPr/>
        </p:nvSpPr>
        <p:spPr>
          <a:xfrm rot="16200000">
            <a:off x="7318756" y="5312035"/>
            <a:ext cx="679017" cy="369332"/>
          </a:xfrm>
          <a:prstGeom prst="rect">
            <a:avLst/>
          </a:prstGeom>
          <a:noFill/>
        </p:spPr>
        <p:txBody>
          <a:bodyPr wrap="none" rtlCol="0">
            <a:spAutoFit/>
          </a:bodyPr>
          <a:lstStyle/>
          <a:p>
            <a:pPr algn="r"/>
            <a:r>
              <a:rPr lang="en-US" b="1" dirty="0" smtClean="0"/>
              <a:t>DMG</a:t>
            </a:r>
            <a:endParaRPr lang="en-US" b="1" dirty="0"/>
          </a:p>
        </p:txBody>
      </p:sp>
      <p:sp>
        <p:nvSpPr>
          <p:cNvPr id="106" name="TextBox 105"/>
          <p:cNvSpPr txBox="1"/>
          <p:nvPr/>
        </p:nvSpPr>
        <p:spPr>
          <a:xfrm rot="16200000">
            <a:off x="8170140" y="5303469"/>
            <a:ext cx="661885" cy="369332"/>
          </a:xfrm>
          <a:prstGeom prst="rect">
            <a:avLst/>
          </a:prstGeom>
          <a:noFill/>
        </p:spPr>
        <p:txBody>
          <a:bodyPr wrap="none" rtlCol="0">
            <a:spAutoFit/>
          </a:bodyPr>
          <a:lstStyle/>
          <a:p>
            <a:pPr algn="r"/>
            <a:r>
              <a:rPr lang="en-US" b="1" dirty="0" smtClean="0"/>
              <a:t>DMR</a:t>
            </a:r>
            <a:endParaRPr lang="en-US" b="1" dirty="0"/>
          </a:p>
        </p:txBody>
      </p:sp>
      <p:sp>
        <p:nvSpPr>
          <p:cNvPr id="113" name="Rectangle 112"/>
          <p:cNvSpPr/>
          <p:nvPr/>
        </p:nvSpPr>
        <p:spPr>
          <a:xfrm>
            <a:off x="1869427" y="1895146"/>
            <a:ext cx="105522" cy="3234169"/>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5" name="Rectangle 114"/>
          <p:cNvSpPr/>
          <p:nvPr/>
        </p:nvSpPr>
        <p:spPr>
          <a:xfrm>
            <a:off x="2690264" y="2436435"/>
            <a:ext cx="131316" cy="2676855"/>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6" name="Rectangle 115"/>
          <p:cNvSpPr/>
          <p:nvPr/>
        </p:nvSpPr>
        <p:spPr>
          <a:xfrm>
            <a:off x="6695243" y="2622825"/>
            <a:ext cx="111126" cy="250780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73" name="Rectangle 72"/>
          <p:cNvSpPr/>
          <p:nvPr/>
        </p:nvSpPr>
        <p:spPr>
          <a:xfrm>
            <a:off x="1246932" y="3747144"/>
            <a:ext cx="94000" cy="1382173"/>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74" name="Rectangle 73"/>
          <p:cNvSpPr/>
          <p:nvPr/>
        </p:nvSpPr>
        <p:spPr>
          <a:xfrm>
            <a:off x="1141016" y="3956074"/>
            <a:ext cx="100313" cy="1173241"/>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Tree>
    <p:extLst>
      <p:ext uri="{BB962C8B-B14F-4D97-AF65-F5344CB8AC3E}">
        <p14:creationId xmlns:p14="http://schemas.microsoft.com/office/powerpoint/2010/main" val="15209224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down)">
                                      <p:cBhvr>
                                        <p:cTn id="7" dur="500"/>
                                        <p:tgtEl>
                                          <p:spTgt spid="7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4"/>
                                        </p:tgtEl>
                                        <p:attrNameLst>
                                          <p:attrName>style.visibility</p:attrName>
                                        </p:attrNameLst>
                                      </p:cBhvr>
                                      <p:to>
                                        <p:strVal val="visible"/>
                                      </p:to>
                                    </p:set>
                                    <p:animEffect transition="in" filter="wipe(down)">
                                      <p:cBhvr>
                                        <p:cTn id="12"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16200000">
            <a:off x="444078" y="5658146"/>
            <a:ext cx="1424376" cy="369332"/>
          </a:xfrm>
          <a:prstGeom prst="rect">
            <a:avLst/>
          </a:prstGeom>
          <a:noFill/>
        </p:spPr>
        <p:txBody>
          <a:bodyPr wrap="none" rtlCol="0">
            <a:spAutoFit/>
          </a:bodyPr>
          <a:lstStyle/>
          <a:p>
            <a:r>
              <a:rPr lang="en-US" b="1" dirty="0" err="1" smtClean="0"/>
              <a:t>FSSimpleDist</a:t>
            </a:r>
            <a:endParaRPr lang="en-US" b="1" dirty="0"/>
          </a:p>
        </p:txBody>
      </p:sp>
      <p:sp>
        <p:nvSpPr>
          <p:cNvPr id="7" name="TextBox 6"/>
          <p:cNvSpPr txBox="1"/>
          <p:nvPr/>
        </p:nvSpPr>
        <p:spPr>
          <a:xfrm rot="16200000">
            <a:off x="1360823" y="5488052"/>
            <a:ext cx="1031051" cy="369332"/>
          </a:xfrm>
          <a:prstGeom prst="rect">
            <a:avLst/>
          </a:prstGeom>
          <a:noFill/>
        </p:spPr>
        <p:txBody>
          <a:bodyPr wrap="none" rtlCol="0">
            <a:spAutoFit/>
          </a:bodyPr>
          <a:lstStyle/>
          <a:p>
            <a:r>
              <a:rPr lang="en-US" b="1" dirty="0" smtClean="0"/>
              <a:t>K-Means</a:t>
            </a:r>
            <a:endParaRPr lang="en-US" b="1" dirty="0"/>
          </a:p>
        </p:txBody>
      </p:sp>
      <p:sp>
        <p:nvSpPr>
          <p:cNvPr id="8" name="TextBox 7"/>
          <p:cNvSpPr txBox="1"/>
          <p:nvPr/>
        </p:nvSpPr>
        <p:spPr>
          <a:xfrm rot="16200000">
            <a:off x="1976196" y="5638197"/>
            <a:ext cx="1384476" cy="369332"/>
          </a:xfrm>
          <a:prstGeom prst="rect">
            <a:avLst/>
          </a:prstGeom>
          <a:noFill/>
        </p:spPr>
        <p:txBody>
          <a:bodyPr wrap="none" rtlCol="0">
            <a:spAutoFit/>
          </a:bodyPr>
          <a:lstStyle/>
          <a:p>
            <a:r>
              <a:rPr lang="en-US" b="1" dirty="0" err="1" smtClean="0"/>
              <a:t>MontePiDist</a:t>
            </a:r>
            <a:endParaRPr lang="en-US" b="1" dirty="0"/>
          </a:p>
        </p:txBody>
      </p:sp>
      <p:sp>
        <p:nvSpPr>
          <p:cNvPr id="9" name="TextBox 8"/>
          <p:cNvSpPr txBox="1"/>
          <p:nvPr/>
        </p:nvSpPr>
        <p:spPr>
          <a:xfrm rot="16200000">
            <a:off x="3081125" y="5397364"/>
            <a:ext cx="902811" cy="369332"/>
          </a:xfrm>
          <a:prstGeom prst="rect">
            <a:avLst/>
          </a:prstGeom>
          <a:noFill/>
        </p:spPr>
        <p:txBody>
          <a:bodyPr wrap="none" rtlCol="0">
            <a:spAutoFit/>
          </a:bodyPr>
          <a:lstStyle/>
          <a:p>
            <a:r>
              <a:rPr lang="en-US" b="1" dirty="0" smtClean="0"/>
              <a:t>N-Body</a:t>
            </a:r>
            <a:endParaRPr lang="en-US" b="1" dirty="0"/>
          </a:p>
        </p:txBody>
      </p:sp>
      <p:sp>
        <p:nvSpPr>
          <p:cNvPr id="10" name="TextBox 9"/>
          <p:cNvSpPr txBox="1"/>
          <p:nvPr/>
        </p:nvSpPr>
        <p:spPr>
          <a:xfrm rot="16200000">
            <a:off x="3936475" y="5334102"/>
            <a:ext cx="776287" cy="369332"/>
          </a:xfrm>
          <a:prstGeom prst="rect">
            <a:avLst/>
          </a:prstGeom>
          <a:noFill/>
        </p:spPr>
        <p:txBody>
          <a:bodyPr wrap="none" rtlCol="0">
            <a:spAutoFit/>
          </a:bodyPr>
          <a:lstStyle/>
          <a:p>
            <a:r>
              <a:rPr lang="en-US" b="1" dirty="0" smtClean="0"/>
              <a:t>Jacobi</a:t>
            </a:r>
            <a:endParaRPr lang="en-US" b="1" dirty="0"/>
          </a:p>
        </p:txBody>
      </p:sp>
      <p:sp>
        <p:nvSpPr>
          <p:cNvPr id="11" name="TextBox 10"/>
          <p:cNvSpPr txBox="1"/>
          <p:nvPr/>
        </p:nvSpPr>
        <p:spPr>
          <a:xfrm rot="16200000">
            <a:off x="4473174" y="5517483"/>
            <a:ext cx="1143049" cy="369332"/>
          </a:xfrm>
          <a:prstGeom prst="rect">
            <a:avLst/>
          </a:prstGeom>
          <a:noFill/>
        </p:spPr>
        <p:txBody>
          <a:bodyPr wrap="none" rtlCol="0">
            <a:spAutoFit/>
          </a:bodyPr>
          <a:lstStyle/>
          <a:p>
            <a:r>
              <a:rPr lang="en-US" b="1" dirty="0" err="1" smtClean="0"/>
              <a:t>RayTracer</a:t>
            </a:r>
            <a:endParaRPr lang="en-US" b="1" dirty="0"/>
          </a:p>
        </p:txBody>
      </p:sp>
      <p:sp>
        <p:nvSpPr>
          <p:cNvPr id="13" name="TextBox 12"/>
          <p:cNvSpPr txBox="1"/>
          <p:nvPr/>
        </p:nvSpPr>
        <p:spPr>
          <a:xfrm rot="16200000">
            <a:off x="5629417" y="5225336"/>
            <a:ext cx="558754" cy="369332"/>
          </a:xfrm>
          <a:prstGeom prst="rect">
            <a:avLst/>
          </a:prstGeom>
          <a:noFill/>
        </p:spPr>
        <p:txBody>
          <a:bodyPr wrap="none" rtlCol="0">
            <a:spAutoFit/>
          </a:bodyPr>
          <a:lstStyle/>
          <a:p>
            <a:r>
              <a:rPr lang="en-US" b="1" dirty="0" smtClean="0"/>
              <a:t>UTS</a:t>
            </a:r>
            <a:endParaRPr lang="en-US" b="1" dirty="0"/>
          </a:p>
        </p:txBody>
      </p:sp>
      <p:sp>
        <p:nvSpPr>
          <p:cNvPr id="14" name="TextBox 13"/>
          <p:cNvSpPr txBox="1"/>
          <p:nvPr/>
        </p:nvSpPr>
        <p:spPr>
          <a:xfrm rot="16200000">
            <a:off x="6081687" y="5421138"/>
            <a:ext cx="1227357" cy="646331"/>
          </a:xfrm>
          <a:prstGeom prst="rect">
            <a:avLst/>
          </a:prstGeom>
          <a:noFill/>
        </p:spPr>
        <p:txBody>
          <a:bodyPr wrap="none" rtlCol="0">
            <a:spAutoFit/>
          </a:bodyPr>
          <a:lstStyle/>
          <a:p>
            <a:pPr algn="r"/>
            <a:r>
              <a:rPr lang="en-US" b="1" dirty="0" smtClean="0"/>
              <a:t>Linear</a:t>
            </a:r>
          </a:p>
          <a:p>
            <a:r>
              <a:rPr lang="en-US" b="1" dirty="0" smtClean="0"/>
              <a:t>Regression</a:t>
            </a:r>
            <a:endParaRPr lang="en-US" b="1" dirty="0"/>
          </a:p>
        </p:txBody>
      </p:sp>
      <p:cxnSp>
        <p:nvCxnSpPr>
          <p:cNvPr id="17" name="Straight Connector 16"/>
          <p:cNvCxnSpPr/>
          <p:nvPr/>
        </p:nvCxnSpPr>
        <p:spPr>
          <a:xfrm>
            <a:off x="787924" y="5129315"/>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787924" y="4279619"/>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87924" y="3854772"/>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787924" y="4704466"/>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87924" y="3429925"/>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787924" y="2580231"/>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87924" y="3005078"/>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787924" y="1730537"/>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787924" y="2155384"/>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400559" y="4913291"/>
            <a:ext cx="301660" cy="369332"/>
          </a:xfrm>
          <a:prstGeom prst="rect">
            <a:avLst/>
          </a:prstGeom>
          <a:noFill/>
        </p:spPr>
        <p:txBody>
          <a:bodyPr wrap="none" rtlCol="0">
            <a:spAutoFit/>
          </a:bodyPr>
          <a:lstStyle/>
          <a:p>
            <a:r>
              <a:rPr lang="en-US" dirty="0" smtClean="0"/>
              <a:t>0</a:t>
            </a:r>
            <a:endParaRPr lang="en-US" dirty="0"/>
          </a:p>
        </p:txBody>
      </p:sp>
      <p:sp>
        <p:nvSpPr>
          <p:cNvPr id="48" name="TextBox 47"/>
          <p:cNvSpPr txBox="1"/>
          <p:nvPr/>
        </p:nvSpPr>
        <p:spPr>
          <a:xfrm>
            <a:off x="400559" y="4487511"/>
            <a:ext cx="418654" cy="369332"/>
          </a:xfrm>
          <a:prstGeom prst="rect">
            <a:avLst/>
          </a:prstGeom>
          <a:noFill/>
        </p:spPr>
        <p:txBody>
          <a:bodyPr wrap="none" rtlCol="0">
            <a:spAutoFit/>
          </a:bodyPr>
          <a:lstStyle/>
          <a:p>
            <a:r>
              <a:rPr lang="en-US" dirty="0" smtClean="0"/>
              <a:t>10</a:t>
            </a:r>
            <a:endParaRPr lang="en-US" dirty="0"/>
          </a:p>
        </p:txBody>
      </p:sp>
      <p:sp>
        <p:nvSpPr>
          <p:cNvPr id="49" name="TextBox 48"/>
          <p:cNvSpPr txBox="1"/>
          <p:nvPr/>
        </p:nvSpPr>
        <p:spPr>
          <a:xfrm>
            <a:off x="400559" y="4061735"/>
            <a:ext cx="418654" cy="369332"/>
          </a:xfrm>
          <a:prstGeom prst="rect">
            <a:avLst/>
          </a:prstGeom>
          <a:noFill/>
        </p:spPr>
        <p:txBody>
          <a:bodyPr wrap="none" rtlCol="0">
            <a:spAutoFit/>
          </a:bodyPr>
          <a:lstStyle/>
          <a:p>
            <a:r>
              <a:rPr lang="en-US" dirty="0" smtClean="0"/>
              <a:t>20</a:t>
            </a:r>
            <a:endParaRPr lang="en-US" dirty="0"/>
          </a:p>
        </p:txBody>
      </p:sp>
      <p:sp>
        <p:nvSpPr>
          <p:cNvPr id="50" name="TextBox 49"/>
          <p:cNvSpPr txBox="1"/>
          <p:nvPr/>
        </p:nvSpPr>
        <p:spPr>
          <a:xfrm>
            <a:off x="400559" y="3635959"/>
            <a:ext cx="418654" cy="369332"/>
          </a:xfrm>
          <a:prstGeom prst="rect">
            <a:avLst/>
          </a:prstGeom>
          <a:noFill/>
        </p:spPr>
        <p:txBody>
          <a:bodyPr wrap="none" rtlCol="0">
            <a:spAutoFit/>
          </a:bodyPr>
          <a:lstStyle/>
          <a:p>
            <a:r>
              <a:rPr lang="en-US" dirty="0" smtClean="0"/>
              <a:t>30</a:t>
            </a:r>
            <a:endParaRPr lang="en-US" dirty="0"/>
          </a:p>
        </p:txBody>
      </p:sp>
      <p:sp>
        <p:nvSpPr>
          <p:cNvPr id="51" name="TextBox 50"/>
          <p:cNvSpPr txBox="1"/>
          <p:nvPr/>
        </p:nvSpPr>
        <p:spPr>
          <a:xfrm>
            <a:off x="400559" y="3210183"/>
            <a:ext cx="418654" cy="369332"/>
          </a:xfrm>
          <a:prstGeom prst="rect">
            <a:avLst/>
          </a:prstGeom>
          <a:noFill/>
        </p:spPr>
        <p:txBody>
          <a:bodyPr wrap="none" rtlCol="0">
            <a:spAutoFit/>
          </a:bodyPr>
          <a:lstStyle/>
          <a:p>
            <a:r>
              <a:rPr lang="en-US" dirty="0" smtClean="0"/>
              <a:t>40</a:t>
            </a:r>
            <a:endParaRPr lang="en-US" dirty="0"/>
          </a:p>
        </p:txBody>
      </p:sp>
      <p:sp>
        <p:nvSpPr>
          <p:cNvPr id="52" name="TextBox 51"/>
          <p:cNvSpPr txBox="1"/>
          <p:nvPr/>
        </p:nvSpPr>
        <p:spPr>
          <a:xfrm>
            <a:off x="400559" y="2784407"/>
            <a:ext cx="418654" cy="369332"/>
          </a:xfrm>
          <a:prstGeom prst="rect">
            <a:avLst/>
          </a:prstGeom>
          <a:noFill/>
        </p:spPr>
        <p:txBody>
          <a:bodyPr wrap="none" rtlCol="0">
            <a:spAutoFit/>
          </a:bodyPr>
          <a:lstStyle/>
          <a:p>
            <a:r>
              <a:rPr lang="en-US" dirty="0" smtClean="0"/>
              <a:t>50</a:t>
            </a:r>
            <a:endParaRPr lang="en-US" dirty="0"/>
          </a:p>
        </p:txBody>
      </p:sp>
      <p:sp>
        <p:nvSpPr>
          <p:cNvPr id="53" name="TextBox 52"/>
          <p:cNvSpPr txBox="1"/>
          <p:nvPr/>
        </p:nvSpPr>
        <p:spPr>
          <a:xfrm>
            <a:off x="400559" y="2358631"/>
            <a:ext cx="418654" cy="369332"/>
          </a:xfrm>
          <a:prstGeom prst="rect">
            <a:avLst/>
          </a:prstGeom>
          <a:noFill/>
        </p:spPr>
        <p:txBody>
          <a:bodyPr wrap="none" rtlCol="0">
            <a:spAutoFit/>
          </a:bodyPr>
          <a:lstStyle/>
          <a:p>
            <a:r>
              <a:rPr lang="en-US" dirty="0" smtClean="0"/>
              <a:t>60</a:t>
            </a:r>
            <a:endParaRPr lang="en-US" dirty="0"/>
          </a:p>
        </p:txBody>
      </p:sp>
      <p:sp>
        <p:nvSpPr>
          <p:cNvPr id="54" name="TextBox 53"/>
          <p:cNvSpPr txBox="1"/>
          <p:nvPr/>
        </p:nvSpPr>
        <p:spPr>
          <a:xfrm>
            <a:off x="400559" y="1932855"/>
            <a:ext cx="418654" cy="369332"/>
          </a:xfrm>
          <a:prstGeom prst="rect">
            <a:avLst/>
          </a:prstGeom>
          <a:noFill/>
        </p:spPr>
        <p:txBody>
          <a:bodyPr wrap="none" rtlCol="0">
            <a:spAutoFit/>
          </a:bodyPr>
          <a:lstStyle/>
          <a:p>
            <a:r>
              <a:rPr lang="en-US" dirty="0" smtClean="0"/>
              <a:t>70</a:t>
            </a:r>
            <a:endParaRPr lang="en-US" dirty="0"/>
          </a:p>
        </p:txBody>
      </p:sp>
      <p:sp>
        <p:nvSpPr>
          <p:cNvPr id="55" name="TextBox 54"/>
          <p:cNvSpPr txBox="1"/>
          <p:nvPr/>
        </p:nvSpPr>
        <p:spPr>
          <a:xfrm>
            <a:off x="400559" y="1507079"/>
            <a:ext cx="418654" cy="369332"/>
          </a:xfrm>
          <a:prstGeom prst="rect">
            <a:avLst/>
          </a:prstGeom>
          <a:noFill/>
        </p:spPr>
        <p:txBody>
          <a:bodyPr wrap="none" rtlCol="0">
            <a:spAutoFit/>
          </a:bodyPr>
          <a:lstStyle/>
          <a:p>
            <a:r>
              <a:rPr lang="en-US" dirty="0" smtClean="0"/>
              <a:t>80</a:t>
            </a:r>
            <a:endParaRPr lang="en-US" dirty="0"/>
          </a:p>
        </p:txBody>
      </p:sp>
      <p:cxnSp>
        <p:nvCxnSpPr>
          <p:cNvPr id="56" name="Straight Connector 55"/>
          <p:cNvCxnSpPr/>
          <p:nvPr/>
        </p:nvCxnSpPr>
        <p:spPr>
          <a:xfrm>
            <a:off x="761093" y="1305690"/>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400559" y="1081303"/>
            <a:ext cx="418654" cy="369332"/>
          </a:xfrm>
          <a:prstGeom prst="rect">
            <a:avLst/>
          </a:prstGeom>
          <a:noFill/>
        </p:spPr>
        <p:txBody>
          <a:bodyPr wrap="none" rtlCol="0">
            <a:spAutoFit/>
          </a:bodyPr>
          <a:lstStyle/>
          <a:p>
            <a:r>
              <a:rPr lang="en-US" dirty="0" smtClean="0"/>
              <a:t>90</a:t>
            </a:r>
            <a:endParaRPr lang="en-US" dirty="0"/>
          </a:p>
        </p:txBody>
      </p:sp>
      <p:cxnSp>
        <p:nvCxnSpPr>
          <p:cNvPr id="60" name="Straight Connector 59"/>
          <p:cNvCxnSpPr/>
          <p:nvPr/>
        </p:nvCxnSpPr>
        <p:spPr>
          <a:xfrm>
            <a:off x="859932" y="1081303"/>
            <a:ext cx="26831" cy="420132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1475656"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2305548"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3135438"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3893322"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4716016"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5441531"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6228184" y="5082368"/>
            <a:ext cx="0" cy="90592"/>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grpSp>
        <p:nvGrpSpPr>
          <p:cNvPr id="81" name="Group 80"/>
          <p:cNvGrpSpPr/>
          <p:nvPr/>
        </p:nvGrpSpPr>
        <p:grpSpPr>
          <a:xfrm>
            <a:off x="3956918" y="430240"/>
            <a:ext cx="1616143" cy="461665"/>
            <a:chOff x="3210629" y="2307052"/>
            <a:chExt cx="1616143" cy="461665"/>
          </a:xfrm>
        </p:grpSpPr>
        <p:sp>
          <p:nvSpPr>
            <p:cNvPr id="82" name="TextBox 81"/>
            <p:cNvSpPr txBox="1"/>
            <p:nvPr/>
          </p:nvSpPr>
          <p:spPr>
            <a:xfrm>
              <a:off x="3414005" y="2307052"/>
              <a:ext cx="1412767" cy="461665"/>
            </a:xfrm>
            <a:prstGeom prst="rect">
              <a:avLst/>
            </a:prstGeom>
            <a:noFill/>
          </p:spPr>
          <p:txBody>
            <a:bodyPr wrap="none" rtlCol="0">
              <a:spAutoFit/>
            </a:bodyPr>
            <a:lstStyle/>
            <a:p>
              <a:r>
                <a:rPr lang="en-US" sz="2400" dirty="0" smtClean="0">
                  <a:solidFill>
                    <a:srgbClr val="000090"/>
                  </a:solidFill>
                </a:rPr>
                <a:t>X10-Mem</a:t>
              </a:r>
              <a:endParaRPr lang="en-US" sz="2400" dirty="0">
                <a:solidFill>
                  <a:srgbClr val="000090"/>
                </a:solidFill>
              </a:endParaRPr>
            </a:p>
          </p:txBody>
        </p:sp>
        <p:sp>
          <p:nvSpPr>
            <p:cNvPr id="83" name="Rectangle 82"/>
            <p:cNvSpPr/>
            <p:nvPr/>
          </p:nvSpPr>
          <p:spPr>
            <a:xfrm>
              <a:off x="3210629" y="2460685"/>
              <a:ext cx="203376" cy="196497"/>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grpSp>
      <p:grpSp>
        <p:nvGrpSpPr>
          <p:cNvPr id="84" name="Group 83"/>
          <p:cNvGrpSpPr/>
          <p:nvPr/>
        </p:nvGrpSpPr>
        <p:grpSpPr>
          <a:xfrm>
            <a:off x="7658264" y="417126"/>
            <a:ext cx="1306224" cy="461665"/>
            <a:chOff x="6911975" y="2293938"/>
            <a:chExt cx="1306224" cy="461665"/>
          </a:xfrm>
        </p:grpSpPr>
        <p:sp>
          <p:nvSpPr>
            <p:cNvPr id="85" name="TextBox 84"/>
            <p:cNvSpPr txBox="1"/>
            <p:nvPr/>
          </p:nvSpPr>
          <p:spPr>
            <a:xfrm>
              <a:off x="7081500" y="2293938"/>
              <a:ext cx="1136699" cy="461665"/>
            </a:xfrm>
            <a:prstGeom prst="rect">
              <a:avLst/>
            </a:prstGeom>
            <a:noFill/>
          </p:spPr>
          <p:txBody>
            <a:bodyPr wrap="none" rtlCol="0">
              <a:spAutoFit/>
            </a:bodyPr>
            <a:lstStyle/>
            <a:p>
              <a:r>
                <a:rPr lang="en-US" sz="2400" dirty="0" smtClean="0">
                  <a:solidFill>
                    <a:srgbClr val="000090"/>
                  </a:solidFill>
                </a:rPr>
                <a:t>Manual</a:t>
              </a:r>
              <a:endParaRPr lang="en-US" sz="2400" dirty="0">
                <a:solidFill>
                  <a:srgbClr val="000090"/>
                </a:solidFill>
              </a:endParaRPr>
            </a:p>
          </p:txBody>
        </p:sp>
        <p:sp>
          <p:nvSpPr>
            <p:cNvPr id="86" name="Rectangle 85"/>
            <p:cNvSpPr/>
            <p:nvPr/>
          </p:nvSpPr>
          <p:spPr>
            <a:xfrm>
              <a:off x="6911975" y="2460685"/>
              <a:ext cx="203376" cy="196498"/>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grpSp>
      <p:grpSp>
        <p:nvGrpSpPr>
          <p:cNvPr id="87" name="Group 86"/>
          <p:cNvGrpSpPr/>
          <p:nvPr/>
        </p:nvGrpSpPr>
        <p:grpSpPr>
          <a:xfrm>
            <a:off x="5871116" y="447055"/>
            <a:ext cx="1489093" cy="461665"/>
            <a:chOff x="4867477" y="2323867"/>
            <a:chExt cx="1489093" cy="461665"/>
          </a:xfrm>
        </p:grpSpPr>
        <p:sp>
          <p:nvSpPr>
            <p:cNvPr id="88" name="Rectangle 87"/>
            <p:cNvSpPr/>
            <p:nvPr/>
          </p:nvSpPr>
          <p:spPr>
            <a:xfrm>
              <a:off x="4867477" y="2460686"/>
              <a:ext cx="203376" cy="196497"/>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89" name="TextBox 88"/>
            <p:cNvSpPr txBox="1"/>
            <p:nvPr/>
          </p:nvSpPr>
          <p:spPr>
            <a:xfrm>
              <a:off x="5054260" y="2323867"/>
              <a:ext cx="1302310" cy="461665"/>
            </a:xfrm>
            <a:prstGeom prst="rect">
              <a:avLst/>
            </a:prstGeom>
            <a:noFill/>
          </p:spPr>
          <p:txBody>
            <a:bodyPr wrap="none" rtlCol="0">
              <a:spAutoFit/>
            </a:bodyPr>
            <a:lstStyle/>
            <a:p>
              <a:r>
                <a:rPr lang="en-US" sz="2400" dirty="0" smtClean="0">
                  <a:solidFill>
                    <a:srgbClr val="000090"/>
                  </a:solidFill>
                </a:rPr>
                <a:t>GR-</a:t>
              </a:r>
              <a:r>
                <a:rPr lang="en-US" sz="2400" dirty="0" err="1" smtClean="0">
                  <a:solidFill>
                    <a:srgbClr val="000090"/>
                  </a:solidFill>
                </a:rPr>
                <a:t>Mem</a:t>
              </a:r>
              <a:endParaRPr lang="en-US" sz="2400" dirty="0">
                <a:solidFill>
                  <a:srgbClr val="000090"/>
                </a:solidFill>
              </a:endParaRPr>
            </a:p>
          </p:txBody>
        </p:sp>
      </p:grpSp>
      <p:sp>
        <p:nvSpPr>
          <p:cNvPr id="90" name="TextBox 89"/>
          <p:cNvSpPr txBox="1"/>
          <p:nvPr/>
        </p:nvSpPr>
        <p:spPr>
          <a:xfrm rot="16200000">
            <a:off x="-1101996" y="3025805"/>
            <a:ext cx="2608519" cy="369332"/>
          </a:xfrm>
          <a:prstGeom prst="rect">
            <a:avLst/>
          </a:prstGeom>
          <a:noFill/>
        </p:spPr>
        <p:txBody>
          <a:bodyPr wrap="none" rtlCol="0">
            <a:spAutoFit/>
          </a:bodyPr>
          <a:lstStyle/>
          <a:p>
            <a:r>
              <a:rPr lang="en-US" b="1" dirty="0" smtClean="0"/>
              <a:t>Speedup Over Sequential</a:t>
            </a:r>
            <a:endParaRPr lang="en-US" b="1" dirty="0"/>
          </a:p>
        </p:txBody>
      </p:sp>
      <p:sp>
        <p:nvSpPr>
          <p:cNvPr id="65" name="Rectangle 64"/>
          <p:cNvSpPr/>
          <p:nvPr/>
        </p:nvSpPr>
        <p:spPr>
          <a:xfrm>
            <a:off x="3432371" y="2475627"/>
            <a:ext cx="100180" cy="2653687"/>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67" name="Rectangle 66"/>
          <p:cNvSpPr/>
          <p:nvPr/>
        </p:nvSpPr>
        <p:spPr>
          <a:xfrm>
            <a:off x="3648596" y="2278298"/>
            <a:ext cx="97508" cy="2851018"/>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74" name="Rectangle 73"/>
          <p:cNvSpPr/>
          <p:nvPr/>
        </p:nvSpPr>
        <p:spPr>
          <a:xfrm>
            <a:off x="3541483" y="2586408"/>
            <a:ext cx="105522" cy="2542907"/>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1" name="Rectangle 90"/>
          <p:cNvSpPr/>
          <p:nvPr/>
        </p:nvSpPr>
        <p:spPr>
          <a:xfrm>
            <a:off x="4173123" y="2154095"/>
            <a:ext cx="100180" cy="2975220"/>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2" name="Rectangle 91"/>
          <p:cNvSpPr/>
          <p:nvPr/>
        </p:nvSpPr>
        <p:spPr>
          <a:xfrm>
            <a:off x="4395373" y="1932856"/>
            <a:ext cx="97508" cy="3196460"/>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3" name="Rectangle 92"/>
          <p:cNvSpPr/>
          <p:nvPr/>
        </p:nvSpPr>
        <p:spPr>
          <a:xfrm>
            <a:off x="4284248" y="2278298"/>
            <a:ext cx="105522" cy="2851017"/>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4" name="Rectangle 93"/>
          <p:cNvSpPr/>
          <p:nvPr/>
        </p:nvSpPr>
        <p:spPr>
          <a:xfrm>
            <a:off x="4958946" y="3003287"/>
            <a:ext cx="100180" cy="2126027"/>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5" name="Rectangle 94"/>
          <p:cNvSpPr/>
          <p:nvPr/>
        </p:nvSpPr>
        <p:spPr>
          <a:xfrm>
            <a:off x="5194688" y="2845196"/>
            <a:ext cx="97508" cy="2284120"/>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6" name="Rectangle 95"/>
          <p:cNvSpPr/>
          <p:nvPr/>
        </p:nvSpPr>
        <p:spPr>
          <a:xfrm>
            <a:off x="5070070" y="3092041"/>
            <a:ext cx="124617" cy="2037274"/>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7" name="Rectangle 96"/>
          <p:cNvSpPr/>
          <p:nvPr/>
        </p:nvSpPr>
        <p:spPr>
          <a:xfrm>
            <a:off x="5736828" y="1964670"/>
            <a:ext cx="100180" cy="3148621"/>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8" name="Rectangle 97"/>
          <p:cNvSpPr/>
          <p:nvPr/>
        </p:nvSpPr>
        <p:spPr>
          <a:xfrm>
            <a:off x="5959078" y="1730537"/>
            <a:ext cx="97508" cy="3382755"/>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9" name="Rectangle 98"/>
          <p:cNvSpPr/>
          <p:nvPr/>
        </p:nvSpPr>
        <p:spPr>
          <a:xfrm>
            <a:off x="5841354" y="2096112"/>
            <a:ext cx="105522" cy="3017179"/>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39" name="TextBox 38"/>
          <p:cNvSpPr txBox="1"/>
          <p:nvPr/>
        </p:nvSpPr>
        <p:spPr>
          <a:xfrm>
            <a:off x="-14997" y="6486694"/>
            <a:ext cx="1919065" cy="369332"/>
          </a:xfrm>
          <a:prstGeom prst="rect">
            <a:avLst/>
          </a:prstGeom>
          <a:noFill/>
        </p:spPr>
        <p:txBody>
          <a:bodyPr wrap="none" rtlCol="0">
            <a:spAutoFit/>
          </a:bodyPr>
          <a:lstStyle/>
          <a:p>
            <a:r>
              <a:rPr lang="en-US" dirty="0" smtClean="0"/>
              <a:t>Using 128 workers </a:t>
            </a:r>
            <a:endParaRPr lang="en-US" dirty="0"/>
          </a:p>
        </p:txBody>
      </p:sp>
      <p:cxnSp>
        <p:nvCxnSpPr>
          <p:cNvPr id="103" name="Straight Connector 102"/>
          <p:cNvCxnSpPr/>
          <p:nvPr/>
        </p:nvCxnSpPr>
        <p:spPr>
          <a:xfrm>
            <a:off x="7236296" y="5082368"/>
            <a:ext cx="0" cy="90592"/>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a:off x="8100392" y="5100426"/>
            <a:ext cx="0" cy="90592"/>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sp>
        <p:nvSpPr>
          <p:cNvPr id="105" name="TextBox 104"/>
          <p:cNvSpPr txBox="1"/>
          <p:nvPr/>
        </p:nvSpPr>
        <p:spPr>
          <a:xfrm rot="16200000">
            <a:off x="7318756" y="5312035"/>
            <a:ext cx="679017" cy="369332"/>
          </a:xfrm>
          <a:prstGeom prst="rect">
            <a:avLst/>
          </a:prstGeom>
          <a:noFill/>
        </p:spPr>
        <p:txBody>
          <a:bodyPr wrap="none" rtlCol="0">
            <a:spAutoFit/>
          </a:bodyPr>
          <a:lstStyle/>
          <a:p>
            <a:pPr algn="r"/>
            <a:r>
              <a:rPr lang="en-US" b="1" dirty="0" smtClean="0"/>
              <a:t>DMG</a:t>
            </a:r>
            <a:endParaRPr lang="en-US" b="1" dirty="0"/>
          </a:p>
        </p:txBody>
      </p:sp>
      <p:sp>
        <p:nvSpPr>
          <p:cNvPr id="106" name="TextBox 105"/>
          <p:cNvSpPr txBox="1"/>
          <p:nvPr/>
        </p:nvSpPr>
        <p:spPr>
          <a:xfrm rot="16200000">
            <a:off x="8170140" y="5303469"/>
            <a:ext cx="661885" cy="369332"/>
          </a:xfrm>
          <a:prstGeom prst="rect">
            <a:avLst/>
          </a:prstGeom>
          <a:noFill/>
        </p:spPr>
        <p:txBody>
          <a:bodyPr wrap="none" rtlCol="0">
            <a:spAutoFit/>
          </a:bodyPr>
          <a:lstStyle/>
          <a:p>
            <a:pPr algn="r"/>
            <a:r>
              <a:rPr lang="en-US" b="1" dirty="0" smtClean="0"/>
              <a:t>DMR</a:t>
            </a:r>
            <a:endParaRPr lang="en-US" b="1" dirty="0"/>
          </a:p>
        </p:txBody>
      </p:sp>
      <p:sp>
        <p:nvSpPr>
          <p:cNvPr id="107" name="Rectangle 106"/>
          <p:cNvSpPr/>
          <p:nvPr/>
        </p:nvSpPr>
        <p:spPr>
          <a:xfrm>
            <a:off x="7528861" y="3842899"/>
            <a:ext cx="113557" cy="1287724"/>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08" name="Rectangle 107"/>
          <p:cNvSpPr/>
          <p:nvPr/>
        </p:nvSpPr>
        <p:spPr>
          <a:xfrm>
            <a:off x="7751112" y="3747144"/>
            <a:ext cx="110528" cy="1383480"/>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09" name="Rectangle 108"/>
          <p:cNvSpPr/>
          <p:nvPr/>
        </p:nvSpPr>
        <p:spPr>
          <a:xfrm>
            <a:off x="7639987" y="3896656"/>
            <a:ext cx="119612" cy="1233967"/>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0" name="Rectangle 109"/>
          <p:cNvSpPr/>
          <p:nvPr/>
        </p:nvSpPr>
        <p:spPr>
          <a:xfrm>
            <a:off x="8382198" y="3546977"/>
            <a:ext cx="100180" cy="1574133"/>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1" name="Rectangle 110"/>
          <p:cNvSpPr/>
          <p:nvPr/>
        </p:nvSpPr>
        <p:spPr>
          <a:xfrm>
            <a:off x="8604448" y="3429924"/>
            <a:ext cx="97508" cy="1691187"/>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2" name="Rectangle 111"/>
          <p:cNvSpPr/>
          <p:nvPr/>
        </p:nvSpPr>
        <p:spPr>
          <a:xfrm>
            <a:off x="8493323" y="3612691"/>
            <a:ext cx="105522" cy="150842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Tree>
    <p:extLst>
      <p:ext uri="{BB962C8B-B14F-4D97-AF65-F5344CB8AC3E}">
        <p14:creationId xmlns:p14="http://schemas.microsoft.com/office/powerpoint/2010/main" val="2900377102"/>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16200000">
            <a:off x="444078" y="5658146"/>
            <a:ext cx="1424376" cy="369332"/>
          </a:xfrm>
          <a:prstGeom prst="rect">
            <a:avLst/>
          </a:prstGeom>
          <a:noFill/>
        </p:spPr>
        <p:txBody>
          <a:bodyPr wrap="none" rtlCol="0">
            <a:spAutoFit/>
          </a:bodyPr>
          <a:lstStyle/>
          <a:p>
            <a:r>
              <a:rPr lang="en-US" b="1" dirty="0" err="1" smtClean="0"/>
              <a:t>FSSimpleDist</a:t>
            </a:r>
            <a:endParaRPr lang="en-US" b="1" dirty="0"/>
          </a:p>
        </p:txBody>
      </p:sp>
      <p:sp>
        <p:nvSpPr>
          <p:cNvPr id="7" name="TextBox 6"/>
          <p:cNvSpPr txBox="1"/>
          <p:nvPr/>
        </p:nvSpPr>
        <p:spPr>
          <a:xfrm rot="16200000">
            <a:off x="1360823" y="5488052"/>
            <a:ext cx="1031051" cy="369332"/>
          </a:xfrm>
          <a:prstGeom prst="rect">
            <a:avLst/>
          </a:prstGeom>
          <a:noFill/>
        </p:spPr>
        <p:txBody>
          <a:bodyPr wrap="none" rtlCol="0">
            <a:spAutoFit/>
          </a:bodyPr>
          <a:lstStyle/>
          <a:p>
            <a:r>
              <a:rPr lang="en-US" b="1" dirty="0" smtClean="0"/>
              <a:t>K-Means</a:t>
            </a:r>
            <a:endParaRPr lang="en-US" b="1" dirty="0"/>
          </a:p>
        </p:txBody>
      </p:sp>
      <p:sp>
        <p:nvSpPr>
          <p:cNvPr id="8" name="TextBox 7"/>
          <p:cNvSpPr txBox="1"/>
          <p:nvPr/>
        </p:nvSpPr>
        <p:spPr>
          <a:xfrm rot="16200000">
            <a:off x="1976196" y="5638197"/>
            <a:ext cx="1384476" cy="369332"/>
          </a:xfrm>
          <a:prstGeom prst="rect">
            <a:avLst/>
          </a:prstGeom>
          <a:noFill/>
        </p:spPr>
        <p:txBody>
          <a:bodyPr wrap="none" rtlCol="0">
            <a:spAutoFit/>
          </a:bodyPr>
          <a:lstStyle/>
          <a:p>
            <a:r>
              <a:rPr lang="en-US" b="1" dirty="0" err="1" smtClean="0"/>
              <a:t>MontePiDist</a:t>
            </a:r>
            <a:endParaRPr lang="en-US" b="1" dirty="0"/>
          </a:p>
        </p:txBody>
      </p:sp>
      <p:sp>
        <p:nvSpPr>
          <p:cNvPr id="9" name="TextBox 8"/>
          <p:cNvSpPr txBox="1"/>
          <p:nvPr/>
        </p:nvSpPr>
        <p:spPr>
          <a:xfrm rot="16200000">
            <a:off x="3081125" y="5397364"/>
            <a:ext cx="902811" cy="369332"/>
          </a:xfrm>
          <a:prstGeom prst="rect">
            <a:avLst/>
          </a:prstGeom>
          <a:noFill/>
        </p:spPr>
        <p:txBody>
          <a:bodyPr wrap="none" rtlCol="0">
            <a:spAutoFit/>
          </a:bodyPr>
          <a:lstStyle/>
          <a:p>
            <a:r>
              <a:rPr lang="en-US" b="1" dirty="0" smtClean="0"/>
              <a:t>N-Body</a:t>
            </a:r>
            <a:endParaRPr lang="en-US" b="1" dirty="0"/>
          </a:p>
        </p:txBody>
      </p:sp>
      <p:sp>
        <p:nvSpPr>
          <p:cNvPr id="10" name="TextBox 9"/>
          <p:cNvSpPr txBox="1"/>
          <p:nvPr/>
        </p:nvSpPr>
        <p:spPr>
          <a:xfrm rot="16200000">
            <a:off x="3936475" y="5334102"/>
            <a:ext cx="776287" cy="369332"/>
          </a:xfrm>
          <a:prstGeom prst="rect">
            <a:avLst/>
          </a:prstGeom>
          <a:noFill/>
        </p:spPr>
        <p:txBody>
          <a:bodyPr wrap="none" rtlCol="0">
            <a:spAutoFit/>
          </a:bodyPr>
          <a:lstStyle/>
          <a:p>
            <a:r>
              <a:rPr lang="en-US" b="1" dirty="0" smtClean="0"/>
              <a:t>Jacobi</a:t>
            </a:r>
            <a:endParaRPr lang="en-US" b="1" dirty="0"/>
          </a:p>
        </p:txBody>
      </p:sp>
      <p:sp>
        <p:nvSpPr>
          <p:cNvPr id="11" name="TextBox 10"/>
          <p:cNvSpPr txBox="1"/>
          <p:nvPr/>
        </p:nvSpPr>
        <p:spPr>
          <a:xfrm rot="16200000">
            <a:off x="4473174" y="5517483"/>
            <a:ext cx="1143049" cy="369332"/>
          </a:xfrm>
          <a:prstGeom prst="rect">
            <a:avLst/>
          </a:prstGeom>
          <a:noFill/>
        </p:spPr>
        <p:txBody>
          <a:bodyPr wrap="none" rtlCol="0">
            <a:spAutoFit/>
          </a:bodyPr>
          <a:lstStyle/>
          <a:p>
            <a:r>
              <a:rPr lang="en-US" b="1" dirty="0" err="1" smtClean="0"/>
              <a:t>RayTracer</a:t>
            </a:r>
            <a:endParaRPr lang="en-US" b="1" dirty="0"/>
          </a:p>
        </p:txBody>
      </p:sp>
      <p:sp>
        <p:nvSpPr>
          <p:cNvPr id="13" name="TextBox 12"/>
          <p:cNvSpPr txBox="1"/>
          <p:nvPr/>
        </p:nvSpPr>
        <p:spPr>
          <a:xfrm rot="16200000">
            <a:off x="5629417" y="5225336"/>
            <a:ext cx="558754" cy="369332"/>
          </a:xfrm>
          <a:prstGeom prst="rect">
            <a:avLst/>
          </a:prstGeom>
          <a:noFill/>
        </p:spPr>
        <p:txBody>
          <a:bodyPr wrap="none" rtlCol="0">
            <a:spAutoFit/>
          </a:bodyPr>
          <a:lstStyle/>
          <a:p>
            <a:r>
              <a:rPr lang="en-US" b="1" dirty="0" smtClean="0"/>
              <a:t>UTS</a:t>
            </a:r>
            <a:endParaRPr lang="en-US" b="1" dirty="0"/>
          </a:p>
        </p:txBody>
      </p:sp>
      <p:sp>
        <p:nvSpPr>
          <p:cNvPr id="14" name="TextBox 13"/>
          <p:cNvSpPr txBox="1"/>
          <p:nvPr/>
        </p:nvSpPr>
        <p:spPr>
          <a:xfrm rot="16200000">
            <a:off x="6081687" y="5421138"/>
            <a:ext cx="1227357" cy="646331"/>
          </a:xfrm>
          <a:prstGeom prst="rect">
            <a:avLst/>
          </a:prstGeom>
          <a:noFill/>
        </p:spPr>
        <p:txBody>
          <a:bodyPr wrap="none" rtlCol="0">
            <a:spAutoFit/>
          </a:bodyPr>
          <a:lstStyle/>
          <a:p>
            <a:pPr algn="r"/>
            <a:r>
              <a:rPr lang="en-US" b="1" dirty="0" smtClean="0"/>
              <a:t>Linear</a:t>
            </a:r>
          </a:p>
          <a:p>
            <a:r>
              <a:rPr lang="en-US" b="1" dirty="0" smtClean="0"/>
              <a:t>Regression</a:t>
            </a:r>
            <a:endParaRPr lang="en-US" b="1" dirty="0"/>
          </a:p>
        </p:txBody>
      </p:sp>
      <p:cxnSp>
        <p:nvCxnSpPr>
          <p:cNvPr id="17" name="Straight Connector 16"/>
          <p:cNvCxnSpPr/>
          <p:nvPr/>
        </p:nvCxnSpPr>
        <p:spPr>
          <a:xfrm>
            <a:off x="787924" y="5129315"/>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787924" y="4279619"/>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87924" y="3854772"/>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787924" y="4704466"/>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87924" y="3429925"/>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787924" y="2580231"/>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87924" y="3005078"/>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787924" y="1730537"/>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787924" y="2155384"/>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400559" y="4913291"/>
            <a:ext cx="301660" cy="369332"/>
          </a:xfrm>
          <a:prstGeom prst="rect">
            <a:avLst/>
          </a:prstGeom>
          <a:noFill/>
        </p:spPr>
        <p:txBody>
          <a:bodyPr wrap="none" rtlCol="0">
            <a:spAutoFit/>
          </a:bodyPr>
          <a:lstStyle/>
          <a:p>
            <a:r>
              <a:rPr lang="en-US" dirty="0" smtClean="0"/>
              <a:t>0</a:t>
            </a:r>
            <a:endParaRPr lang="en-US" dirty="0"/>
          </a:p>
        </p:txBody>
      </p:sp>
      <p:sp>
        <p:nvSpPr>
          <p:cNvPr id="48" name="TextBox 47"/>
          <p:cNvSpPr txBox="1"/>
          <p:nvPr/>
        </p:nvSpPr>
        <p:spPr>
          <a:xfrm>
            <a:off x="400559" y="4487511"/>
            <a:ext cx="418654" cy="369332"/>
          </a:xfrm>
          <a:prstGeom prst="rect">
            <a:avLst/>
          </a:prstGeom>
          <a:noFill/>
        </p:spPr>
        <p:txBody>
          <a:bodyPr wrap="none" rtlCol="0">
            <a:spAutoFit/>
          </a:bodyPr>
          <a:lstStyle/>
          <a:p>
            <a:r>
              <a:rPr lang="en-US" dirty="0" smtClean="0"/>
              <a:t>10</a:t>
            </a:r>
            <a:endParaRPr lang="en-US" dirty="0"/>
          </a:p>
        </p:txBody>
      </p:sp>
      <p:sp>
        <p:nvSpPr>
          <p:cNvPr id="49" name="TextBox 48"/>
          <p:cNvSpPr txBox="1"/>
          <p:nvPr/>
        </p:nvSpPr>
        <p:spPr>
          <a:xfrm>
            <a:off x="400559" y="4061735"/>
            <a:ext cx="418654" cy="369332"/>
          </a:xfrm>
          <a:prstGeom prst="rect">
            <a:avLst/>
          </a:prstGeom>
          <a:noFill/>
        </p:spPr>
        <p:txBody>
          <a:bodyPr wrap="none" rtlCol="0">
            <a:spAutoFit/>
          </a:bodyPr>
          <a:lstStyle/>
          <a:p>
            <a:r>
              <a:rPr lang="en-US" dirty="0" smtClean="0"/>
              <a:t>20</a:t>
            </a:r>
            <a:endParaRPr lang="en-US" dirty="0"/>
          </a:p>
        </p:txBody>
      </p:sp>
      <p:sp>
        <p:nvSpPr>
          <p:cNvPr id="50" name="TextBox 49"/>
          <p:cNvSpPr txBox="1"/>
          <p:nvPr/>
        </p:nvSpPr>
        <p:spPr>
          <a:xfrm>
            <a:off x="400559" y="3635959"/>
            <a:ext cx="418654" cy="369332"/>
          </a:xfrm>
          <a:prstGeom prst="rect">
            <a:avLst/>
          </a:prstGeom>
          <a:noFill/>
        </p:spPr>
        <p:txBody>
          <a:bodyPr wrap="none" rtlCol="0">
            <a:spAutoFit/>
          </a:bodyPr>
          <a:lstStyle/>
          <a:p>
            <a:r>
              <a:rPr lang="en-US" dirty="0" smtClean="0"/>
              <a:t>30</a:t>
            </a:r>
            <a:endParaRPr lang="en-US" dirty="0"/>
          </a:p>
        </p:txBody>
      </p:sp>
      <p:sp>
        <p:nvSpPr>
          <p:cNvPr id="51" name="TextBox 50"/>
          <p:cNvSpPr txBox="1"/>
          <p:nvPr/>
        </p:nvSpPr>
        <p:spPr>
          <a:xfrm>
            <a:off x="400559" y="3210183"/>
            <a:ext cx="418654" cy="369332"/>
          </a:xfrm>
          <a:prstGeom prst="rect">
            <a:avLst/>
          </a:prstGeom>
          <a:noFill/>
        </p:spPr>
        <p:txBody>
          <a:bodyPr wrap="none" rtlCol="0">
            <a:spAutoFit/>
          </a:bodyPr>
          <a:lstStyle/>
          <a:p>
            <a:r>
              <a:rPr lang="en-US" dirty="0" smtClean="0"/>
              <a:t>40</a:t>
            </a:r>
            <a:endParaRPr lang="en-US" dirty="0"/>
          </a:p>
        </p:txBody>
      </p:sp>
      <p:sp>
        <p:nvSpPr>
          <p:cNvPr id="52" name="TextBox 51"/>
          <p:cNvSpPr txBox="1"/>
          <p:nvPr/>
        </p:nvSpPr>
        <p:spPr>
          <a:xfrm>
            <a:off x="400559" y="2784407"/>
            <a:ext cx="418654" cy="369332"/>
          </a:xfrm>
          <a:prstGeom prst="rect">
            <a:avLst/>
          </a:prstGeom>
          <a:noFill/>
        </p:spPr>
        <p:txBody>
          <a:bodyPr wrap="none" rtlCol="0">
            <a:spAutoFit/>
          </a:bodyPr>
          <a:lstStyle/>
          <a:p>
            <a:r>
              <a:rPr lang="en-US" dirty="0" smtClean="0"/>
              <a:t>50</a:t>
            </a:r>
            <a:endParaRPr lang="en-US" dirty="0"/>
          </a:p>
        </p:txBody>
      </p:sp>
      <p:sp>
        <p:nvSpPr>
          <p:cNvPr id="53" name="TextBox 52"/>
          <p:cNvSpPr txBox="1"/>
          <p:nvPr/>
        </p:nvSpPr>
        <p:spPr>
          <a:xfrm>
            <a:off x="400559" y="2358631"/>
            <a:ext cx="418654" cy="369332"/>
          </a:xfrm>
          <a:prstGeom prst="rect">
            <a:avLst/>
          </a:prstGeom>
          <a:noFill/>
        </p:spPr>
        <p:txBody>
          <a:bodyPr wrap="none" rtlCol="0">
            <a:spAutoFit/>
          </a:bodyPr>
          <a:lstStyle/>
          <a:p>
            <a:r>
              <a:rPr lang="en-US" dirty="0" smtClean="0"/>
              <a:t>60</a:t>
            </a:r>
            <a:endParaRPr lang="en-US" dirty="0"/>
          </a:p>
        </p:txBody>
      </p:sp>
      <p:sp>
        <p:nvSpPr>
          <p:cNvPr id="54" name="TextBox 53"/>
          <p:cNvSpPr txBox="1"/>
          <p:nvPr/>
        </p:nvSpPr>
        <p:spPr>
          <a:xfrm>
            <a:off x="400559" y="1932855"/>
            <a:ext cx="418654" cy="369332"/>
          </a:xfrm>
          <a:prstGeom prst="rect">
            <a:avLst/>
          </a:prstGeom>
          <a:noFill/>
        </p:spPr>
        <p:txBody>
          <a:bodyPr wrap="none" rtlCol="0">
            <a:spAutoFit/>
          </a:bodyPr>
          <a:lstStyle/>
          <a:p>
            <a:r>
              <a:rPr lang="en-US" dirty="0" smtClean="0"/>
              <a:t>70</a:t>
            </a:r>
            <a:endParaRPr lang="en-US" dirty="0"/>
          </a:p>
        </p:txBody>
      </p:sp>
      <p:sp>
        <p:nvSpPr>
          <p:cNvPr id="55" name="TextBox 54"/>
          <p:cNvSpPr txBox="1"/>
          <p:nvPr/>
        </p:nvSpPr>
        <p:spPr>
          <a:xfrm>
            <a:off x="400559" y="1507079"/>
            <a:ext cx="418654" cy="369332"/>
          </a:xfrm>
          <a:prstGeom prst="rect">
            <a:avLst/>
          </a:prstGeom>
          <a:noFill/>
        </p:spPr>
        <p:txBody>
          <a:bodyPr wrap="none" rtlCol="0">
            <a:spAutoFit/>
          </a:bodyPr>
          <a:lstStyle/>
          <a:p>
            <a:r>
              <a:rPr lang="en-US" dirty="0" smtClean="0"/>
              <a:t>80</a:t>
            </a:r>
            <a:endParaRPr lang="en-US" dirty="0"/>
          </a:p>
        </p:txBody>
      </p:sp>
      <p:cxnSp>
        <p:nvCxnSpPr>
          <p:cNvPr id="56" name="Straight Connector 55"/>
          <p:cNvCxnSpPr/>
          <p:nvPr/>
        </p:nvCxnSpPr>
        <p:spPr>
          <a:xfrm>
            <a:off x="761093" y="1305690"/>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400559" y="1081303"/>
            <a:ext cx="418654" cy="369332"/>
          </a:xfrm>
          <a:prstGeom prst="rect">
            <a:avLst/>
          </a:prstGeom>
          <a:noFill/>
        </p:spPr>
        <p:txBody>
          <a:bodyPr wrap="none" rtlCol="0">
            <a:spAutoFit/>
          </a:bodyPr>
          <a:lstStyle/>
          <a:p>
            <a:r>
              <a:rPr lang="en-US" dirty="0" smtClean="0"/>
              <a:t>90</a:t>
            </a:r>
            <a:endParaRPr lang="en-US" dirty="0"/>
          </a:p>
        </p:txBody>
      </p:sp>
      <p:cxnSp>
        <p:nvCxnSpPr>
          <p:cNvPr id="60" name="Straight Connector 59"/>
          <p:cNvCxnSpPr/>
          <p:nvPr/>
        </p:nvCxnSpPr>
        <p:spPr>
          <a:xfrm>
            <a:off x="859932" y="1081303"/>
            <a:ext cx="26831" cy="420132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1475656"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2305548"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3135438"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3893322"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4716016"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5441531"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6228184" y="5082368"/>
            <a:ext cx="0" cy="90592"/>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sp>
        <p:nvSpPr>
          <p:cNvPr id="75" name="Rectangle 74"/>
          <p:cNvSpPr/>
          <p:nvPr/>
        </p:nvSpPr>
        <p:spPr>
          <a:xfrm>
            <a:off x="1767989" y="2278297"/>
            <a:ext cx="101437" cy="2851017"/>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78" name="Rectangle 77"/>
          <p:cNvSpPr/>
          <p:nvPr/>
        </p:nvSpPr>
        <p:spPr>
          <a:xfrm>
            <a:off x="1043608" y="4109572"/>
            <a:ext cx="95235" cy="1019743"/>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grpSp>
        <p:nvGrpSpPr>
          <p:cNvPr id="81" name="Group 80"/>
          <p:cNvGrpSpPr/>
          <p:nvPr/>
        </p:nvGrpSpPr>
        <p:grpSpPr>
          <a:xfrm>
            <a:off x="3956918" y="430240"/>
            <a:ext cx="1616143" cy="461665"/>
            <a:chOff x="3210629" y="2307052"/>
            <a:chExt cx="1616143" cy="461665"/>
          </a:xfrm>
        </p:grpSpPr>
        <p:sp>
          <p:nvSpPr>
            <p:cNvPr id="82" name="TextBox 81"/>
            <p:cNvSpPr txBox="1"/>
            <p:nvPr/>
          </p:nvSpPr>
          <p:spPr>
            <a:xfrm>
              <a:off x="3414005" y="2307052"/>
              <a:ext cx="1412767" cy="461665"/>
            </a:xfrm>
            <a:prstGeom prst="rect">
              <a:avLst/>
            </a:prstGeom>
            <a:noFill/>
          </p:spPr>
          <p:txBody>
            <a:bodyPr wrap="none" rtlCol="0">
              <a:spAutoFit/>
            </a:bodyPr>
            <a:lstStyle/>
            <a:p>
              <a:r>
                <a:rPr lang="en-US" sz="2400" dirty="0" smtClean="0">
                  <a:solidFill>
                    <a:srgbClr val="000090"/>
                  </a:solidFill>
                </a:rPr>
                <a:t>X10-Mem</a:t>
              </a:r>
              <a:endParaRPr lang="en-US" sz="2400" dirty="0">
                <a:solidFill>
                  <a:srgbClr val="000090"/>
                </a:solidFill>
              </a:endParaRPr>
            </a:p>
          </p:txBody>
        </p:sp>
        <p:sp>
          <p:nvSpPr>
            <p:cNvPr id="83" name="Rectangle 82"/>
            <p:cNvSpPr/>
            <p:nvPr/>
          </p:nvSpPr>
          <p:spPr>
            <a:xfrm>
              <a:off x="3210629" y="2460685"/>
              <a:ext cx="203376" cy="196497"/>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grpSp>
      <p:grpSp>
        <p:nvGrpSpPr>
          <p:cNvPr id="84" name="Group 83"/>
          <p:cNvGrpSpPr/>
          <p:nvPr/>
        </p:nvGrpSpPr>
        <p:grpSpPr>
          <a:xfrm>
            <a:off x="7658264" y="417126"/>
            <a:ext cx="1306224" cy="461665"/>
            <a:chOff x="6911975" y="2293938"/>
            <a:chExt cx="1306224" cy="461665"/>
          </a:xfrm>
        </p:grpSpPr>
        <p:sp>
          <p:nvSpPr>
            <p:cNvPr id="85" name="TextBox 84"/>
            <p:cNvSpPr txBox="1"/>
            <p:nvPr/>
          </p:nvSpPr>
          <p:spPr>
            <a:xfrm>
              <a:off x="7081500" y="2293938"/>
              <a:ext cx="1136699" cy="461665"/>
            </a:xfrm>
            <a:prstGeom prst="rect">
              <a:avLst/>
            </a:prstGeom>
            <a:noFill/>
          </p:spPr>
          <p:txBody>
            <a:bodyPr wrap="none" rtlCol="0">
              <a:spAutoFit/>
            </a:bodyPr>
            <a:lstStyle/>
            <a:p>
              <a:r>
                <a:rPr lang="en-US" sz="2400" dirty="0" smtClean="0">
                  <a:solidFill>
                    <a:srgbClr val="000090"/>
                  </a:solidFill>
                </a:rPr>
                <a:t>Manual</a:t>
              </a:r>
              <a:endParaRPr lang="en-US" sz="2400" dirty="0">
                <a:solidFill>
                  <a:srgbClr val="000090"/>
                </a:solidFill>
              </a:endParaRPr>
            </a:p>
          </p:txBody>
        </p:sp>
        <p:sp>
          <p:nvSpPr>
            <p:cNvPr id="86" name="Rectangle 85"/>
            <p:cNvSpPr/>
            <p:nvPr/>
          </p:nvSpPr>
          <p:spPr>
            <a:xfrm>
              <a:off x="6911975" y="2460685"/>
              <a:ext cx="203376" cy="196498"/>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grpSp>
      <p:grpSp>
        <p:nvGrpSpPr>
          <p:cNvPr id="87" name="Group 86"/>
          <p:cNvGrpSpPr/>
          <p:nvPr/>
        </p:nvGrpSpPr>
        <p:grpSpPr>
          <a:xfrm>
            <a:off x="5871116" y="447055"/>
            <a:ext cx="1489093" cy="461665"/>
            <a:chOff x="4867477" y="2323867"/>
            <a:chExt cx="1489093" cy="461665"/>
          </a:xfrm>
        </p:grpSpPr>
        <p:sp>
          <p:nvSpPr>
            <p:cNvPr id="88" name="Rectangle 87"/>
            <p:cNvSpPr/>
            <p:nvPr/>
          </p:nvSpPr>
          <p:spPr>
            <a:xfrm>
              <a:off x="4867477" y="2460686"/>
              <a:ext cx="203376" cy="196497"/>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89" name="TextBox 88"/>
            <p:cNvSpPr txBox="1"/>
            <p:nvPr/>
          </p:nvSpPr>
          <p:spPr>
            <a:xfrm>
              <a:off x="5054260" y="2323867"/>
              <a:ext cx="1302310" cy="461665"/>
            </a:xfrm>
            <a:prstGeom prst="rect">
              <a:avLst/>
            </a:prstGeom>
            <a:noFill/>
          </p:spPr>
          <p:txBody>
            <a:bodyPr wrap="none" rtlCol="0">
              <a:spAutoFit/>
            </a:bodyPr>
            <a:lstStyle/>
            <a:p>
              <a:r>
                <a:rPr lang="en-US" sz="2400" dirty="0" smtClean="0">
                  <a:solidFill>
                    <a:srgbClr val="000090"/>
                  </a:solidFill>
                </a:rPr>
                <a:t>GR-</a:t>
              </a:r>
              <a:r>
                <a:rPr lang="en-US" sz="2400" dirty="0" err="1" smtClean="0">
                  <a:solidFill>
                    <a:srgbClr val="000090"/>
                  </a:solidFill>
                </a:rPr>
                <a:t>Mem</a:t>
              </a:r>
              <a:endParaRPr lang="en-US" sz="2400" dirty="0">
                <a:solidFill>
                  <a:srgbClr val="000090"/>
                </a:solidFill>
              </a:endParaRPr>
            </a:p>
          </p:txBody>
        </p:sp>
      </p:grpSp>
      <p:sp>
        <p:nvSpPr>
          <p:cNvPr id="90" name="TextBox 89"/>
          <p:cNvSpPr txBox="1"/>
          <p:nvPr/>
        </p:nvSpPr>
        <p:spPr>
          <a:xfrm rot="16200000">
            <a:off x="-1101996" y="3025805"/>
            <a:ext cx="2608519" cy="369332"/>
          </a:xfrm>
          <a:prstGeom prst="rect">
            <a:avLst/>
          </a:prstGeom>
          <a:noFill/>
        </p:spPr>
        <p:txBody>
          <a:bodyPr wrap="none" rtlCol="0">
            <a:spAutoFit/>
          </a:bodyPr>
          <a:lstStyle/>
          <a:p>
            <a:r>
              <a:rPr lang="en-US" b="1" dirty="0" smtClean="0"/>
              <a:t>Speedup Over Sequential</a:t>
            </a:r>
            <a:endParaRPr lang="en-US" b="1" dirty="0"/>
          </a:p>
        </p:txBody>
      </p:sp>
      <p:sp>
        <p:nvSpPr>
          <p:cNvPr id="61" name="Rectangle 60"/>
          <p:cNvSpPr/>
          <p:nvPr/>
        </p:nvSpPr>
        <p:spPr>
          <a:xfrm>
            <a:off x="2571003" y="2746387"/>
            <a:ext cx="115277" cy="2366903"/>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65" name="Rectangle 64"/>
          <p:cNvSpPr/>
          <p:nvPr/>
        </p:nvSpPr>
        <p:spPr>
          <a:xfrm>
            <a:off x="3432371" y="2475627"/>
            <a:ext cx="100180" cy="2653687"/>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67" name="Rectangle 66"/>
          <p:cNvSpPr/>
          <p:nvPr/>
        </p:nvSpPr>
        <p:spPr>
          <a:xfrm>
            <a:off x="3648596" y="2278298"/>
            <a:ext cx="97508" cy="2851018"/>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74" name="Rectangle 73"/>
          <p:cNvSpPr/>
          <p:nvPr/>
        </p:nvSpPr>
        <p:spPr>
          <a:xfrm>
            <a:off x="3541483" y="2586408"/>
            <a:ext cx="105522" cy="2542907"/>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1" name="Rectangle 90"/>
          <p:cNvSpPr/>
          <p:nvPr/>
        </p:nvSpPr>
        <p:spPr>
          <a:xfrm>
            <a:off x="4173123" y="2154095"/>
            <a:ext cx="100180" cy="2975220"/>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2" name="Rectangle 91"/>
          <p:cNvSpPr/>
          <p:nvPr/>
        </p:nvSpPr>
        <p:spPr>
          <a:xfrm>
            <a:off x="4395373" y="1932856"/>
            <a:ext cx="97508" cy="3196460"/>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3" name="Rectangle 92"/>
          <p:cNvSpPr/>
          <p:nvPr/>
        </p:nvSpPr>
        <p:spPr>
          <a:xfrm>
            <a:off x="4284248" y="2278298"/>
            <a:ext cx="105522" cy="2851017"/>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4" name="Rectangle 93"/>
          <p:cNvSpPr/>
          <p:nvPr/>
        </p:nvSpPr>
        <p:spPr>
          <a:xfrm>
            <a:off x="4958946" y="3003287"/>
            <a:ext cx="100180" cy="2126027"/>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5" name="Rectangle 94"/>
          <p:cNvSpPr/>
          <p:nvPr/>
        </p:nvSpPr>
        <p:spPr>
          <a:xfrm>
            <a:off x="5194688" y="2845196"/>
            <a:ext cx="97508" cy="2284120"/>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6" name="Rectangle 95"/>
          <p:cNvSpPr/>
          <p:nvPr/>
        </p:nvSpPr>
        <p:spPr>
          <a:xfrm>
            <a:off x="5070070" y="3092041"/>
            <a:ext cx="124617" cy="2037274"/>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7" name="Rectangle 96"/>
          <p:cNvSpPr/>
          <p:nvPr/>
        </p:nvSpPr>
        <p:spPr>
          <a:xfrm>
            <a:off x="5736828" y="1964670"/>
            <a:ext cx="100180" cy="3148621"/>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8" name="Rectangle 97"/>
          <p:cNvSpPr/>
          <p:nvPr/>
        </p:nvSpPr>
        <p:spPr>
          <a:xfrm>
            <a:off x="5959078" y="1730537"/>
            <a:ext cx="97508" cy="3382755"/>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9" name="Rectangle 98"/>
          <p:cNvSpPr/>
          <p:nvPr/>
        </p:nvSpPr>
        <p:spPr>
          <a:xfrm>
            <a:off x="5841354" y="2096112"/>
            <a:ext cx="105522" cy="3017179"/>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00" name="Rectangle 99"/>
          <p:cNvSpPr/>
          <p:nvPr/>
        </p:nvSpPr>
        <p:spPr>
          <a:xfrm>
            <a:off x="6584119" y="2946796"/>
            <a:ext cx="100180" cy="2183827"/>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39" name="TextBox 38"/>
          <p:cNvSpPr txBox="1"/>
          <p:nvPr/>
        </p:nvSpPr>
        <p:spPr>
          <a:xfrm>
            <a:off x="-14997" y="6486694"/>
            <a:ext cx="1919065" cy="369332"/>
          </a:xfrm>
          <a:prstGeom prst="rect">
            <a:avLst/>
          </a:prstGeom>
          <a:noFill/>
        </p:spPr>
        <p:txBody>
          <a:bodyPr wrap="none" rtlCol="0">
            <a:spAutoFit/>
          </a:bodyPr>
          <a:lstStyle/>
          <a:p>
            <a:r>
              <a:rPr lang="en-US" dirty="0" smtClean="0"/>
              <a:t>Using 128 workers </a:t>
            </a:r>
            <a:endParaRPr lang="en-US" dirty="0"/>
          </a:p>
        </p:txBody>
      </p:sp>
      <p:cxnSp>
        <p:nvCxnSpPr>
          <p:cNvPr id="103" name="Straight Connector 102"/>
          <p:cNvCxnSpPr/>
          <p:nvPr/>
        </p:nvCxnSpPr>
        <p:spPr>
          <a:xfrm>
            <a:off x="7236296" y="5082368"/>
            <a:ext cx="0" cy="90592"/>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a:off x="8100392" y="5100426"/>
            <a:ext cx="0" cy="90592"/>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sp>
        <p:nvSpPr>
          <p:cNvPr id="105" name="TextBox 104"/>
          <p:cNvSpPr txBox="1"/>
          <p:nvPr/>
        </p:nvSpPr>
        <p:spPr>
          <a:xfrm rot="16200000">
            <a:off x="7318756" y="5312035"/>
            <a:ext cx="679017" cy="369332"/>
          </a:xfrm>
          <a:prstGeom prst="rect">
            <a:avLst/>
          </a:prstGeom>
          <a:noFill/>
        </p:spPr>
        <p:txBody>
          <a:bodyPr wrap="none" rtlCol="0">
            <a:spAutoFit/>
          </a:bodyPr>
          <a:lstStyle/>
          <a:p>
            <a:pPr algn="r"/>
            <a:r>
              <a:rPr lang="en-US" b="1" dirty="0" smtClean="0"/>
              <a:t>DMG</a:t>
            </a:r>
            <a:endParaRPr lang="en-US" b="1" dirty="0"/>
          </a:p>
        </p:txBody>
      </p:sp>
      <p:sp>
        <p:nvSpPr>
          <p:cNvPr id="106" name="TextBox 105"/>
          <p:cNvSpPr txBox="1"/>
          <p:nvPr/>
        </p:nvSpPr>
        <p:spPr>
          <a:xfrm rot="16200000">
            <a:off x="8170140" y="5303469"/>
            <a:ext cx="661885" cy="369332"/>
          </a:xfrm>
          <a:prstGeom prst="rect">
            <a:avLst/>
          </a:prstGeom>
          <a:noFill/>
        </p:spPr>
        <p:txBody>
          <a:bodyPr wrap="none" rtlCol="0">
            <a:spAutoFit/>
          </a:bodyPr>
          <a:lstStyle/>
          <a:p>
            <a:pPr algn="r"/>
            <a:r>
              <a:rPr lang="en-US" b="1" dirty="0" smtClean="0"/>
              <a:t>DMR</a:t>
            </a:r>
            <a:endParaRPr lang="en-US" b="1" dirty="0"/>
          </a:p>
        </p:txBody>
      </p:sp>
      <p:sp>
        <p:nvSpPr>
          <p:cNvPr id="107" name="Rectangle 106"/>
          <p:cNvSpPr/>
          <p:nvPr/>
        </p:nvSpPr>
        <p:spPr>
          <a:xfrm>
            <a:off x="7528861" y="3842899"/>
            <a:ext cx="113557" cy="1287724"/>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08" name="Rectangle 107"/>
          <p:cNvSpPr/>
          <p:nvPr/>
        </p:nvSpPr>
        <p:spPr>
          <a:xfrm>
            <a:off x="7751112" y="3747144"/>
            <a:ext cx="110528" cy="1383480"/>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09" name="Rectangle 108"/>
          <p:cNvSpPr/>
          <p:nvPr/>
        </p:nvSpPr>
        <p:spPr>
          <a:xfrm>
            <a:off x="7639987" y="3896656"/>
            <a:ext cx="119612" cy="1233967"/>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0" name="Rectangle 109"/>
          <p:cNvSpPr/>
          <p:nvPr/>
        </p:nvSpPr>
        <p:spPr>
          <a:xfrm>
            <a:off x="8382198" y="3546977"/>
            <a:ext cx="100180" cy="1574133"/>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1" name="Rectangle 110"/>
          <p:cNvSpPr/>
          <p:nvPr/>
        </p:nvSpPr>
        <p:spPr>
          <a:xfrm>
            <a:off x="8604448" y="3429924"/>
            <a:ext cx="97508" cy="1691187"/>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2" name="Rectangle 111"/>
          <p:cNvSpPr/>
          <p:nvPr/>
        </p:nvSpPr>
        <p:spPr>
          <a:xfrm>
            <a:off x="8493323" y="3612691"/>
            <a:ext cx="105522" cy="150842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3" name="Rectangle 112"/>
          <p:cNvSpPr/>
          <p:nvPr/>
        </p:nvSpPr>
        <p:spPr>
          <a:xfrm>
            <a:off x="1987649" y="1628800"/>
            <a:ext cx="97508" cy="3500516"/>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4" name="Rectangle 113"/>
          <p:cNvSpPr/>
          <p:nvPr/>
        </p:nvSpPr>
        <p:spPr>
          <a:xfrm>
            <a:off x="2821580" y="2155384"/>
            <a:ext cx="112202" cy="2957907"/>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5" name="Rectangle 114"/>
          <p:cNvSpPr/>
          <p:nvPr/>
        </p:nvSpPr>
        <p:spPr>
          <a:xfrm>
            <a:off x="6806369" y="2436435"/>
            <a:ext cx="97508" cy="2694190"/>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6" name="Rectangle 115"/>
          <p:cNvSpPr/>
          <p:nvPr/>
        </p:nvSpPr>
        <p:spPr>
          <a:xfrm>
            <a:off x="1869427" y="1895146"/>
            <a:ext cx="105522" cy="3234169"/>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7" name="Rectangle 116"/>
          <p:cNvSpPr/>
          <p:nvPr/>
        </p:nvSpPr>
        <p:spPr>
          <a:xfrm>
            <a:off x="2690264" y="2436435"/>
            <a:ext cx="131316" cy="2676855"/>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8" name="Rectangle 117"/>
          <p:cNvSpPr/>
          <p:nvPr/>
        </p:nvSpPr>
        <p:spPr>
          <a:xfrm>
            <a:off x="6695243" y="2622825"/>
            <a:ext cx="111126" cy="250780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9" name="Rectangle 118"/>
          <p:cNvSpPr/>
          <p:nvPr/>
        </p:nvSpPr>
        <p:spPr>
          <a:xfrm>
            <a:off x="1246932" y="3747144"/>
            <a:ext cx="94000" cy="1382173"/>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20" name="Rectangle 119"/>
          <p:cNvSpPr/>
          <p:nvPr/>
        </p:nvSpPr>
        <p:spPr>
          <a:xfrm>
            <a:off x="1141016" y="3956074"/>
            <a:ext cx="100313" cy="1173241"/>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Tree>
    <p:extLst>
      <p:ext uri="{BB962C8B-B14F-4D97-AF65-F5344CB8AC3E}">
        <p14:creationId xmlns:p14="http://schemas.microsoft.com/office/powerpoint/2010/main" val="26856812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9"/>
                                        </p:tgtEl>
                                        <p:attrNameLst>
                                          <p:attrName>style.visibility</p:attrName>
                                        </p:attrNameLst>
                                      </p:cBhvr>
                                      <p:to>
                                        <p:strVal val="visible"/>
                                      </p:to>
                                    </p:set>
                                    <p:animEffect transition="in" filter="wipe(down)">
                                      <p:cBhvr>
                                        <p:cTn id="7" dur="500"/>
                                        <p:tgtEl>
                                          <p:spTgt spid="1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0"/>
                                        </p:tgtEl>
                                        <p:attrNameLst>
                                          <p:attrName>style.visibility</p:attrName>
                                        </p:attrNameLst>
                                      </p:cBhvr>
                                      <p:to>
                                        <p:strVal val="visible"/>
                                      </p:to>
                                    </p:set>
                                    <p:animEffect transition="in" filter="wipe(down)">
                                      <p:cBhvr>
                                        <p:cTn id="12" dur="5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animBg="1"/>
      <p:bldP spid="12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16200000">
            <a:off x="444078" y="5658146"/>
            <a:ext cx="1424376" cy="369332"/>
          </a:xfrm>
          <a:prstGeom prst="rect">
            <a:avLst/>
          </a:prstGeom>
          <a:noFill/>
        </p:spPr>
        <p:txBody>
          <a:bodyPr wrap="none" rtlCol="0">
            <a:spAutoFit/>
          </a:bodyPr>
          <a:lstStyle/>
          <a:p>
            <a:r>
              <a:rPr lang="en-US" b="1" dirty="0" err="1" smtClean="0"/>
              <a:t>FSSimpleDist</a:t>
            </a:r>
            <a:endParaRPr lang="en-US" b="1" dirty="0"/>
          </a:p>
        </p:txBody>
      </p:sp>
      <p:sp>
        <p:nvSpPr>
          <p:cNvPr id="7" name="TextBox 6"/>
          <p:cNvSpPr txBox="1"/>
          <p:nvPr/>
        </p:nvSpPr>
        <p:spPr>
          <a:xfrm rot="16200000">
            <a:off x="1360823" y="5488052"/>
            <a:ext cx="1031051" cy="369332"/>
          </a:xfrm>
          <a:prstGeom prst="rect">
            <a:avLst/>
          </a:prstGeom>
          <a:noFill/>
        </p:spPr>
        <p:txBody>
          <a:bodyPr wrap="none" rtlCol="0">
            <a:spAutoFit/>
          </a:bodyPr>
          <a:lstStyle/>
          <a:p>
            <a:r>
              <a:rPr lang="en-US" b="1" dirty="0" smtClean="0"/>
              <a:t>K-Means</a:t>
            </a:r>
            <a:endParaRPr lang="en-US" b="1" dirty="0"/>
          </a:p>
        </p:txBody>
      </p:sp>
      <p:sp>
        <p:nvSpPr>
          <p:cNvPr id="8" name="TextBox 7"/>
          <p:cNvSpPr txBox="1"/>
          <p:nvPr/>
        </p:nvSpPr>
        <p:spPr>
          <a:xfrm rot="16200000">
            <a:off x="1976196" y="5638197"/>
            <a:ext cx="1384476" cy="369332"/>
          </a:xfrm>
          <a:prstGeom prst="rect">
            <a:avLst/>
          </a:prstGeom>
          <a:noFill/>
        </p:spPr>
        <p:txBody>
          <a:bodyPr wrap="none" rtlCol="0">
            <a:spAutoFit/>
          </a:bodyPr>
          <a:lstStyle/>
          <a:p>
            <a:r>
              <a:rPr lang="en-US" b="1" dirty="0" err="1" smtClean="0"/>
              <a:t>MontePiDist</a:t>
            </a:r>
            <a:endParaRPr lang="en-US" b="1" dirty="0"/>
          </a:p>
        </p:txBody>
      </p:sp>
      <p:sp>
        <p:nvSpPr>
          <p:cNvPr id="9" name="TextBox 8"/>
          <p:cNvSpPr txBox="1"/>
          <p:nvPr/>
        </p:nvSpPr>
        <p:spPr>
          <a:xfrm rot="16200000">
            <a:off x="3081125" y="5397364"/>
            <a:ext cx="902811" cy="369332"/>
          </a:xfrm>
          <a:prstGeom prst="rect">
            <a:avLst/>
          </a:prstGeom>
          <a:noFill/>
        </p:spPr>
        <p:txBody>
          <a:bodyPr wrap="none" rtlCol="0">
            <a:spAutoFit/>
          </a:bodyPr>
          <a:lstStyle/>
          <a:p>
            <a:r>
              <a:rPr lang="en-US" b="1" dirty="0" smtClean="0"/>
              <a:t>N-Body</a:t>
            </a:r>
            <a:endParaRPr lang="en-US" b="1" dirty="0"/>
          </a:p>
        </p:txBody>
      </p:sp>
      <p:sp>
        <p:nvSpPr>
          <p:cNvPr id="10" name="TextBox 9"/>
          <p:cNvSpPr txBox="1"/>
          <p:nvPr/>
        </p:nvSpPr>
        <p:spPr>
          <a:xfrm rot="16200000">
            <a:off x="3936475" y="5334102"/>
            <a:ext cx="776287" cy="369332"/>
          </a:xfrm>
          <a:prstGeom prst="rect">
            <a:avLst/>
          </a:prstGeom>
          <a:noFill/>
        </p:spPr>
        <p:txBody>
          <a:bodyPr wrap="none" rtlCol="0">
            <a:spAutoFit/>
          </a:bodyPr>
          <a:lstStyle/>
          <a:p>
            <a:r>
              <a:rPr lang="en-US" b="1" dirty="0" smtClean="0"/>
              <a:t>Jacobi</a:t>
            </a:r>
            <a:endParaRPr lang="en-US" b="1" dirty="0"/>
          </a:p>
        </p:txBody>
      </p:sp>
      <p:sp>
        <p:nvSpPr>
          <p:cNvPr id="11" name="TextBox 10"/>
          <p:cNvSpPr txBox="1"/>
          <p:nvPr/>
        </p:nvSpPr>
        <p:spPr>
          <a:xfrm rot="16200000">
            <a:off x="4473174" y="5517483"/>
            <a:ext cx="1143049" cy="369332"/>
          </a:xfrm>
          <a:prstGeom prst="rect">
            <a:avLst/>
          </a:prstGeom>
          <a:noFill/>
        </p:spPr>
        <p:txBody>
          <a:bodyPr wrap="none" rtlCol="0">
            <a:spAutoFit/>
          </a:bodyPr>
          <a:lstStyle/>
          <a:p>
            <a:r>
              <a:rPr lang="en-US" b="1" dirty="0" err="1" smtClean="0"/>
              <a:t>RayTracer</a:t>
            </a:r>
            <a:endParaRPr lang="en-US" b="1" dirty="0"/>
          </a:p>
        </p:txBody>
      </p:sp>
      <p:sp>
        <p:nvSpPr>
          <p:cNvPr id="13" name="TextBox 12"/>
          <p:cNvSpPr txBox="1"/>
          <p:nvPr/>
        </p:nvSpPr>
        <p:spPr>
          <a:xfrm rot="16200000">
            <a:off x="5629417" y="5225336"/>
            <a:ext cx="558754" cy="369332"/>
          </a:xfrm>
          <a:prstGeom prst="rect">
            <a:avLst/>
          </a:prstGeom>
          <a:noFill/>
        </p:spPr>
        <p:txBody>
          <a:bodyPr wrap="none" rtlCol="0">
            <a:spAutoFit/>
          </a:bodyPr>
          <a:lstStyle/>
          <a:p>
            <a:r>
              <a:rPr lang="en-US" b="1" dirty="0" smtClean="0"/>
              <a:t>UTS</a:t>
            </a:r>
            <a:endParaRPr lang="en-US" b="1" dirty="0"/>
          </a:p>
        </p:txBody>
      </p:sp>
      <p:sp>
        <p:nvSpPr>
          <p:cNvPr id="14" name="TextBox 13"/>
          <p:cNvSpPr txBox="1"/>
          <p:nvPr/>
        </p:nvSpPr>
        <p:spPr>
          <a:xfrm rot="16200000">
            <a:off x="6081687" y="5421138"/>
            <a:ext cx="1227357" cy="646331"/>
          </a:xfrm>
          <a:prstGeom prst="rect">
            <a:avLst/>
          </a:prstGeom>
          <a:noFill/>
        </p:spPr>
        <p:txBody>
          <a:bodyPr wrap="none" rtlCol="0">
            <a:spAutoFit/>
          </a:bodyPr>
          <a:lstStyle/>
          <a:p>
            <a:pPr algn="r"/>
            <a:r>
              <a:rPr lang="en-US" b="1" dirty="0" smtClean="0"/>
              <a:t>Linear</a:t>
            </a:r>
          </a:p>
          <a:p>
            <a:r>
              <a:rPr lang="en-US" b="1" dirty="0" smtClean="0"/>
              <a:t>Regression</a:t>
            </a:r>
            <a:endParaRPr lang="en-US" b="1" dirty="0"/>
          </a:p>
        </p:txBody>
      </p:sp>
      <p:cxnSp>
        <p:nvCxnSpPr>
          <p:cNvPr id="17" name="Straight Connector 16"/>
          <p:cNvCxnSpPr/>
          <p:nvPr/>
        </p:nvCxnSpPr>
        <p:spPr>
          <a:xfrm>
            <a:off x="787924" y="5129315"/>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787924" y="4279619"/>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87924" y="3854772"/>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787924" y="4704466"/>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87924" y="3429925"/>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787924" y="2580231"/>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87924" y="3005078"/>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787924" y="1730537"/>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787924" y="2155384"/>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400559" y="4913291"/>
            <a:ext cx="301660" cy="369332"/>
          </a:xfrm>
          <a:prstGeom prst="rect">
            <a:avLst/>
          </a:prstGeom>
          <a:noFill/>
        </p:spPr>
        <p:txBody>
          <a:bodyPr wrap="none" rtlCol="0">
            <a:spAutoFit/>
          </a:bodyPr>
          <a:lstStyle/>
          <a:p>
            <a:r>
              <a:rPr lang="en-US" dirty="0" smtClean="0"/>
              <a:t>0</a:t>
            </a:r>
            <a:endParaRPr lang="en-US" dirty="0"/>
          </a:p>
        </p:txBody>
      </p:sp>
      <p:sp>
        <p:nvSpPr>
          <p:cNvPr id="48" name="TextBox 47"/>
          <p:cNvSpPr txBox="1"/>
          <p:nvPr/>
        </p:nvSpPr>
        <p:spPr>
          <a:xfrm>
            <a:off x="400559" y="4487511"/>
            <a:ext cx="418654" cy="369332"/>
          </a:xfrm>
          <a:prstGeom prst="rect">
            <a:avLst/>
          </a:prstGeom>
          <a:noFill/>
        </p:spPr>
        <p:txBody>
          <a:bodyPr wrap="none" rtlCol="0">
            <a:spAutoFit/>
          </a:bodyPr>
          <a:lstStyle/>
          <a:p>
            <a:r>
              <a:rPr lang="en-US" dirty="0" smtClean="0"/>
              <a:t>10</a:t>
            </a:r>
            <a:endParaRPr lang="en-US" dirty="0"/>
          </a:p>
        </p:txBody>
      </p:sp>
      <p:sp>
        <p:nvSpPr>
          <p:cNvPr id="49" name="TextBox 48"/>
          <p:cNvSpPr txBox="1"/>
          <p:nvPr/>
        </p:nvSpPr>
        <p:spPr>
          <a:xfrm>
            <a:off x="400559" y="4061735"/>
            <a:ext cx="418654" cy="369332"/>
          </a:xfrm>
          <a:prstGeom prst="rect">
            <a:avLst/>
          </a:prstGeom>
          <a:noFill/>
        </p:spPr>
        <p:txBody>
          <a:bodyPr wrap="none" rtlCol="0">
            <a:spAutoFit/>
          </a:bodyPr>
          <a:lstStyle/>
          <a:p>
            <a:r>
              <a:rPr lang="en-US" dirty="0" smtClean="0"/>
              <a:t>20</a:t>
            </a:r>
            <a:endParaRPr lang="en-US" dirty="0"/>
          </a:p>
        </p:txBody>
      </p:sp>
      <p:sp>
        <p:nvSpPr>
          <p:cNvPr id="50" name="TextBox 49"/>
          <p:cNvSpPr txBox="1"/>
          <p:nvPr/>
        </p:nvSpPr>
        <p:spPr>
          <a:xfrm>
            <a:off x="400559" y="3635959"/>
            <a:ext cx="418654" cy="369332"/>
          </a:xfrm>
          <a:prstGeom prst="rect">
            <a:avLst/>
          </a:prstGeom>
          <a:noFill/>
        </p:spPr>
        <p:txBody>
          <a:bodyPr wrap="none" rtlCol="0">
            <a:spAutoFit/>
          </a:bodyPr>
          <a:lstStyle/>
          <a:p>
            <a:r>
              <a:rPr lang="en-US" dirty="0" smtClean="0"/>
              <a:t>30</a:t>
            </a:r>
            <a:endParaRPr lang="en-US" dirty="0"/>
          </a:p>
        </p:txBody>
      </p:sp>
      <p:sp>
        <p:nvSpPr>
          <p:cNvPr id="51" name="TextBox 50"/>
          <p:cNvSpPr txBox="1"/>
          <p:nvPr/>
        </p:nvSpPr>
        <p:spPr>
          <a:xfrm>
            <a:off x="400559" y="3210183"/>
            <a:ext cx="418654" cy="369332"/>
          </a:xfrm>
          <a:prstGeom prst="rect">
            <a:avLst/>
          </a:prstGeom>
          <a:noFill/>
        </p:spPr>
        <p:txBody>
          <a:bodyPr wrap="none" rtlCol="0">
            <a:spAutoFit/>
          </a:bodyPr>
          <a:lstStyle/>
          <a:p>
            <a:r>
              <a:rPr lang="en-US" dirty="0" smtClean="0"/>
              <a:t>40</a:t>
            </a:r>
            <a:endParaRPr lang="en-US" dirty="0"/>
          </a:p>
        </p:txBody>
      </p:sp>
      <p:sp>
        <p:nvSpPr>
          <p:cNvPr id="52" name="TextBox 51"/>
          <p:cNvSpPr txBox="1"/>
          <p:nvPr/>
        </p:nvSpPr>
        <p:spPr>
          <a:xfrm>
            <a:off x="400559" y="2784407"/>
            <a:ext cx="418654" cy="369332"/>
          </a:xfrm>
          <a:prstGeom prst="rect">
            <a:avLst/>
          </a:prstGeom>
          <a:noFill/>
        </p:spPr>
        <p:txBody>
          <a:bodyPr wrap="none" rtlCol="0">
            <a:spAutoFit/>
          </a:bodyPr>
          <a:lstStyle/>
          <a:p>
            <a:r>
              <a:rPr lang="en-US" dirty="0" smtClean="0"/>
              <a:t>50</a:t>
            </a:r>
            <a:endParaRPr lang="en-US" dirty="0"/>
          </a:p>
        </p:txBody>
      </p:sp>
      <p:sp>
        <p:nvSpPr>
          <p:cNvPr id="53" name="TextBox 52"/>
          <p:cNvSpPr txBox="1"/>
          <p:nvPr/>
        </p:nvSpPr>
        <p:spPr>
          <a:xfrm>
            <a:off x="400559" y="2358631"/>
            <a:ext cx="418654" cy="369332"/>
          </a:xfrm>
          <a:prstGeom prst="rect">
            <a:avLst/>
          </a:prstGeom>
          <a:noFill/>
        </p:spPr>
        <p:txBody>
          <a:bodyPr wrap="none" rtlCol="0">
            <a:spAutoFit/>
          </a:bodyPr>
          <a:lstStyle/>
          <a:p>
            <a:r>
              <a:rPr lang="en-US" dirty="0" smtClean="0"/>
              <a:t>60</a:t>
            </a:r>
            <a:endParaRPr lang="en-US" dirty="0"/>
          </a:p>
        </p:txBody>
      </p:sp>
      <p:sp>
        <p:nvSpPr>
          <p:cNvPr id="54" name="TextBox 53"/>
          <p:cNvSpPr txBox="1"/>
          <p:nvPr/>
        </p:nvSpPr>
        <p:spPr>
          <a:xfrm>
            <a:off x="400559" y="1932855"/>
            <a:ext cx="418654" cy="369332"/>
          </a:xfrm>
          <a:prstGeom prst="rect">
            <a:avLst/>
          </a:prstGeom>
          <a:noFill/>
        </p:spPr>
        <p:txBody>
          <a:bodyPr wrap="none" rtlCol="0">
            <a:spAutoFit/>
          </a:bodyPr>
          <a:lstStyle/>
          <a:p>
            <a:r>
              <a:rPr lang="en-US" dirty="0" smtClean="0"/>
              <a:t>70</a:t>
            </a:r>
            <a:endParaRPr lang="en-US" dirty="0"/>
          </a:p>
        </p:txBody>
      </p:sp>
      <p:sp>
        <p:nvSpPr>
          <p:cNvPr id="55" name="TextBox 54"/>
          <p:cNvSpPr txBox="1"/>
          <p:nvPr/>
        </p:nvSpPr>
        <p:spPr>
          <a:xfrm>
            <a:off x="400559" y="1507079"/>
            <a:ext cx="418654" cy="369332"/>
          </a:xfrm>
          <a:prstGeom prst="rect">
            <a:avLst/>
          </a:prstGeom>
          <a:noFill/>
        </p:spPr>
        <p:txBody>
          <a:bodyPr wrap="none" rtlCol="0">
            <a:spAutoFit/>
          </a:bodyPr>
          <a:lstStyle/>
          <a:p>
            <a:r>
              <a:rPr lang="en-US" dirty="0" smtClean="0"/>
              <a:t>80</a:t>
            </a:r>
            <a:endParaRPr lang="en-US" dirty="0"/>
          </a:p>
        </p:txBody>
      </p:sp>
      <p:cxnSp>
        <p:nvCxnSpPr>
          <p:cNvPr id="56" name="Straight Connector 55"/>
          <p:cNvCxnSpPr/>
          <p:nvPr/>
        </p:nvCxnSpPr>
        <p:spPr>
          <a:xfrm>
            <a:off x="761093" y="1305690"/>
            <a:ext cx="8251644" cy="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400559" y="1081303"/>
            <a:ext cx="418654" cy="369332"/>
          </a:xfrm>
          <a:prstGeom prst="rect">
            <a:avLst/>
          </a:prstGeom>
          <a:noFill/>
        </p:spPr>
        <p:txBody>
          <a:bodyPr wrap="none" rtlCol="0">
            <a:spAutoFit/>
          </a:bodyPr>
          <a:lstStyle/>
          <a:p>
            <a:r>
              <a:rPr lang="en-US" dirty="0" smtClean="0"/>
              <a:t>90</a:t>
            </a:r>
            <a:endParaRPr lang="en-US" dirty="0"/>
          </a:p>
        </p:txBody>
      </p:sp>
      <p:cxnSp>
        <p:nvCxnSpPr>
          <p:cNvPr id="60" name="Straight Connector 59"/>
          <p:cNvCxnSpPr/>
          <p:nvPr/>
        </p:nvCxnSpPr>
        <p:spPr>
          <a:xfrm>
            <a:off x="859932" y="1081303"/>
            <a:ext cx="26831" cy="420132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1475656"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2305548"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3135438"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3893322"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4716016"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5441531" y="5100426"/>
            <a:ext cx="0" cy="90592"/>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6228184" y="5082368"/>
            <a:ext cx="0" cy="90592"/>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sp>
        <p:nvSpPr>
          <p:cNvPr id="75" name="Rectangle 74"/>
          <p:cNvSpPr/>
          <p:nvPr/>
        </p:nvSpPr>
        <p:spPr>
          <a:xfrm>
            <a:off x="1767989" y="2278297"/>
            <a:ext cx="101437" cy="2851017"/>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78" name="Rectangle 77"/>
          <p:cNvSpPr/>
          <p:nvPr/>
        </p:nvSpPr>
        <p:spPr>
          <a:xfrm>
            <a:off x="1043608" y="4109572"/>
            <a:ext cx="95235" cy="1019743"/>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grpSp>
        <p:nvGrpSpPr>
          <p:cNvPr id="81" name="Group 80"/>
          <p:cNvGrpSpPr/>
          <p:nvPr/>
        </p:nvGrpSpPr>
        <p:grpSpPr>
          <a:xfrm>
            <a:off x="3956918" y="430240"/>
            <a:ext cx="1616143" cy="461665"/>
            <a:chOff x="3210629" y="2307052"/>
            <a:chExt cx="1616143" cy="461665"/>
          </a:xfrm>
        </p:grpSpPr>
        <p:sp>
          <p:nvSpPr>
            <p:cNvPr id="82" name="TextBox 81"/>
            <p:cNvSpPr txBox="1"/>
            <p:nvPr/>
          </p:nvSpPr>
          <p:spPr>
            <a:xfrm>
              <a:off x="3414005" y="2307052"/>
              <a:ext cx="1412767" cy="461665"/>
            </a:xfrm>
            <a:prstGeom prst="rect">
              <a:avLst/>
            </a:prstGeom>
            <a:noFill/>
          </p:spPr>
          <p:txBody>
            <a:bodyPr wrap="none" rtlCol="0">
              <a:spAutoFit/>
            </a:bodyPr>
            <a:lstStyle/>
            <a:p>
              <a:r>
                <a:rPr lang="en-US" sz="2400" dirty="0" smtClean="0">
                  <a:solidFill>
                    <a:srgbClr val="000090"/>
                  </a:solidFill>
                </a:rPr>
                <a:t>X10-Mem</a:t>
              </a:r>
              <a:endParaRPr lang="en-US" sz="2400" dirty="0">
                <a:solidFill>
                  <a:srgbClr val="000090"/>
                </a:solidFill>
              </a:endParaRPr>
            </a:p>
          </p:txBody>
        </p:sp>
        <p:sp>
          <p:nvSpPr>
            <p:cNvPr id="83" name="Rectangle 82"/>
            <p:cNvSpPr/>
            <p:nvPr/>
          </p:nvSpPr>
          <p:spPr>
            <a:xfrm>
              <a:off x="3210629" y="2460685"/>
              <a:ext cx="203376" cy="196497"/>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grpSp>
      <p:grpSp>
        <p:nvGrpSpPr>
          <p:cNvPr id="84" name="Group 83"/>
          <p:cNvGrpSpPr/>
          <p:nvPr/>
        </p:nvGrpSpPr>
        <p:grpSpPr>
          <a:xfrm>
            <a:off x="7658264" y="417126"/>
            <a:ext cx="1306224" cy="461665"/>
            <a:chOff x="6911975" y="2293938"/>
            <a:chExt cx="1306224" cy="461665"/>
          </a:xfrm>
        </p:grpSpPr>
        <p:sp>
          <p:nvSpPr>
            <p:cNvPr id="85" name="TextBox 84"/>
            <p:cNvSpPr txBox="1"/>
            <p:nvPr/>
          </p:nvSpPr>
          <p:spPr>
            <a:xfrm>
              <a:off x="7081500" y="2293938"/>
              <a:ext cx="1136699" cy="461665"/>
            </a:xfrm>
            <a:prstGeom prst="rect">
              <a:avLst/>
            </a:prstGeom>
            <a:noFill/>
          </p:spPr>
          <p:txBody>
            <a:bodyPr wrap="none" rtlCol="0">
              <a:spAutoFit/>
            </a:bodyPr>
            <a:lstStyle/>
            <a:p>
              <a:r>
                <a:rPr lang="en-US" sz="2400" dirty="0" smtClean="0">
                  <a:solidFill>
                    <a:srgbClr val="000090"/>
                  </a:solidFill>
                </a:rPr>
                <a:t>Manual</a:t>
              </a:r>
              <a:endParaRPr lang="en-US" sz="2400" dirty="0">
                <a:solidFill>
                  <a:srgbClr val="000090"/>
                </a:solidFill>
              </a:endParaRPr>
            </a:p>
          </p:txBody>
        </p:sp>
        <p:sp>
          <p:nvSpPr>
            <p:cNvPr id="86" name="Rectangle 85"/>
            <p:cNvSpPr/>
            <p:nvPr/>
          </p:nvSpPr>
          <p:spPr>
            <a:xfrm>
              <a:off x="6911975" y="2460685"/>
              <a:ext cx="203376" cy="196498"/>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grpSp>
      <p:grpSp>
        <p:nvGrpSpPr>
          <p:cNvPr id="87" name="Group 86"/>
          <p:cNvGrpSpPr/>
          <p:nvPr/>
        </p:nvGrpSpPr>
        <p:grpSpPr>
          <a:xfrm>
            <a:off x="5871116" y="447055"/>
            <a:ext cx="1615379" cy="830997"/>
            <a:chOff x="4867477" y="2323867"/>
            <a:chExt cx="1615379" cy="830997"/>
          </a:xfrm>
        </p:grpSpPr>
        <p:sp>
          <p:nvSpPr>
            <p:cNvPr id="88" name="Rectangle 87"/>
            <p:cNvSpPr/>
            <p:nvPr/>
          </p:nvSpPr>
          <p:spPr>
            <a:xfrm>
              <a:off x="4867477" y="2460686"/>
              <a:ext cx="203376" cy="196497"/>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89" name="TextBox 88"/>
            <p:cNvSpPr txBox="1"/>
            <p:nvPr/>
          </p:nvSpPr>
          <p:spPr>
            <a:xfrm>
              <a:off x="5054260" y="2323867"/>
              <a:ext cx="1428596" cy="830997"/>
            </a:xfrm>
            <a:prstGeom prst="rect">
              <a:avLst/>
            </a:prstGeom>
            <a:noFill/>
          </p:spPr>
          <p:txBody>
            <a:bodyPr wrap="none" rtlCol="0">
              <a:spAutoFit/>
            </a:bodyPr>
            <a:lstStyle/>
            <a:p>
              <a:r>
                <a:rPr lang="en-US" sz="2400" dirty="0" smtClean="0">
                  <a:solidFill>
                    <a:srgbClr val="000090"/>
                  </a:solidFill>
                </a:rPr>
                <a:t>GR-</a:t>
              </a:r>
              <a:r>
                <a:rPr lang="en-US" sz="2400" dirty="0" err="1" smtClean="0">
                  <a:solidFill>
                    <a:srgbClr val="000090"/>
                  </a:solidFill>
                </a:rPr>
                <a:t>Mem</a:t>
              </a:r>
              <a:r>
                <a:rPr lang="en-US" sz="2400" dirty="0" smtClean="0">
                  <a:solidFill>
                    <a:srgbClr val="000090"/>
                  </a:solidFill>
                </a:rPr>
                <a:t>/</a:t>
              </a:r>
            </a:p>
            <a:p>
              <a:r>
                <a:rPr lang="en-US" sz="2400" dirty="0" smtClean="0">
                  <a:solidFill>
                    <a:srgbClr val="000090"/>
                  </a:solidFill>
                </a:rPr>
                <a:t>X10-Mem</a:t>
              </a:r>
              <a:endParaRPr lang="en-US" sz="2400" dirty="0">
                <a:solidFill>
                  <a:srgbClr val="000090"/>
                </a:solidFill>
              </a:endParaRPr>
            </a:p>
          </p:txBody>
        </p:sp>
      </p:grpSp>
      <p:sp>
        <p:nvSpPr>
          <p:cNvPr id="90" name="TextBox 89"/>
          <p:cNvSpPr txBox="1"/>
          <p:nvPr/>
        </p:nvSpPr>
        <p:spPr>
          <a:xfrm rot="16200000">
            <a:off x="-1101996" y="3025805"/>
            <a:ext cx="2608519" cy="369332"/>
          </a:xfrm>
          <a:prstGeom prst="rect">
            <a:avLst/>
          </a:prstGeom>
          <a:noFill/>
        </p:spPr>
        <p:txBody>
          <a:bodyPr wrap="none" rtlCol="0">
            <a:spAutoFit/>
          </a:bodyPr>
          <a:lstStyle/>
          <a:p>
            <a:r>
              <a:rPr lang="en-US" b="1" dirty="0" smtClean="0"/>
              <a:t>Speedup Over Sequential</a:t>
            </a:r>
            <a:endParaRPr lang="en-US" b="1" dirty="0"/>
          </a:p>
        </p:txBody>
      </p:sp>
      <p:sp>
        <p:nvSpPr>
          <p:cNvPr id="61" name="Rectangle 60"/>
          <p:cNvSpPr/>
          <p:nvPr/>
        </p:nvSpPr>
        <p:spPr>
          <a:xfrm>
            <a:off x="2571003" y="2746387"/>
            <a:ext cx="115277" cy="2366903"/>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65" name="Rectangle 64"/>
          <p:cNvSpPr/>
          <p:nvPr/>
        </p:nvSpPr>
        <p:spPr>
          <a:xfrm>
            <a:off x="3432371" y="2475627"/>
            <a:ext cx="100180" cy="2653687"/>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67" name="Rectangle 66"/>
          <p:cNvSpPr/>
          <p:nvPr/>
        </p:nvSpPr>
        <p:spPr>
          <a:xfrm>
            <a:off x="3648596" y="2278298"/>
            <a:ext cx="97508" cy="2851018"/>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74" name="Rectangle 73"/>
          <p:cNvSpPr/>
          <p:nvPr/>
        </p:nvSpPr>
        <p:spPr>
          <a:xfrm>
            <a:off x="3541483" y="2492896"/>
            <a:ext cx="105522" cy="2636419"/>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1" name="Rectangle 90"/>
          <p:cNvSpPr/>
          <p:nvPr/>
        </p:nvSpPr>
        <p:spPr>
          <a:xfrm>
            <a:off x="4173123" y="2154095"/>
            <a:ext cx="100180" cy="2975220"/>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2" name="Rectangle 91"/>
          <p:cNvSpPr/>
          <p:nvPr/>
        </p:nvSpPr>
        <p:spPr>
          <a:xfrm>
            <a:off x="4395373" y="1932856"/>
            <a:ext cx="97508" cy="3196460"/>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3" name="Rectangle 92"/>
          <p:cNvSpPr/>
          <p:nvPr/>
        </p:nvSpPr>
        <p:spPr>
          <a:xfrm>
            <a:off x="4284248" y="2204864"/>
            <a:ext cx="105522" cy="2924451"/>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4" name="Rectangle 93"/>
          <p:cNvSpPr/>
          <p:nvPr/>
        </p:nvSpPr>
        <p:spPr>
          <a:xfrm>
            <a:off x="4958946" y="3003287"/>
            <a:ext cx="100180" cy="2126027"/>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5" name="Rectangle 94"/>
          <p:cNvSpPr/>
          <p:nvPr/>
        </p:nvSpPr>
        <p:spPr>
          <a:xfrm>
            <a:off x="5194688" y="2845196"/>
            <a:ext cx="97508" cy="2284120"/>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6" name="Rectangle 95"/>
          <p:cNvSpPr/>
          <p:nvPr/>
        </p:nvSpPr>
        <p:spPr>
          <a:xfrm>
            <a:off x="5070070" y="3005078"/>
            <a:ext cx="124617" cy="2124237"/>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7" name="Rectangle 96"/>
          <p:cNvSpPr/>
          <p:nvPr/>
        </p:nvSpPr>
        <p:spPr>
          <a:xfrm>
            <a:off x="5736828" y="1964670"/>
            <a:ext cx="100180" cy="3148621"/>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8" name="Rectangle 97"/>
          <p:cNvSpPr/>
          <p:nvPr/>
        </p:nvSpPr>
        <p:spPr>
          <a:xfrm>
            <a:off x="5959078" y="1730537"/>
            <a:ext cx="97508" cy="3382755"/>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99" name="Rectangle 98"/>
          <p:cNvSpPr/>
          <p:nvPr/>
        </p:nvSpPr>
        <p:spPr>
          <a:xfrm>
            <a:off x="5841354" y="1988840"/>
            <a:ext cx="105522" cy="3124451"/>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00" name="Rectangle 99"/>
          <p:cNvSpPr/>
          <p:nvPr/>
        </p:nvSpPr>
        <p:spPr>
          <a:xfrm>
            <a:off x="6584119" y="2946796"/>
            <a:ext cx="100180" cy="2183827"/>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39" name="TextBox 38"/>
          <p:cNvSpPr txBox="1"/>
          <p:nvPr/>
        </p:nvSpPr>
        <p:spPr>
          <a:xfrm>
            <a:off x="-14997" y="6486694"/>
            <a:ext cx="1919065" cy="369332"/>
          </a:xfrm>
          <a:prstGeom prst="rect">
            <a:avLst/>
          </a:prstGeom>
          <a:noFill/>
        </p:spPr>
        <p:txBody>
          <a:bodyPr wrap="none" rtlCol="0">
            <a:spAutoFit/>
          </a:bodyPr>
          <a:lstStyle/>
          <a:p>
            <a:r>
              <a:rPr lang="en-US" dirty="0" smtClean="0"/>
              <a:t>Using 128 workers </a:t>
            </a:r>
            <a:endParaRPr lang="en-US" dirty="0"/>
          </a:p>
        </p:txBody>
      </p:sp>
      <p:cxnSp>
        <p:nvCxnSpPr>
          <p:cNvPr id="103" name="Straight Connector 102"/>
          <p:cNvCxnSpPr/>
          <p:nvPr/>
        </p:nvCxnSpPr>
        <p:spPr>
          <a:xfrm>
            <a:off x="7236296" y="5082368"/>
            <a:ext cx="0" cy="90592"/>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a:off x="8100392" y="5100426"/>
            <a:ext cx="0" cy="90592"/>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sp>
        <p:nvSpPr>
          <p:cNvPr id="105" name="TextBox 104"/>
          <p:cNvSpPr txBox="1"/>
          <p:nvPr/>
        </p:nvSpPr>
        <p:spPr>
          <a:xfrm rot="16200000">
            <a:off x="7318756" y="5312035"/>
            <a:ext cx="679017" cy="369332"/>
          </a:xfrm>
          <a:prstGeom prst="rect">
            <a:avLst/>
          </a:prstGeom>
          <a:noFill/>
        </p:spPr>
        <p:txBody>
          <a:bodyPr wrap="none" rtlCol="0">
            <a:spAutoFit/>
          </a:bodyPr>
          <a:lstStyle/>
          <a:p>
            <a:pPr algn="r"/>
            <a:r>
              <a:rPr lang="en-US" b="1" dirty="0" smtClean="0"/>
              <a:t>DMG</a:t>
            </a:r>
            <a:endParaRPr lang="en-US" b="1" dirty="0"/>
          </a:p>
        </p:txBody>
      </p:sp>
      <p:sp>
        <p:nvSpPr>
          <p:cNvPr id="106" name="TextBox 105"/>
          <p:cNvSpPr txBox="1"/>
          <p:nvPr/>
        </p:nvSpPr>
        <p:spPr>
          <a:xfrm rot="16200000">
            <a:off x="8170140" y="5303469"/>
            <a:ext cx="661885" cy="369332"/>
          </a:xfrm>
          <a:prstGeom prst="rect">
            <a:avLst/>
          </a:prstGeom>
          <a:noFill/>
        </p:spPr>
        <p:txBody>
          <a:bodyPr wrap="none" rtlCol="0">
            <a:spAutoFit/>
          </a:bodyPr>
          <a:lstStyle/>
          <a:p>
            <a:pPr algn="r"/>
            <a:r>
              <a:rPr lang="en-US" b="1" dirty="0" smtClean="0"/>
              <a:t>DMR</a:t>
            </a:r>
            <a:endParaRPr lang="en-US" b="1" dirty="0"/>
          </a:p>
        </p:txBody>
      </p:sp>
      <p:sp>
        <p:nvSpPr>
          <p:cNvPr id="107" name="Rectangle 106"/>
          <p:cNvSpPr/>
          <p:nvPr/>
        </p:nvSpPr>
        <p:spPr>
          <a:xfrm>
            <a:off x="7528861" y="3842899"/>
            <a:ext cx="113557" cy="1287724"/>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08" name="Rectangle 107"/>
          <p:cNvSpPr/>
          <p:nvPr/>
        </p:nvSpPr>
        <p:spPr>
          <a:xfrm>
            <a:off x="7751112" y="3747144"/>
            <a:ext cx="110528" cy="1383480"/>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09" name="Rectangle 108"/>
          <p:cNvSpPr/>
          <p:nvPr/>
        </p:nvSpPr>
        <p:spPr>
          <a:xfrm>
            <a:off x="7639987" y="3854772"/>
            <a:ext cx="119612" cy="1275851"/>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0" name="Rectangle 109"/>
          <p:cNvSpPr/>
          <p:nvPr/>
        </p:nvSpPr>
        <p:spPr>
          <a:xfrm>
            <a:off x="8382198" y="3546977"/>
            <a:ext cx="100180" cy="1574133"/>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1" name="Rectangle 110"/>
          <p:cNvSpPr/>
          <p:nvPr/>
        </p:nvSpPr>
        <p:spPr>
          <a:xfrm>
            <a:off x="8604448" y="3429924"/>
            <a:ext cx="97508" cy="1691187"/>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2" name="Rectangle 111"/>
          <p:cNvSpPr/>
          <p:nvPr/>
        </p:nvSpPr>
        <p:spPr>
          <a:xfrm>
            <a:off x="8493322" y="3579515"/>
            <a:ext cx="111125" cy="1541596"/>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3" name="Rectangle 112"/>
          <p:cNvSpPr/>
          <p:nvPr/>
        </p:nvSpPr>
        <p:spPr>
          <a:xfrm>
            <a:off x="1987649" y="1628800"/>
            <a:ext cx="97508" cy="3500516"/>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4" name="Rectangle 113"/>
          <p:cNvSpPr/>
          <p:nvPr/>
        </p:nvSpPr>
        <p:spPr>
          <a:xfrm>
            <a:off x="2821580" y="2155384"/>
            <a:ext cx="112202" cy="2957907"/>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5" name="Rectangle 114"/>
          <p:cNvSpPr/>
          <p:nvPr/>
        </p:nvSpPr>
        <p:spPr>
          <a:xfrm>
            <a:off x="6819069" y="2436435"/>
            <a:ext cx="97508" cy="2694190"/>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6" name="Rectangle 115"/>
          <p:cNvSpPr/>
          <p:nvPr/>
        </p:nvSpPr>
        <p:spPr>
          <a:xfrm>
            <a:off x="1869427" y="1988840"/>
            <a:ext cx="105522" cy="3140475"/>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7" name="Rectangle 116"/>
          <p:cNvSpPr/>
          <p:nvPr/>
        </p:nvSpPr>
        <p:spPr>
          <a:xfrm>
            <a:off x="2690263" y="2492896"/>
            <a:ext cx="131317" cy="2620394"/>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8" name="Rectangle 117"/>
          <p:cNvSpPr/>
          <p:nvPr/>
        </p:nvSpPr>
        <p:spPr>
          <a:xfrm>
            <a:off x="6695243" y="2622825"/>
            <a:ext cx="111126" cy="250780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19" name="Rectangle 118"/>
          <p:cNvSpPr/>
          <p:nvPr/>
        </p:nvSpPr>
        <p:spPr>
          <a:xfrm>
            <a:off x="1246932" y="3747144"/>
            <a:ext cx="94000" cy="1382173"/>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21" name="Rectangle 120"/>
          <p:cNvSpPr/>
          <p:nvPr/>
        </p:nvSpPr>
        <p:spPr>
          <a:xfrm>
            <a:off x="1246932" y="3747144"/>
            <a:ext cx="94000" cy="1382173"/>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122" name="Rectangle 121"/>
          <p:cNvSpPr/>
          <p:nvPr/>
        </p:nvSpPr>
        <p:spPr>
          <a:xfrm>
            <a:off x="1141016" y="4005291"/>
            <a:ext cx="105916" cy="1124024"/>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Tree>
    <p:extLst>
      <p:ext uri="{BB962C8B-B14F-4D97-AF65-F5344CB8AC3E}">
        <p14:creationId xmlns:p14="http://schemas.microsoft.com/office/powerpoint/2010/main" val="39838090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9"/>
                                        </p:tgtEl>
                                        <p:attrNameLst>
                                          <p:attrName>style.visibility</p:attrName>
                                        </p:attrNameLst>
                                      </p:cBhvr>
                                      <p:to>
                                        <p:strVal val="visible"/>
                                      </p:to>
                                    </p:set>
                                    <p:animEffect transition="in" filter="wipe(down)">
                                      <p:cBhvr>
                                        <p:cTn id="7" dur="500"/>
                                        <p:tgtEl>
                                          <p:spTgt spid="1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1"/>
                                        </p:tgtEl>
                                        <p:attrNameLst>
                                          <p:attrName>style.visibility</p:attrName>
                                        </p:attrNameLst>
                                      </p:cBhvr>
                                      <p:to>
                                        <p:strVal val="visible"/>
                                      </p:to>
                                    </p:set>
                                    <p:animEffect transition="in" filter="wipe(down)">
                                      <p:cBhvr>
                                        <p:cTn id="12" dur="500"/>
                                        <p:tgtEl>
                                          <p:spTgt spid="1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2"/>
                                        </p:tgtEl>
                                        <p:attrNameLst>
                                          <p:attrName>style.visibility</p:attrName>
                                        </p:attrNameLst>
                                      </p:cBhvr>
                                      <p:to>
                                        <p:strVal val="visible"/>
                                      </p:to>
                                    </p:set>
                                    <p:animEffect transition="in" filter="wipe(down)">
                                      <p:cBhvr>
                                        <p:cTn id="17"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animBg="1"/>
      <p:bldP spid="121" grpId="0" animBg="1"/>
      <p:bldP spid="1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89768"/>
            <a:ext cx="9144000" cy="1143000"/>
          </a:xfrm>
        </p:spPr>
        <p:txBody>
          <a:bodyPr>
            <a:noAutofit/>
          </a:bodyPr>
          <a:lstStyle/>
          <a:p>
            <a:r>
              <a:rPr lang="en-US" sz="3600" dirty="0" smtClean="0">
                <a:solidFill>
                  <a:srgbClr val="000090"/>
                </a:solidFill>
              </a:rPr>
              <a:t>Challenge: Minimize Communication Latency</a:t>
            </a:r>
            <a:endParaRPr lang="en-US" sz="3600" dirty="0">
              <a:solidFill>
                <a:srgbClr val="000090"/>
              </a:solidFill>
            </a:endParaRPr>
          </a:p>
        </p:txBody>
      </p:sp>
      <p:sp>
        <p:nvSpPr>
          <p:cNvPr id="3" name="Slide Number Placeholder 2"/>
          <p:cNvSpPr>
            <a:spLocks noGrp="1"/>
          </p:cNvSpPr>
          <p:nvPr>
            <p:ph type="sldNum" sz="quarter" idx="12"/>
          </p:nvPr>
        </p:nvSpPr>
        <p:spPr/>
        <p:txBody>
          <a:bodyPr/>
          <a:lstStyle/>
          <a:p>
            <a:fld id="{B9F9B84B-B900-714B-8536-1797C39898F6}" type="slidenum">
              <a:rPr lang="en-US" smtClean="0"/>
              <a:t>4</a:t>
            </a:fld>
            <a:endParaRPr lang="en-US"/>
          </a:p>
        </p:txBody>
      </p:sp>
    </p:spTree>
    <p:extLst>
      <p:ext uri="{BB962C8B-B14F-4D97-AF65-F5344CB8AC3E}">
        <p14:creationId xmlns:p14="http://schemas.microsoft.com/office/powerpoint/2010/main" val="2053841538"/>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27384"/>
            <a:ext cx="3983594" cy="2580561"/>
            <a:chOff x="136296" y="3256822"/>
            <a:chExt cx="4398322" cy="3085176"/>
          </a:xfrm>
        </p:grpSpPr>
        <p:sp>
          <p:nvSpPr>
            <p:cNvPr id="6" name="TextBox 5"/>
            <p:cNvSpPr txBox="1"/>
            <p:nvPr/>
          </p:nvSpPr>
          <p:spPr>
            <a:xfrm>
              <a:off x="1115505" y="4169029"/>
              <a:ext cx="290915" cy="276999"/>
            </a:xfrm>
            <a:prstGeom prst="rect">
              <a:avLst/>
            </a:prstGeom>
            <a:noFill/>
          </p:spPr>
          <p:txBody>
            <a:bodyPr wrap="none" rtlCol="0">
              <a:spAutoFit/>
            </a:bodyPr>
            <a:lstStyle/>
            <a:p>
              <a:r>
                <a:rPr lang="en-US" sz="1200" dirty="0" smtClean="0"/>
                <a:t>…</a:t>
              </a:r>
              <a:endParaRPr lang="en-US" sz="1200" dirty="0"/>
            </a:p>
          </p:txBody>
        </p:sp>
        <p:sp>
          <p:nvSpPr>
            <p:cNvPr id="7" name="Oval 6"/>
            <p:cNvSpPr/>
            <p:nvPr/>
          </p:nvSpPr>
          <p:spPr>
            <a:xfrm>
              <a:off x="337579" y="3623267"/>
              <a:ext cx="254731" cy="269622"/>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9" name="Straight Arrow Connector 8"/>
            <p:cNvCxnSpPr>
              <a:stCxn id="7" idx="5"/>
            </p:cNvCxnSpPr>
            <p:nvPr/>
          </p:nvCxnSpPr>
          <p:spPr>
            <a:xfrm>
              <a:off x="555006" y="3853404"/>
              <a:ext cx="451598" cy="469186"/>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358343" y="3819801"/>
              <a:ext cx="0" cy="460390"/>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7" idx="6"/>
            </p:cNvCxnSpPr>
            <p:nvPr/>
          </p:nvCxnSpPr>
          <p:spPr>
            <a:xfrm>
              <a:off x="592310" y="3758078"/>
              <a:ext cx="733164" cy="584311"/>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412154" y="3885513"/>
              <a:ext cx="0" cy="381157"/>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7" idx="4"/>
            </p:cNvCxnSpPr>
            <p:nvPr/>
          </p:nvCxnSpPr>
          <p:spPr>
            <a:xfrm>
              <a:off x="464944" y="3892889"/>
              <a:ext cx="179394" cy="467167"/>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grpSp>
          <p:nvGrpSpPr>
            <p:cNvPr id="16" name="Group 15"/>
            <p:cNvGrpSpPr/>
            <p:nvPr/>
          </p:nvGrpSpPr>
          <p:grpSpPr>
            <a:xfrm>
              <a:off x="337881" y="4284898"/>
              <a:ext cx="100980" cy="118504"/>
              <a:chOff x="1150899" y="3253384"/>
              <a:chExt cx="215900" cy="254000"/>
            </a:xfrm>
          </p:grpSpPr>
          <p:cxnSp>
            <p:nvCxnSpPr>
              <p:cNvPr id="17" name="Straight Connector 16"/>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9" name="Oval 18"/>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20" name="Straight Connector 19"/>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22" name="Group 21"/>
            <p:cNvGrpSpPr/>
            <p:nvPr/>
          </p:nvGrpSpPr>
          <p:grpSpPr>
            <a:xfrm>
              <a:off x="654258" y="4284898"/>
              <a:ext cx="100980" cy="118504"/>
              <a:chOff x="1150899" y="3253384"/>
              <a:chExt cx="215900" cy="254000"/>
            </a:xfrm>
          </p:grpSpPr>
          <p:cxnSp>
            <p:nvCxnSpPr>
              <p:cNvPr id="23" name="Straight Connector 22"/>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5" name="Oval 24"/>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26" name="Straight Connector 25"/>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28" name="Group 27"/>
            <p:cNvGrpSpPr/>
            <p:nvPr/>
          </p:nvGrpSpPr>
          <p:grpSpPr>
            <a:xfrm>
              <a:off x="1014526" y="4280191"/>
              <a:ext cx="100980" cy="118504"/>
              <a:chOff x="1150899" y="3253384"/>
              <a:chExt cx="215900" cy="254000"/>
            </a:xfrm>
          </p:grpSpPr>
          <p:cxnSp>
            <p:nvCxnSpPr>
              <p:cNvPr id="29" name="Straight Connector 28"/>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31" name="Oval 30"/>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32" name="Straight Connector 31"/>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34" name="Group 33"/>
            <p:cNvGrpSpPr/>
            <p:nvPr/>
          </p:nvGrpSpPr>
          <p:grpSpPr>
            <a:xfrm>
              <a:off x="1323389" y="4276129"/>
              <a:ext cx="100980" cy="118504"/>
              <a:chOff x="1150899" y="3253384"/>
              <a:chExt cx="215900" cy="254000"/>
            </a:xfrm>
          </p:grpSpPr>
          <p:cxnSp>
            <p:nvCxnSpPr>
              <p:cNvPr id="35" name="Straight Connector 34"/>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37" name="Oval 36"/>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38" name="Straight Connector 37"/>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40" name="TextBox 39"/>
            <p:cNvSpPr txBox="1"/>
            <p:nvPr/>
          </p:nvSpPr>
          <p:spPr>
            <a:xfrm>
              <a:off x="136296" y="4408962"/>
              <a:ext cx="635360" cy="276999"/>
            </a:xfrm>
            <a:prstGeom prst="rect">
              <a:avLst/>
            </a:prstGeom>
            <a:noFill/>
          </p:spPr>
          <p:txBody>
            <a:bodyPr wrap="none" rtlCol="0">
              <a:spAutoFit/>
            </a:bodyPr>
            <a:lstStyle/>
            <a:p>
              <a:r>
                <a:rPr lang="en-US" sz="1200" dirty="0" smtClean="0"/>
                <a:t>Node 1</a:t>
              </a:r>
              <a:endParaRPr lang="en-US" sz="1200" dirty="0"/>
            </a:p>
          </p:txBody>
        </p:sp>
        <p:sp>
          <p:nvSpPr>
            <p:cNvPr id="41" name="TextBox 40"/>
            <p:cNvSpPr txBox="1"/>
            <p:nvPr/>
          </p:nvSpPr>
          <p:spPr>
            <a:xfrm>
              <a:off x="1181702" y="4452416"/>
              <a:ext cx="684790" cy="276999"/>
            </a:xfrm>
            <a:prstGeom prst="rect">
              <a:avLst/>
            </a:prstGeom>
            <a:noFill/>
          </p:spPr>
          <p:txBody>
            <a:bodyPr wrap="none" rtlCol="0">
              <a:spAutoFit/>
            </a:bodyPr>
            <a:lstStyle/>
            <a:p>
              <a:r>
                <a:rPr lang="en-US" sz="1200" dirty="0" smtClean="0"/>
                <a:t>Node </a:t>
              </a:r>
              <a:r>
                <a:rPr lang="en-US" sz="1200" i="1" dirty="0" smtClean="0"/>
                <a:t>N</a:t>
              </a:r>
              <a:endParaRPr lang="en-US" sz="1200" i="1" dirty="0"/>
            </a:p>
          </p:txBody>
        </p:sp>
        <p:sp>
          <p:nvSpPr>
            <p:cNvPr id="42" name="TextBox 41"/>
            <p:cNvSpPr txBox="1"/>
            <p:nvPr/>
          </p:nvSpPr>
          <p:spPr>
            <a:xfrm>
              <a:off x="254992" y="3256822"/>
              <a:ext cx="1838965" cy="276999"/>
            </a:xfrm>
            <a:prstGeom prst="rect">
              <a:avLst/>
            </a:prstGeom>
            <a:noFill/>
          </p:spPr>
          <p:txBody>
            <a:bodyPr wrap="none" rtlCol="0">
              <a:spAutoFit/>
            </a:bodyPr>
            <a:lstStyle/>
            <a:p>
              <a:r>
                <a:rPr lang="en-US" sz="1200" dirty="0" smtClean="0"/>
                <a:t>Write-Once / Read-Mostly</a:t>
              </a:r>
              <a:endParaRPr lang="en-US" sz="1200" dirty="0"/>
            </a:p>
          </p:txBody>
        </p:sp>
        <p:grpSp>
          <p:nvGrpSpPr>
            <p:cNvPr id="2" name="Group 1"/>
            <p:cNvGrpSpPr/>
            <p:nvPr/>
          </p:nvGrpSpPr>
          <p:grpSpPr>
            <a:xfrm>
              <a:off x="2043335" y="3324178"/>
              <a:ext cx="2151716" cy="1393400"/>
              <a:chOff x="4213654" y="-6650"/>
              <a:chExt cx="4600491" cy="2986589"/>
            </a:xfrm>
          </p:grpSpPr>
          <p:cxnSp>
            <p:nvCxnSpPr>
              <p:cNvPr id="46" name="Straight Arrow Connector 45"/>
              <p:cNvCxnSpPr/>
              <p:nvPr/>
            </p:nvCxnSpPr>
            <p:spPr>
              <a:xfrm>
                <a:off x="4688402" y="1123427"/>
                <a:ext cx="0" cy="986792"/>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flipV="1">
                <a:off x="4803454" y="1264274"/>
                <a:ext cx="1" cy="816966"/>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grpSp>
            <p:nvGrpSpPr>
              <p:cNvPr id="50" name="Group 49"/>
              <p:cNvGrpSpPr/>
              <p:nvPr/>
            </p:nvGrpSpPr>
            <p:grpSpPr>
              <a:xfrm>
                <a:off x="4644655" y="2120309"/>
                <a:ext cx="215900" cy="254000"/>
                <a:chOff x="1150899" y="3253384"/>
                <a:chExt cx="215900" cy="254000"/>
              </a:xfrm>
            </p:grpSpPr>
            <p:cxnSp>
              <p:nvCxnSpPr>
                <p:cNvPr id="51" name="Straight Connector 50"/>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53" name="Oval 52"/>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54" name="Straight Connector 53"/>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4" name="TextBox 73"/>
              <p:cNvSpPr txBox="1"/>
              <p:nvPr/>
            </p:nvSpPr>
            <p:spPr>
              <a:xfrm>
                <a:off x="4213654" y="2386224"/>
                <a:ext cx="1358436" cy="593715"/>
              </a:xfrm>
              <a:prstGeom prst="rect">
                <a:avLst/>
              </a:prstGeom>
              <a:noFill/>
            </p:spPr>
            <p:txBody>
              <a:bodyPr wrap="none" rtlCol="0">
                <a:spAutoFit/>
              </a:bodyPr>
              <a:lstStyle/>
              <a:p>
                <a:r>
                  <a:rPr lang="en-US" sz="1200" dirty="0" smtClean="0"/>
                  <a:t>Node 1</a:t>
                </a:r>
                <a:endParaRPr lang="en-US" sz="1200" dirty="0"/>
              </a:p>
            </p:txBody>
          </p:sp>
          <p:sp>
            <p:nvSpPr>
              <p:cNvPr id="97" name="Oval 96"/>
              <p:cNvSpPr/>
              <p:nvPr/>
            </p:nvSpPr>
            <p:spPr>
              <a:xfrm>
                <a:off x="4459418" y="686370"/>
                <a:ext cx="544630" cy="577904"/>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98" name="Straight Arrow Connector 97"/>
              <p:cNvCxnSpPr/>
              <p:nvPr/>
            </p:nvCxnSpPr>
            <p:spPr>
              <a:xfrm>
                <a:off x="5766828" y="1138926"/>
                <a:ext cx="0" cy="986792"/>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grpSp>
            <p:nvGrpSpPr>
              <p:cNvPr id="100" name="Group 99"/>
              <p:cNvGrpSpPr/>
              <p:nvPr/>
            </p:nvGrpSpPr>
            <p:grpSpPr>
              <a:xfrm>
                <a:off x="5723081" y="2120309"/>
                <a:ext cx="215900" cy="254000"/>
                <a:chOff x="1150899" y="3253384"/>
                <a:chExt cx="215900" cy="254000"/>
              </a:xfrm>
            </p:grpSpPr>
            <p:cxnSp>
              <p:nvCxnSpPr>
                <p:cNvPr id="101" name="Straight Connector 100"/>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03" name="Oval 102"/>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104" name="Straight Connector 103"/>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06" name="TextBox 105"/>
              <p:cNvSpPr txBox="1"/>
              <p:nvPr/>
            </p:nvSpPr>
            <p:spPr>
              <a:xfrm>
                <a:off x="5292079" y="2386224"/>
                <a:ext cx="1358436" cy="593715"/>
              </a:xfrm>
              <a:prstGeom prst="rect">
                <a:avLst/>
              </a:prstGeom>
              <a:noFill/>
            </p:spPr>
            <p:txBody>
              <a:bodyPr wrap="none" rtlCol="0">
                <a:spAutoFit/>
              </a:bodyPr>
              <a:lstStyle/>
              <a:p>
                <a:r>
                  <a:rPr lang="en-US" sz="1200" dirty="0" smtClean="0"/>
                  <a:t>Node 1</a:t>
                </a:r>
                <a:endParaRPr lang="en-US" sz="1200" dirty="0"/>
              </a:p>
            </p:txBody>
          </p:sp>
          <p:sp>
            <p:nvSpPr>
              <p:cNvPr id="107" name="Oval 106"/>
              <p:cNvSpPr/>
              <p:nvPr/>
            </p:nvSpPr>
            <p:spPr>
              <a:xfrm>
                <a:off x="5537844" y="686370"/>
                <a:ext cx="544630" cy="577904"/>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118" name="Straight Arrow Connector 117"/>
              <p:cNvCxnSpPr/>
              <p:nvPr/>
            </p:nvCxnSpPr>
            <p:spPr>
              <a:xfrm>
                <a:off x="6795753" y="1154127"/>
                <a:ext cx="0" cy="986792"/>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grpSp>
            <p:nvGrpSpPr>
              <p:cNvPr id="120" name="Group 119"/>
              <p:cNvGrpSpPr/>
              <p:nvPr/>
            </p:nvGrpSpPr>
            <p:grpSpPr>
              <a:xfrm>
                <a:off x="6752006" y="2120309"/>
                <a:ext cx="215900" cy="254000"/>
                <a:chOff x="1150899" y="3253384"/>
                <a:chExt cx="215900" cy="254000"/>
              </a:xfrm>
            </p:grpSpPr>
            <p:cxnSp>
              <p:nvCxnSpPr>
                <p:cNvPr id="121" name="Straight Connector 120"/>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23" name="Oval 122"/>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124" name="Straight Connector 123"/>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6" name="TextBox 125"/>
              <p:cNvSpPr txBox="1"/>
              <p:nvPr/>
            </p:nvSpPr>
            <p:spPr>
              <a:xfrm>
                <a:off x="6321004" y="2386224"/>
                <a:ext cx="1358436" cy="593715"/>
              </a:xfrm>
              <a:prstGeom prst="rect">
                <a:avLst/>
              </a:prstGeom>
              <a:noFill/>
            </p:spPr>
            <p:txBody>
              <a:bodyPr wrap="none" rtlCol="0">
                <a:spAutoFit/>
              </a:bodyPr>
              <a:lstStyle/>
              <a:p>
                <a:r>
                  <a:rPr lang="en-US" sz="1200" dirty="0" smtClean="0"/>
                  <a:t>Node 1</a:t>
                </a:r>
                <a:endParaRPr lang="en-US" sz="1200" dirty="0"/>
              </a:p>
            </p:txBody>
          </p:sp>
          <p:sp>
            <p:nvSpPr>
              <p:cNvPr id="127" name="Oval 126"/>
              <p:cNvSpPr/>
              <p:nvPr/>
            </p:nvSpPr>
            <p:spPr>
              <a:xfrm>
                <a:off x="6566769" y="686370"/>
                <a:ext cx="544630" cy="577904"/>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128" name="Straight Arrow Connector 127"/>
              <p:cNvCxnSpPr/>
              <p:nvPr/>
            </p:nvCxnSpPr>
            <p:spPr>
              <a:xfrm>
                <a:off x="7930457" y="1107679"/>
                <a:ext cx="0" cy="986792"/>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grpSp>
            <p:nvGrpSpPr>
              <p:cNvPr id="130" name="Group 129"/>
              <p:cNvGrpSpPr/>
              <p:nvPr/>
            </p:nvGrpSpPr>
            <p:grpSpPr>
              <a:xfrm>
                <a:off x="7886710" y="2120309"/>
                <a:ext cx="215900" cy="254000"/>
                <a:chOff x="1150899" y="3253384"/>
                <a:chExt cx="215900" cy="254000"/>
              </a:xfrm>
            </p:grpSpPr>
            <p:cxnSp>
              <p:nvCxnSpPr>
                <p:cNvPr id="131" name="Straight Connector 130"/>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33" name="Oval 132"/>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134" name="Straight Connector 133"/>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36" name="TextBox 135"/>
              <p:cNvSpPr txBox="1"/>
              <p:nvPr/>
            </p:nvSpPr>
            <p:spPr>
              <a:xfrm>
                <a:off x="7455709" y="2386224"/>
                <a:ext cx="1358436" cy="593715"/>
              </a:xfrm>
              <a:prstGeom prst="rect">
                <a:avLst/>
              </a:prstGeom>
              <a:noFill/>
            </p:spPr>
            <p:txBody>
              <a:bodyPr wrap="none" rtlCol="0">
                <a:spAutoFit/>
              </a:bodyPr>
              <a:lstStyle/>
              <a:p>
                <a:r>
                  <a:rPr lang="en-US" sz="1200" dirty="0" smtClean="0"/>
                  <a:t>Node 1</a:t>
                </a:r>
                <a:endParaRPr lang="en-US" sz="1200" dirty="0"/>
              </a:p>
            </p:txBody>
          </p:sp>
          <p:sp>
            <p:nvSpPr>
              <p:cNvPr id="137" name="Oval 136"/>
              <p:cNvSpPr/>
              <p:nvPr/>
            </p:nvSpPr>
            <p:spPr>
              <a:xfrm>
                <a:off x="7701473" y="686370"/>
                <a:ext cx="544630" cy="577904"/>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138" name="TextBox 137"/>
              <p:cNvSpPr txBox="1"/>
              <p:nvPr/>
            </p:nvSpPr>
            <p:spPr>
              <a:xfrm>
                <a:off x="7184764" y="1854003"/>
                <a:ext cx="621993" cy="593715"/>
              </a:xfrm>
              <a:prstGeom prst="rect">
                <a:avLst/>
              </a:prstGeom>
              <a:noFill/>
            </p:spPr>
            <p:txBody>
              <a:bodyPr wrap="none" rtlCol="0">
                <a:spAutoFit/>
              </a:bodyPr>
              <a:lstStyle/>
              <a:p>
                <a:r>
                  <a:rPr lang="en-US" sz="1200" dirty="0" smtClean="0"/>
                  <a:t>…</a:t>
                </a:r>
                <a:endParaRPr lang="en-US" sz="1200" dirty="0"/>
              </a:p>
            </p:txBody>
          </p:sp>
          <p:sp>
            <p:nvSpPr>
              <p:cNvPr id="139" name="TextBox 138"/>
              <p:cNvSpPr txBox="1"/>
              <p:nvPr/>
            </p:nvSpPr>
            <p:spPr>
              <a:xfrm>
                <a:off x="5663469" y="-6650"/>
                <a:ext cx="1887475" cy="593715"/>
              </a:xfrm>
              <a:prstGeom prst="rect">
                <a:avLst/>
              </a:prstGeom>
              <a:noFill/>
            </p:spPr>
            <p:txBody>
              <a:bodyPr wrap="none" rtlCol="0">
                <a:spAutoFit/>
              </a:bodyPr>
              <a:lstStyle/>
              <a:p>
                <a:r>
                  <a:rPr lang="en-US" sz="1200" dirty="0" smtClean="0"/>
                  <a:t>Replication</a:t>
                </a:r>
                <a:endParaRPr lang="en-US" sz="1200" dirty="0"/>
              </a:p>
            </p:txBody>
          </p:sp>
        </p:grpSp>
        <p:sp>
          <p:nvSpPr>
            <p:cNvPr id="140" name="TextBox 139"/>
            <p:cNvSpPr txBox="1"/>
            <p:nvPr/>
          </p:nvSpPr>
          <p:spPr>
            <a:xfrm>
              <a:off x="1236756" y="5767904"/>
              <a:ext cx="290915" cy="276999"/>
            </a:xfrm>
            <a:prstGeom prst="rect">
              <a:avLst/>
            </a:prstGeom>
            <a:noFill/>
          </p:spPr>
          <p:txBody>
            <a:bodyPr wrap="none" rtlCol="0">
              <a:spAutoFit/>
            </a:bodyPr>
            <a:lstStyle/>
            <a:p>
              <a:r>
                <a:rPr lang="en-US" sz="1200" dirty="0" smtClean="0"/>
                <a:t>…</a:t>
              </a:r>
              <a:endParaRPr lang="en-US" sz="1200" dirty="0"/>
            </a:p>
          </p:txBody>
        </p:sp>
        <p:sp>
          <p:nvSpPr>
            <p:cNvPr id="141" name="Oval 140"/>
            <p:cNvSpPr/>
            <p:nvPr/>
          </p:nvSpPr>
          <p:spPr>
            <a:xfrm>
              <a:off x="458829" y="5222142"/>
              <a:ext cx="254731" cy="269622"/>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142" name="Straight Arrow Connector 141"/>
            <p:cNvCxnSpPr>
              <a:stCxn id="141" idx="5"/>
            </p:cNvCxnSpPr>
            <p:nvPr/>
          </p:nvCxnSpPr>
          <p:spPr>
            <a:xfrm>
              <a:off x="676256" y="5452279"/>
              <a:ext cx="451598" cy="469186"/>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43" name="Straight Arrow Connector 142"/>
            <p:cNvCxnSpPr/>
            <p:nvPr/>
          </p:nvCxnSpPr>
          <p:spPr>
            <a:xfrm>
              <a:off x="479593" y="5418675"/>
              <a:ext cx="0" cy="460390"/>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a:stCxn id="141" idx="6"/>
            </p:cNvCxnSpPr>
            <p:nvPr/>
          </p:nvCxnSpPr>
          <p:spPr>
            <a:xfrm>
              <a:off x="713560" y="5356953"/>
              <a:ext cx="733164" cy="544404"/>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V="1">
              <a:off x="533404" y="5484388"/>
              <a:ext cx="0" cy="381157"/>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stCxn id="141" idx="4"/>
            </p:cNvCxnSpPr>
            <p:nvPr/>
          </p:nvCxnSpPr>
          <p:spPr>
            <a:xfrm>
              <a:off x="586195" y="5491764"/>
              <a:ext cx="179394" cy="467167"/>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grpSp>
          <p:nvGrpSpPr>
            <p:cNvPr id="147" name="Group 146"/>
            <p:cNvGrpSpPr/>
            <p:nvPr/>
          </p:nvGrpSpPr>
          <p:grpSpPr>
            <a:xfrm>
              <a:off x="459132" y="5883773"/>
              <a:ext cx="100980" cy="118504"/>
              <a:chOff x="1150899" y="3253384"/>
              <a:chExt cx="215900" cy="254000"/>
            </a:xfrm>
          </p:grpSpPr>
          <p:cxnSp>
            <p:nvCxnSpPr>
              <p:cNvPr id="148" name="Straight Connector 147"/>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49" name="Straight Connector 148"/>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50" name="Oval 149"/>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151" name="Straight Connector 150"/>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2" name="Straight Connector 151"/>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53" name="Group 152"/>
            <p:cNvGrpSpPr/>
            <p:nvPr/>
          </p:nvGrpSpPr>
          <p:grpSpPr>
            <a:xfrm>
              <a:off x="775509" y="5883773"/>
              <a:ext cx="100980" cy="118504"/>
              <a:chOff x="1150899" y="3253384"/>
              <a:chExt cx="215900" cy="254000"/>
            </a:xfrm>
          </p:grpSpPr>
          <p:cxnSp>
            <p:nvCxnSpPr>
              <p:cNvPr id="154" name="Straight Connector 153"/>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55" name="Straight Connector 154"/>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56" name="Oval 155"/>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157" name="Straight Connector 156"/>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59" name="Group 158"/>
            <p:cNvGrpSpPr/>
            <p:nvPr/>
          </p:nvGrpSpPr>
          <p:grpSpPr>
            <a:xfrm>
              <a:off x="1135776" y="5879065"/>
              <a:ext cx="100980" cy="118504"/>
              <a:chOff x="1150899" y="3253384"/>
              <a:chExt cx="215900" cy="254000"/>
            </a:xfrm>
          </p:grpSpPr>
          <p:cxnSp>
            <p:nvCxnSpPr>
              <p:cNvPr id="160" name="Straight Connector 159"/>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61" name="Straight Connector 160"/>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62" name="Oval 161"/>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163" name="Straight Connector 162"/>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4" name="Straight Connector 163"/>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65" name="Group 164"/>
            <p:cNvGrpSpPr/>
            <p:nvPr/>
          </p:nvGrpSpPr>
          <p:grpSpPr>
            <a:xfrm>
              <a:off x="1444639" y="5875003"/>
              <a:ext cx="100980" cy="118504"/>
              <a:chOff x="1150899" y="3253384"/>
              <a:chExt cx="215900" cy="254000"/>
            </a:xfrm>
          </p:grpSpPr>
          <p:cxnSp>
            <p:nvCxnSpPr>
              <p:cNvPr id="166" name="Straight Connector 165"/>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67" name="Straight Connector 166"/>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68" name="Oval 167"/>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169" name="Straight Connector 168"/>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0" name="Straight Connector 169"/>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71" name="TextBox 170"/>
            <p:cNvSpPr txBox="1"/>
            <p:nvPr/>
          </p:nvSpPr>
          <p:spPr>
            <a:xfrm>
              <a:off x="257546" y="6007836"/>
              <a:ext cx="635360" cy="276999"/>
            </a:xfrm>
            <a:prstGeom prst="rect">
              <a:avLst/>
            </a:prstGeom>
            <a:noFill/>
          </p:spPr>
          <p:txBody>
            <a:bodyPr wrap="none" rtlCol="0">
              <a:spAutoFit/>
            </a:bodyPr>
            <a:lstStyle/>
            <a:p>
              <a:r>
                <a:rPr lang="en-US" sz="1200" dirty="0" smtClean="0"/>
                <a:t>Node 1</a:t>
              </a:r>
              <a:endParaRPr lang="en-US" sz="1200" dirty="0"/>
            </a:p>
          </p:txBody>
        </p:sp>
        <p:sp>
          <p:nvSpPr>
            <p:cNvPr id="172" name="TextBox 171"/>
            <p:cNvSpPr txBox="1"/>
            <p:nvPr/>
          </p:nvSpPr>
          <p:spPr>
            <a:xfrm>
              <a:off x="1302952" y="6051291"/>
              <a:ext cx="684790" cy="276999"/>
            </a:xfrm>
            <a:prstGeom prst="rect">
              <a:avLst/>
            </a:prstGeom>
            <a:noFill/>
          </p:spPr>
          <p:txBody>
            <a:bodyPr wrap="none" rtlCol="0">
              <a:spAutoFit/>
            </a:bodyPr>
            <a:lstStyle/>
            <a:p>
              <a:r>
                <a:rPr lang="en-US" sz="1200" dirty="0" smtClean="0"/>
                <a:t>Node </a:t>
              </a:r>
              <a:r>
                <a:rPr lang="en-US" sz="1200" i="1" dirty="0" smtClean="0"/>
                <a:t>N</a:t>
              </a:r>
              <a:endParaRPr lang="en-US" sz="1200" i="1" dirty="0"/>
            </a:p>
          </p:txBody>
        </p:sp>
        <p:sp>
          <p:nvSpPr>
            <p:cNvPr id="173" name="TextBox 172"/>
            <p:cNvSpPr txBox="1"/>
            <p:nvPr/>
          </p:nvSpPr>
          <p:spPr>
            <a:xfrm>
              <a:off x="334497" y="4892509"/>
              <a:ext cx="1020231" cy="276999"/>
            </a:xfrm>
            <a:prstGeom prst="rect">
              <a:avLst/>
            </a:prstGeom>
            <a:noFill/>
          </p:spPr>
          <p:txBody>
            <a:bodyPr wrap="none" rtlCol="0">
              <a:spAutoFit/>
            </a:bodyPr>
            <a:lstStyle/>
            <a:p>
              <a:r>
                <a:rPr lang="en-US" sz="1200" dirty="0" smtClean="0"/>
                <a:t>Result Object</a:t>
              </a:r>
              <a:endParaRPr lang="en-US" sz="1200" dirty="0"/>
            </a:p>
          </p:txBody>
        </p:sp>
        <p:cxnSp>
          <p:nvCxnSpPr>
            <p:cNvPr id="268" name="Straight Arrow Connector 267"/>
            <p:cNvCxnSpPr/>
            <p:nvPr/>
          </p:nvCxnSpPr>
          <p:spPr>
            <a:xfrm flipH="1" flipV="1">
              <a:off x="626210" y="5491764"/>
              <a:ext cx="173059" cy="383240"/>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272" name="Straight Arrow Connector 271"/>
            <p:cNvCxnSpPr/>
            <p:nvPr/>
          </p:nvCxnSpPr>
          <p:spPr>
            <a:xfrm flipH="1" flipV="1">
              <a:off x="688159" y="5423921"/>
              <a:ext cx="521890" cy="441624"/>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274" name="Straight Arrow Connector 273"/>
            <p:cNvCxnSpPr>
              <a:endCxn id="141" idx="6"/>
            </p:cNvCxnSpPr>
            <p:nvPr/>
          </p:nvCxnSpPr>
          <p:spPr>
            <a:xfrm flipH="1" flipV="1">
              <a:off x="713560" y="5356953"/>
              <a:ext cx="805352" cy="508592"/>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281" name="TextBox 280"/>
            <p:cNvSpPr txBox="1"/>
            <p:nvPr/>
          </p:nvSpPr>
          <p:spPr>
            <a:xfrm>
              <a:off x="3368903" y="5781612"/>
              <a:ext cx="290915" cy="276999"/>
            </a:xfrm>
            <a:prstGeom prst="rect">
              <a:avLst/>
            </a:prstGeom>
            <a:noFill/>
          </p:spPr>
          <p:txBody>
            <a:bodyPr wrap="none" rtlCol="0">
              <a:spAutoFit/>
            </a:bodyPr>
            <a:lstStyle/>
            <a:p>
              <a:r>
                <a:rPr lang="en-US" sz="1200" dirty="0" smtClean="0"/>
                <a:t>…</a:t>
              </a:r>
              <a:endParaRPr lang="en-US" sz="1200" dirty="0"/>
            </a:p>
          </p:txBody>
        </p:sp>
        <p:sp>
          <p:nvSpPr>
            <p:cNvPr id="282" name="Oval 281"/>
            <p:cNvSpPr/>
            <p:nvPr/>
          </p:nvSpPr>
          <p:spPr>
            <a:xfrm>
              <a:off x="2587167" y="5116636"/>
              <a:ext cx="254731" cy="269622"/>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283" name="Straight Arrow Connector 282"/>
            <p:cNvCxnSpPr/>
            <p:nvPr/>
          </p:nvCxnSpPr>
          <p:spPr>
            <a:xfrm>
              <a:off x="2841898" y="5739412"/>
              <a:ext cx="418103" cy="195762"/>
            </a:xfrm>
            <a:prstGeom prst="straightConnector1">
              <a:avLst/>
            </a:prstGeom>
            <a:ln w="3175" cmpd="sng">
              <a:solidFill>
                <a:srgbClr val="000000"/>
              </a:solidFill>
              <a:prstDash val="lgDash"/>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284" name="Straight Arrow Connector 283"/>
            <p:cNvCxnSpPr/>
            <p:nvPr/>
          </p:nvCxnSpPr>
          <p:spPr>
            <a:xfrm>
              <a:off x="2611243" y="5739412"/>
              <a:ext cx="497" cy="153362"/>
            </a:xfrm>
            <a:prstGeom prst="straightConnector1">
              <a:avLst/>
            </a:prstGeom>
            <a:ln w="3175" cmpd="sng">
              <a:solidFill>
                <a:srgbClr val="000000"/>
              </a:solidFill>
              <a:prstDash val="lgDash"/>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285" name="Straight Arrow Connector 284"/>
            <p:cNvCxnSpPr>
              <a:stCxn id="322" idx="3"/>
            </p:cNvCxnSpPr>
            <p:nvPr/>
          </p:nvCxnSpPr>
          <p:spPr>
            <a:xfrm>
              <a:off x="2893048" y="5685795"/>
              <a:ext cx="685824" cy="229271"/>
            </a:xfrm>
            <a:prstGeom prst="straightConnector1">
              <a:avLst/>
            </a:prstGeom>
            <a:ln w="3175" cmpd="sng">
              <a:solidFill>
                <a:srgbClr val="000000"/>
              </a:solidFill>
              <a:prstDash val="lgDash"/>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287" name="Straight Arrow Connector 286"/>
            <p:cNvCxnSpPr>
              <a:stCxn id="322" idx="2"/>
            </p:cNvCxnSpPr>
            <p:nvPr/>
          </p:nvCxnSpPr>
          <p:spPr>
            <a:xfrm>
              <a:off x="2718342" y="5739412"/>
              <a:ext cx="179394" cy="233228"/>
            </a:xfrm>
            <a:prstGeom prst="straightConnector1">
              <a:avLst/>
            </a:prstGeom>
            <a:ln w="3175" cmpd="sng">
              <a:solidFill>
                <a:srgbClr val="000000"/>
              </a:solidFill>
              <a:prstDash val="lgDash"/>
              <a:headEnd type="triangle"/>
              <a:tailEnd type="none"/>
            </a:ln>
            <a:effectLst/>
          </p:spPr>
          <p:style>
            <a:lnRef idx="2">
              <a:schemeClr val="accent1"/>
            </a:lnRef>
            <a:fillRef idx="0">
              <a:schemeClr val="accent1"/>
            </a:fillRef>
            <a:effectRef idx="1">
              <a:schemeClr val="accent1"/>
            </a:effectRef>
            <a:fontRef idx="minor">
              <a:schemeClr val="tx1"/>
            </a:fontRef>
          </p:style>
        </p:cxnSp>
        <p:grpSp>
          <p:nvGrpSpPr>
            <p:cNvPr id="288" name="Group 287"/>
            <p:cNvGrpSpPr/>
            <p:nvPr/>
          </p:nvGrpSpPr>
          <p:grpSpPr>
            <a:xfrm>
              <a:off x="2591279" y="5897482"/>
              <a:ext cx="100980" cy="118504"/>
              <a:chOff x="1150899" y="3253384"/>
              <a:chExt cx="215900" cy="254000"/>
            </a:xfrm>
          </p:grpSpPr>
          <p:cxnSp>
            <p:nvCxnSpPr>
              <p:cNvPr id="289" name="Straight Connector 288"/>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90" name="Straight Connector 289"/>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91" name="Oval 290"/>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292" name="Straight Connector 291"/>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93" name="Straight Connector 292"/>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294" name="Group 293"/>
            <p:cNvGrpSpPr/>
            <p:nvPr/>
          </p:nvGrpSpPr>
          <p:grpSpPr>
            <a:xfrm>
              <a:off x="2907656" y="5897482"/>
              <a:ext cx="100980" cy="118504"/>
              <a:chOff x="1150899" y="3253384"/>
              <a:chExt cx="215900" cy="254000"/>
            </a:xfrm>
          </p:grpSpPr>
          <p:cxnSp>
            <p:nvCxnSpPr>
              <p:cNvPr id="295" name="Straight Connector 294"/>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96" name="Straight Connector 295"/>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97" name="Oval 296"/>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298" name="Straight Connector 297"/>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99" name="Straight Connector 298"/>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300" name="Group 299"/>
            <p:cNvGrpSpPr/>
            <p:nvPr/>
          </p:nvGrpSpPr>
          <p:grpSpPr>
            <a:xfrm>
              <a:off x="3267923" y="5892774"/>
              <a:ext cx="100980" cy="118504"/>
              <a:chOff x="1150899" y="3253384"/>
              <a:chExt cx="215900" cy="254000"/>
            </a:xfrm>
          </p:grpSpPr>
          <p:cxnSp>
            <p:nvCxnSpPr>
              <p:cNvPr id="301" name="Straight Connector 300"/>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02" name="Straight Connector 301"/>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303" name="Oval 302"/>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304" name="Straight Connector 303"/>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05" name="Straight Connector 304"/>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306" name="Group 305"/>
            <p:cNvGrpSpPr/>
            <p:nvPr/>
          </p:nvGrpSpPr>
          <p:grpSpPr>
            <a:xfrm>
              <a:off x="3576786" y="5888712"/>
              <a:ext cx="100980" cy="118504"/>
              <a:chOff x="1150899" y="3253384"/>
              <a:chExt cx="215900" cy="254000"/>
            </a:xfrm>
          </p:grpSpPr>
          <p:cxnSp>
            <p:nvCxnSpPr>
              <p:cNvPr id="307" name="Straight Connector 306"/>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08" name="Straight Connector 307"/>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309" name="Oval 308"/>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310" name="Straight Connector 309"/>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11" name="Straight Connector 310"/>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312" name="TextBox 311"/>
            <p:cNvSpPr txBox="1"/>
            <p:nvPr/>
          </p:nvSpPr>
          <p:spPr>
            <a:xfrm>
              <a:off x="2389694" y="6021545"/>
              <a:ext cx="635360" cy="276999"/>
            </a:xfrm>
            <a:prstGeom prst="rect">
              <a:avLst/>
            </a:prstGeom>
            <a:noFill/>
          </p:spPr>
          <p:txBody>
            <a:bodyPr wrap="none" rtlCol="0">
              <a:spAutoFit/>
            </a:bodyPr>
            <a:lstStyle/>
            <a:p>
              <a:r>
                <a:rPr lang="en-US" sz="1200" dirty="0" smtClean="0"/>
                <a:t>Node 1</a:t>
              </a:r>
              <a:endParaRPr lang="en-US" sz="1200" dirty="0"/>
            </a:p>
          </p:txBody>
        </p:sp>
        <p:sp>
          <p:nvSpPr>
            <p:cNvPr id="313" name="TextBox 312"/>
            <p:cNvSpPr txBox="1"/>
            <p:nvPr/>
          </p:nvSpPr>
          <p:spPr>
            <a:xfrm>
              <a:off x="3435100" y="6064999"/>
              <a:ext cx="684790" cy="276999"/>
            </a:xfrm>
            <a:prstGeom prst="rect">
              <a:avLst/>
            </a:prstGeom>
            <a:noFill/>
          </p:spPr>
          <p:txBody>
            <a:bodyPr wrap="none" rtlCol="0">
              <a:spAutoFit/>
            </a:bodyPr>
            <a:lstStyle/>
            <a:p>
              <a:r>
                <a:rPr lang="en-US" sz="1200" dirty="0" smtClean="0"/>
                <a:t>Node </a:t>
              </a:r>
              <a:r>
                <a:rPr lang="en-US" sz="1200" i="1" dirty="0" smtClean="0"/>
                <a:t>N</a:t>
              </a:r>
              <a:endParaRPr lang="en-US" sz="1200" i="1" dirty="0"/>
            </a:p>
          </p:txBody>
        </p:sp>
        <p:cxnSp>
          <p:nvCxnSpPr>
            <p:cNvPr id="327" name="Straight Arrow Connector 326"/>
            <p:cNvCxnSpPr/>
            <p:nvPr/>
          </p:nvCxnSpPr>
          <p:spPr>
            <a:xfrm flipH="1" flipV="1">
              <a:off x="2705782" y="5392265"/>
              <a:ext cx="12560" cy="273923"/>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322" name="Rectangle 321"/>
            <p:cNvSpPr/>
            <p:nvPr/>
          </p:nvSpPr>
          <p:spPr>
            <a:xfrm>
              <a:off x="2543636" y="5632178"/>
              <a:ext cx="349412" cy="107234"/>
            </a:xfrm>
            <a:prstGeom prst="rect">
              <a:avLst/>
            </a:prstGeom>
            <a:solidFill>
              <a:schemeClr val="bg1">
                <a:lumMod val="85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329" name="TextBox 328"/>
            <p:cNvSpPr txBox="1"/>
            <p:nvPr/>
          </p:nvSpPr>
          <p:spPr>
            <a:xfrm>
              <a:off x="2874263" y="5135985"/>
              <a:ext cx="1660355" cy="276999"/>
            </a:xfrm>
            <a:prstGeom prst="rect">
              <a:avLst/>
            </a:prstGeom>
            <a:noFill/>
          </p:spPr>
          <p:txBody>
            <a:bodyPr wrap="none" rtlCol="0">
              <a:spAutoFit/>
            </a:bodyPr>
            <a:lstStyle/>
            <a:p>
              <a:r>
                <a:rPr lang="en-US" sz="1200" dirty="0" smtClean="0"/>
                <a:t>Collecting Sum Reducer</a:t>
              </a:r>
              <a:endParaRPr lang="en-US" sz="1200" dirty="0"/>
            </a:p>
          </p:txBody>
        </p:sp>
      </p:grpSp>
      <p:grpSp>
        <p:nvGrpSpPr>
          <p:cNvPr id="174" name="Group 173"/>
          <p:cNvGrpSpPr/>
          <p:nvPr/>
        </p:nvGrpSpPr>
        <p:grpSpPr>
          <a:xfrm>
            <a:off x="4680292" y="-99392"/>
            <a:ext cx="4212188" cy="3067973"/>
            <a:chOff x="-256817" y="715459"/>
            <a:chExt cx="7357823" cy="4189763"/>
          </a:xfrm>
        </p:grpSpPr>
        <p:sp>
          <p:nvSpPr>
            <p:cNvPr id="175" name="Rectangle 174"/>
            <p:cNvSpPr/>
            <p:nvPr/>
          </p:nvSpPr>
          <p:spPr>
            <a:xfrm>
              <a:off x="4855670" y="1015583"/>
              <a:ext cx="867612" cy="1111799"/>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76" name="TextBox 175"/>
            <p:cNvSpPr txBox="1"/>
            <p:nvPr/>
          </p:nvSpPr>
          <p:spPr>
            <a:xfrm>
              <a:off x="5083625" y="715459"/>
              <a:ext cx="119189" cy="184249"/>
            </a:xfrm>
            <a:prstGeom prst="rect">
              <a:avLst/>
            </a:prstGeom>
            <a:noFill/>
          </p:spPr>
          <p:txBody>
            <a:bodyPr wrap="none" rtlCol="0">
              <a:spAutoFit/>
            </a:bodyPr>
            <a:lstStyle/>
            <a:p>
              <a:endParaRPr lang="en-US" sz="1000" dirty="0"/>
            </a:p>
          </p:txBody>
        </p:sp>
        <p:sp>
          <p:nvSpPr>
            <p:cNvPr id="177" name="TextBox 176"/>
            <p:cNvSpPr txBox="1"/>
            <p:nvPr/>
          </p:nvSpPr>
          <p:spPr>
            <a:xfrm>
              <a:off x="4908584" y="1839208"/>
              <a:ext cx="218514" cy="184249"/>
            </a:xfrm>
            <a:prstGeom prst="rect">
              <a:avLst/>
            </a:prstGeom>
            <a:solidFill>
              <a:schemeClr val="bg1">
                <a:lumMod val="50000"/>
              </a:schemeClr>
            </a:solidFill>
          </p:spPr>
          <p:txBody>
            <a:bodyPr wrap="none" rtlCol="0">
              <a:spAutoFit/>
            </a:bodyPr>
            <a:lstStyle/>
            <a:p>
              <a:r>
                <a:rPr lang="en-US" sz="1000" dirty="0" smtClean="0"/>
                <a:t>GR</a:t>
              </a:r>
              <a:endParaRPr lang="en-US" sz="1000" dirty="0"/>
            </a:p>
          </p:txBody>
        </p:sp>
        <p:sp>
          <p:nvSpPr>
            <p:cNvPr id="178" name="TextBox 177"/>
            <p:cNvSpPr txBox="1"/>
            <p:nvPr/>
          </p:nvSpPr>
          <p:spPr>
            <a:xfrm>
              <a:off x="5256804" y="1837249"/>
              <a:ext cx="287843" cy="184249"/>
            </a:xfrm>
            <a:prstGeom prst="rect">
              <a:avLst/>
            </a:prstGeom>
            <a:solidFill>
              <a:srgbClr val="7F7F7F"/>
            </a:solidFill>
          </p:spPr>
          <p:txBody>
            <a:bodyPr wrap="none" rtlCol="0">
              <a:spAutoFit/>
            </a:bodyPr>
            <a:lstStyle/>
            <a:p>
              <a:r>
                <a:rPr lang="en-US" sz="1000" dirty="0" smtClean="0"/>
                <a:t>state</a:t>
              </a:r>
              <a:endParaRPr lang="en-US" sz="1000" dirty="0"/>
            </a:p>
          </p:txBody>
        </p:sp>
        <p:sp>
          <p:nvSpPr>
            <p:cNvPr id="179" name="Rectangle 178"/>
            <p:cNvSpPr/>
            <p:nvPr/>
          </p:nvSpPr>
          <p:spPr>
            <a:xfrm>
              <a:off x="5818511" y="1098481"/>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0" name="Rectangle 179"/>
            <p:cNvSpPr/>
            <p:nvPr/>
          </p:nvSpPr>
          <p:spPr>
            <a:xfrm>
              <a:off x="5955794" y="1098481"/>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1" name="Rectangle 180"/>
            <p:cNvSpPr/>
            <p:nvPr/>
          </p:nvSpPr>
          <p:spPr>
            <a:xfrm>
              <a:off x="6092202" y="1099458"/>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2" name="Rectangle 181"/>
            <p:cNvSpPr/>
            <p:nvPr/>
          </p:nvSpPr>
          <p:spPr>
            <a:xfrm>
              <a:off x="6226922" y="1099458"/>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3" name="Rectangle 182"/>
            <p:cNvSpPr/>
            <p:nvPr/>
          </p:nvSpPr>
          <p:spPr>
            <a:xfrm>
              <a:off x="6361642" y="1099458"/>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4" name="Rectangle 183"/>
            <p:cNvSpPr/>
            <p:nvPr/>
          </p:nvSpPr>
          <p:spPr>
            <a:xfrm>
              <a:off x="6696846" y="1098481"/>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5" name="Rectangle 184"/>
            <p:cNvSpPr/>
            <p:nvPr/>
          </p:nvSpPr>
          <p:spPr>
            <a:xfrm>
              <a:off x="6831566" y="1099458"/>
              <a:ext cx="134720" cy="119050"/>
            </a:xfrm>
            <a:prstGeom prst="rect">
              <a:avLst/>
            </a:prstGeom>
            <a:solidFill>
              <a:srgbClr val="FAC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6" name="Rectangle 185"/>
            <p:cNvSpPr/>
            <p:nvPr/>
          </p:nvSpPr>
          <p:spPr>
            <a:xfrm>
              <a:off x="6966286" y="1099458"/>
              <a:ext cx="134720" cy="119050"/>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7" name="TextBox 186"/>
            <p:cNvSpPr txBox="1"/>
            <p:nvPr/>
          </p:nvSpPr>
          <p:spPr>
            <a:xfrm>
              <a:off x="4908584" y="1316726"/>
              <a:ext cx="218514" cy="184249"/>
            </a:xfrm>
            <a:prstGeom prst="rect">
              <a:avLst/>
            </a:prstGeom>
            <a:solidFill>
              <a:schemeClr val="bg1">
                <a:lumMod val="50000"/>
              </a:schemeClr>
            </a:solidFill>
          </p:spPr>
          <p:txBody>
            <a:bodyPr wrap="none" rtlCol="0">
              <a:spAutoFit/>
            </a:bodyPr>
            <a:lstStyle/>
            <a:p>
              <a:r>
                <a:rPr lang="en-US" sz="1000" dirty="0" smtClean="0"/>
                <a:t>GR</a:t>
              </a:r>
              <a:endParaRPr lang="en-US" sz="1000" dirty="0"/>
            </a:p>
          </p:txBody>
        </p:sp>
        <p:sp>
          <p:nvSpPr>
            <p:cNvPr id="188" name="TextBox 187"/>
            <p:cNvSpPr txBox="1"/>
            <p:nvPr/>
          </p:nvSpPr>
          <p:spPr>
            <a:xfrm>
              <a:off x="5256804" y="1316726"/>
              <a:ext cx="287843" cy="184249"/>
            </a:xfrm>
            <a:prstGeom prst="rect">
              <a:avLst/>
            </a:prstGeom>
            <a:solidFill>
              <a:srgbClr val="7F7F7F"/>
            </a:solidFill>
          </p:spPr>
          <p:txBody>
            <a:bodyPr wrap="none" rtlCol="0">
              <a:spAutoFit/>
            </a:bodyPr>
            <a:lstStyle/>
            <a:p>
              <a:r>
                <a:rPr lang="en-US" sz="1000" dirty="0" smtClean="0"/>
                <a:t>state</a:t>
              </a:r>
              <a:endParaRPr lang="en-US" sz="1000" dirty="0"/>
            </a:p>
          </p:txBody>
        </p:sp>
        <p:sp>
          <p:nvSpPr>
            <p:cNvPr id="189" name="Rectangle 188"/>
            <p:cNvSpPr/>
            <p:nvPr/>
          </p:nvSpPr>
          <p:spPr>
            <a:xfrm>
              <a:off x="5818511" y="1390583"/>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0" name="Rectangle 189"/>
            <p:cNvSpPr/>
            <p:nvPr/>
          </p:nvSpPr>
          <p:spPr>
            <a:xfrm>
              <a:off x="5955794" y="1390583"/>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1" name="Rectangle 190"/>
            <p:cNvSpPr/>
            <p:nvPr/>
          </p:nvSpPr>
          <p:spPr>
            <a:xfrm>
              <a:off x="6092202" y="1391560"/>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2" name="Rectangle 191"/>
            <p:cNvSpPr/>
            <p:nvPr/>
          </p:nvSpPr>
          <p:spPr>
            <a:xfrm>
              <a:off x="6226922" y="1391560"/>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3" name="Rectangle 192"/>
            <p:cNvSpPr/>
            <p:nvPr/>
          </p:nvSpPr>
          <p:spPr>
            <a:xfrm>
              <a:off x="6361642" y="1391560"/>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4" name="Rectangle 193"/>
            <p:cNvSpPr/>
            <p:nvPr/>
          </p:nvSpPr>
          <p:spPr>
            <a:xfrm>
              <a:off x="6696846" y="1390583"/>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5" name="Rectangle 194"/>
            <p:cNvSpPr/>
            <p:nvPr/>
          </p:nvSpPr>
          <p:spPr>
            <a:xfrm>
              <a:off x="6831566" y="1391560"/>
              <a:ext cx="134720" cy="119050"/>
            </a:xfrm>
            <a:prstGeom prst="rect">
              <a:avLst/>
            </a:prstGeom>
            <a:solidFill>
              <a:srgbClr val="FAC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96" name="Rectangle 195"/>
            <p:cNvSpPr/>
            <p:nvPr/>
          </p:nvSpPr>
          <p:spPr>
            <a:xfrm>
              <a:off x="6966286" y="1391560"/>
              <a:ext cx="134720" cy="119050"/>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cxnSp>
          <p:nvCxnSpPr>
            <p:cNvPr id="197" name="Straight Connector 196"/>
            <p:cNvCxnSpPr>
              <a:stCxn id="175" idx="2"/>
            </p:cNvCxnSpPr>
            <p:nvPr/>
          </p:nvCxnSpPr>
          <p:spPr>
            <a:xfrm>
              <a:off x="5289476" y="2127382"/>
              <a:ext cx="0" cy="40115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98" name="Rectangle 197"/>
            <p:cNvSpPr/>
            <p:nvPr/>
          </p:nvSpPr>
          <p:spPr>
            <a:xfrm>
              <a:off x="2050596" y="2528540"/>
              <a:ext cx="4266140" cy="313646"/>
            </a:xfrm>
            <a:prstGeom prst="rect">
              <a:avLst/>
            </a:prstGeom>
            <a:solidFill>
              <a:schemeClr val="bg1">
                <a:lumMod val="50000"/>
              </a:schemeClr>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000" dirty="0">
                <a:solidFill>
                  <a:schemeClr val="tx1"/>
                </a:solidFill>
              </a:endParaRPr>
            </a:p>
          </p:txBody>
        </p:sp>
        <p:sp>
          <p:nvSpPr>
            <p:cNvPr id="199" name="Rectangle 198"/>
            <p:cNvSpPr/>
            <p:nvPr/>
          </p:nvSpPr>
          <p:spPr>
            <a:xfrm>
              <a:off x="3000110" y="1017944"/>
              <a:ext cx="867612" cy="1111799"/>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00" name="TextBox 199"/>
            <p:cNvSpPr txBox="1"/>
            <p:nvPr/>
          </p:nvSpPr>
          <p:spPr>
            <a:xfrm>
              <a:off x="3152637" y="717821"/>
              <a:ext cx="119189" cy="184249"/>
            </a:xfrm>
            <a:prstGeom prst="rect">
              <a:avLst/>
            </a:prstGeom>
            <a:noFill/>
          </p:spPr>
          <p:txBody>
            <a:bodyPr wrap="none" rtlCol="0">
              <a:spAutoFit/>
            </a:bodyPr>
            <a:lstStyle/>
            <a:p>
              <a:endParaRPr lang="en-US" sz="1000" dirty="0"/>
            </a:p>
          </p:txBody>
        </p:sp>
        <p:sp>
          <p:nvSpPr>
            <p:cNvPr id="201" name="TextBox 200"/>
            <p:cNvSpPr txBox="1"/>
            <p:nvPr/>
          </p:nvSpPr>
          <p:spPr>
            <a:xfrm>
              <a:off x="3053024" y="1841570"/>
              <a:ext cx="218514" cy="184249"/>
            </a:xfrm>
            <a:prstGeom prst="rect">
              <a:avLst/>
            </a:prstGeom>
            <a:solidFill>
              <a:schemeClr val="bg1">
                <a:lumMod val="50000"/>
              </a:schemeClr>
            </a:solidFill>
          </p:spPr>
          <p:txBody>
            <a:bodyPr wrap="none" rtlCol="0">
              <a:spAutoFit/>
            </a:bodyPr>
            <a:lstStyle/>
            <a:p>
              <a:r>
                <a:rPr lang="en-US" sz="1000" dirty="0" smtClean="0"/>
                <a:t>GR</a:t>
              </a:r>
              <a:endParaRPr lang="en-US" sz="1000" dirty="0"/>
            </a:p>
          </p:txBody>
        </p:sp>
        <p:sp>
          <p:nvSpPr>
            <p:cNvPr id="202" name="TextBox 201"/>
            <p:cNvSpPr txBox="1"/>
            <p:nvPr/>
          </p:nvSpPr>
          <p:spPr>
            <a:xfrm>
              <a:off x="3401243" y="1838228"/>
              <a:ext cx="287843" cy="184249"/>
            </a:xfrm>
            <a:prstGeom prst="rect">
              <a:avLst/>
            </a:prstGeom>
            <a:solidFill>
              <a:srgbClr val="7F7F7F"/>
            </a:solidFill>
          </p:spPr>
          <p:txBody>
            <a:bodyPr wrap="none" rtlCol="0">
              <a:spAutoFit/>
            </a:bodyPr>
            <a:lstStyle/>
            <a:p>
              <a:r>
                <a:rPr lang="en-US" sz="1000" dirty="0" smtClean="0"/>
                <a:t>state</a:t>
              </a:r>
              <a:endParaRPr lang="en-US" sz="1000" dirty="0"/>
            </a:p>
          </p:txBody>
        </p:sp>
        <p:sp>
          <p:nvSpPr>
            <p:cNvPr id="203" name="TextBox 202"/>
            <p:cNvSpPr txBox="1"/>
            <p:nvPr/>
          </p:nvSpPr>
          <p:spPr>
            <a:xfrm>
              <a:off x="3053024" y="1319088"/>
              <a:ext cx="218514" cy="184249"/>
            </a:xfrm>
            <a:prstGeom prst="rect">
              <a:avLst/>
            </a:prstGeom>
            <a:solidFill>
              <a:schemeClr val="bg1">
                <a:lumMod val="50000"/>
              </a:schemeClr>
            </a:solidFill>
          </p:spPr>
          <p:txBody>
            <a:bodyPr wrap="none" rtlCol="0">
              <a:spAutoFit/>
            </a:bodyPr>
            <a:lstStyle/>
            <a:p>
              <a:r>
                <a:rPr lang="en-US" sz="1000" dirty="0" smtClean="0"/>
                <a:t>GR</a:t>
              </a:r>
              <a:endParaRPr lang="en-US" sz="1000" dirty="0"/>
            </a:p>
          </p:txBody>
        </p:sp>
        <p:sp>
          <p:nvSpPr>
            <p:cNvPr id="204" name="TextBox 203"/>
            <p:cNvSpPr txBox="1"/>
            <p:nvPr/>
          </p:nvSpPr>
          <p:spPr>
            <a:xfrm>
              <a:off x="3383805" y="1316725"/>
              <a:ext cx="287843" cy="184249"/>
            </a:xfrm>
            <a:prstGeom prst="rect">
              <a:avLst/>
            </a:prstGeom>
            <a:solidFill>
              <a:srgbClr val="7F7F7F"/>
            </a:solidFill>
          </p:spPr>
          <p:txBody>
            <a:bodyPr wrap="none" rtlCol="0">
              <a:spAutoFit/>
            </a:bodyPr>
            <a:lstStyle/>
            <a:p>
              <a:r>
                <a:rPr lang="en-US" sz="1000" dirty="0" smtClean="0"/>
                <a:t>state</a:t>
              </a:r>
              <a:endParaRPr lang="en-US" sz="1000" dirty="0"/>
            </a:p>
          </p:txBody>
        </p:sp>
        <p:cxnSp>
          <p:nvCxnSpPr>
            <p:cNvPr id="205" name="Straight Connector 204"/>
            <p:cNvCxnSpPr>
              <a:stCxn id="199" idx="2"/>
            </p:cNvCxnSpPr>
            <p:nvPr/>
          </p:nvCxnSpPr>
          <p:spPr>
            <a:xfrm>
              <a:off x="3433915" y="2129745"/>
              <a:ext cx="0" cy="40115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06" name="Rectangle 205"/>
            <p:cNvSpPr/>
            <p:nvPr/>
          </p:nvSpPr>
          <p:spPr>
            <a:xfrm>
              <a:off x="4797834" y="3239650"/>
              <a:ext cx="881996" cy="111180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07" name="TextBox 206"/>
            <p:cNvSpPr txBox="1"/>
            <p:nvPr/>
          </p:nvSpPr>
          <p:spPr>
            <a:xfrm>
              <a:off x="4863677" y="4063276"/>
              <a:ext cx="218514" cy="184249"/>
            </a:xfrm>
            <a:prstGeom prst="rect">
              <a:avLst/>
            </a:prstGeom>
            <a:solidFill>
              <a:schemeClr val="bg1">
                <a:lumMod val="50000"/>
              </a:schemeClr>
            </a:solidFill>
          </p:spPr>
          <p:txBody>
            <a:bodyPr wrap="none" rtlCol="0">
              <a:spAutoFit/>
            </a:bodyPr>
            <a:lstStyle/>
            <a:p>
              <a:r>
                <a:rPr lang="en-US" sz="1000" dirty="0" smtClean="0"/>
                <a:t>GR</a:t>
              </a:r>
              <a:endParaRPr lang="en-US" sz="1000" dirty="0"/>
            </a:p>
          </p:txBody>
        </p:sp>
        <p:sp>
          <p:nvSpPr>
            <p:cNvPr id="208" name="TextBox 207"/>
            <p:cNvSpPr txBox="1"/>
            <p:nvPr/>
          </p:nvSpPr>
          <p:spPr>
            <a:xfrm>
              <a:off x="5211897" y="4056681"/>
              <a:ext cx="287843" cy="184249"/>
            </a:xfrm>
            <a:prstGeom prst="rect">
              <a:avLst/>
            </a:prstGeom>
            <a:solidFill>
              <a:srgbClr val="7F7F7F"/>
            </a:solidFill>
          </p:spPr>
          <p:txBody>
            <a:bodyPr wrap="none" rtlCol="0">
              <a:spAutoFit/>
            </a:bodyPr>
            <a:lstStyle/>
            <a:p>
              <a:r>
                <a:rPr lang="en-US" sz="1000" dirty="0" smtClean="0"/>
                <a:t>state</a:t>
              </a:r>
              <a:endParaRPr lang="en-US" sz="1000" dirty="0"/>
            </a:p>
          </p:txBody>
        </p:sp>
        <p:sp>
          <p:nvSpPr>
            <p:cNvPr id="209" name="TextBox 208"/>
            <p:cNvSpPr txBox="1"/>
            <p:nvPr/>
          </p:nvSpPr>
          <p:spPr>
            <a:xfrm>
              <a:off x="4863677" y="3540794"/>
              <a:ext cx="218514" cy="184249"/>
            </a:xfrm>
            <a:prstGeom prst="rect">
              <a:avLst/>
            </a:prstGeom>
            <a:solidFill>
              <a:schemeClr val="bg1">
                <a:lumMod val="50000"/>
              </a:schemeClr>
            </a:solidFill>
          </p:spPr>
          <p:txBody>
            <a:bodyPr wrap="none" rtlCol="0">
              <a:spAutoFit/>
            </a:bodyPr>
            <a:lstStyle/>
            <a:p>
              <a:r>
                <a:rPr lang="en-US" sz="1000" dirty="0" smtClean="0"/>
                <a:t>GR</a:t>
              </a:r>
              <a:endParaRPr lang="en-US" sz="1000" dirty="0"/>
            </a:p>
          </p:txBody>
        </p:sp>
        <p:sp>
          <p:nvSpPr>
            <p:cNvPr id="210" name="TextBox 209"/>
            <p:cNvSpPr txBox="1"/>
            <p:nvPr/>
          </p:nvSpPr>
          <p:spPr>
            <a:xfrm>
              <a:off x="5211897" y="3540794"/>
              <a:ext cx="287843" cy="184249"/>
            </a:xfrm>
            <a:prstGeom prst="rect">
              <a:avLst/>
            </a:prstGeom>
            <a:solidFill>
              <a:srgbClr val="7F7F7F"/>
            </a:solidFill>
          </p:spPr>
          <p:txBody>
            <a:bodyPr wrap="none" rtlCol="0">
              <a:spAutoFit/>
            </a:bodyPr>
            <a:lstStyle/>
            <a:p>
              <a:r>
                <a:rPr lang="en-US" sz="1000" dirty="0" smtClean="0"/>
                <a:t>state</a:t>
              </a:r>
              <a:endParaRPr lang="en-US" sz="1000" dirty="0"/>
            </a:p>
          </p:txBody>
        </p:sp>
        <p:cxnSp>
          <p:nvCxnSpPr>
            <p:cNvPr id="211" name="Straight Connector 210"/>
            <p:cNvCxnSpPr/>
            <p:nvPr/>
          </p:nvCxnSpPr>
          <p:spPr>
            <a:xfrm>
              <a:off x="5182970" y="2842186"/>
              <a:ext cx="0" cy="40115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12" name="Rectangle 211"/>
            <p:cNvSpPr/>
            <p:nvPr/>
          </p:nvSpPr>
          <p:spPr>
            <a:xfrm>
              <a:off x="5773605" y="3881538"/>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13" name="Rectangle 212"/>
            <p:cNvSpPr/>
            <p:nvPr/>
          </p:nvSpPr>
          <p:spPr>
            <a:xfrm>
              <a:off x="5910888" y="3881538"/>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14" name="Rectangle 213"/>
            <p:cNvSpPr/>
            <p:nvPr/>
          </p:nvSpPr>
          <p:spPr>
            <a:xfrm>
              <a:off x="6047294" y="3882515"/>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15" name="Rectangle 214"/>
            <p:cNvSpPr/>
            <p:nvPr/>
          </p:nvSpPr>
          <p:spPr>
            <a:xfrm>
              <a:off x="6182016" y="3882515"/>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16" name="Rectangle 215"/>
            <p:cNvSpPr/>
            <p:nvPr/>
          </p:nvSpPr>
          <p:spPr>
            <a:xfrm>
              <a:off x="6316735" y="3882515"/>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17" name="Rectangle 216"/>
            <p:cNvSpPr/>
            <p:nvPr/>
          </p:nvSpPr>
          <p:spPr>
            <a:xfrm>
              <a:off x="6651939" y="3881538"/>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18" name="Rectangle 217"/>
            <p:cNvSpPr/>
            <p:nvPr/>
          </p:nvSpPr>
          <p:spPr>
            <a:xfrm>
              <a:off x="6786659" y="3882515"/>
              <a:ext cx="134720" cy="119050"/>
            </a:xfrm>
            <a:prstGeom prst="rect">
              <a:avLst/>
            </a:prstGeom>
            <a:solidFill>
              <a:srgbClr val="FAC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19" name="Rectangle 218"/>
            <p:cNvSpPr/>
            <p:nvPr/>
          </p:nvSpPr>
          <p:spPr>
            <a:xfrm>
              <a:off x="6921379" y="3882515"/>
              <a:ext cx="134720" cy="119050"/>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20" name="Rectangle 219"/>
            <p:cNvSpPr/>
            <p:nvPr/>
          </p:nvSpPr>
          <p:spPr>
            <a:xfrm>
              <a:off x="5773605" y="4173641"/>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21" name="Rectangle 220"/>
            <p:cNvSpPr/>
            <p:nvPr/>
          </p:nvSpPr>
          <p:spPr>
            <a:xfrm>
              <a:off x="5910888" y="4173641"/>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22" name="Rectangle 221"/>
            <p:cNvSpPr/>
            <p:nvPr/>
          </p:nvSpPr>
          <p:spPr>
            <a:xfrm>
              <a:off x="6047294" y="4174617"/>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23" name="Rectangle 222"/>
            <p:cNvSpPr/>
            <p:nvPr/>
          </p:nvSpPr>
          <p:spPr>
            <a:xfrm>
              <a:off x="6182016" y="4174617"/>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24" name="Rectangle 223"/>
            <p:cNvSpPr/>
            <p:nvPr/>
          </p:nvSpPr>
          <p:spPr>
            <a:xfrm>
              <a:off x="6316735" y="4174617"/>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25" name="Rectangle 224"/>
            <p:cNvSpPr/>
            <p:nvPr/>
          </p:nvSpPr>
          <p:spPr>
            <a:xfrm>
              <a:off x="6651939" y="4173641"/>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26" name="Rectangle 225"/>
            <p:cNvSpPr/>
            <p:nvPr/>
          </p:nvSpPr>
          <p:spPr>
            <a:xfrm>
              <a:off x="6786659" y="4174617"/>
              <a:ext cx="134720" cy="119050"/>
            </a:xfrm>
            <a:prstGeom prst="rect">
              <a:avLst/>
            </a:prstGeom>
            <a:solidFill>
              <a:srgbClr val="FAC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27" name="Rectangle 226"/>
            <p:cNvSpPr/>
            <p:nvPr/>
          </p:nvSpPr>
          <p:spPr>
            <a:xfrm>
              <a:off x="6921379" y="4174617"/>
              <a:ext cx="134720" cy="119050"/>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28" name="Rectangle 227"/>
            <p:cNvSpPr/>
            <p:nvPr/>
          </p:nvSpPr>
          <p:spPr>
            <a:xfrm>
              <a:off x="2865389" y="3239650"/>
              <a:ext cx="867612" cy="111180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29" name="TextBox 228"/>
            <p:cNvSpPr txBox="1"/>
            <p:nvPr/>
          </p:nvSpPr>
          <p:spPr>
            <a:xfrm>
              <a:off x="3036350" y="4443974"/>
              <a:ext cx="119189" cy="184249"/>
            </a:xfrm>
            <a:prstGeom prst="rect">
              <a:avLst/>
            </a:prstGeom>
            <a:noFill/>
          </p:spPr>
          <p:txBody>
            <a:bodyPr wrap="none" rtlCol="0">
              <a:spAutoFit/>
            </a:bodyPr>
            <a:lstStyle/>
            <a:p>
              <a:endParaRPr lang="en-US" sz="1000" dirty="0"/>
            </a:p>
          </p:txBody>
        </p:sp>
        <p:sp>
          <p:nvSpPr>
            <p:cNvPr id="230" name="TextBox 229"/>
            <p:cNvSpPr txBox="1"/>
            <p:nvPr/>
          </p:nvSpPr>
          <p:spPr>
            <a:xfrm>
              <a:off x="2932688" y="4063275"/>
              <a:ext cx="218514" cy="184249"/>
            </a:xfrm>
            <a:prstGeom prst="rect">
              <a:avLst/>
            </a:prstGeom>
            <a:solidFill>
              <a:schemeClr val="bg1">
                <a:lumMod val="50000"/>
              </a:schemeClr>
            </a:solidFill>
          </p:spPr>
          <p:txBody>
            <a:bodyPr wrap="none" rtlCol="0">
              <a:spAutoFit/>
            </a:bodyPr>
            <a:lstStyle/>
            <a:p>
              <a:r>
                <a:rPr lang="en-US" sz="1000" dirty="0" smtClean="0"/>
                <a:t>GR</a:t>
              </a:r>
              <a:endParaRPr lang="en-US" sz="1000" dirty="0"/>
            </a:p>
          </p:txBody>
        </p:sp>
        <p:sp>
          <p:nvSpPr>
            <p:cNvPr id="231" name="TextBox 230"/>
            <p:cNvSpPr txBox="1"/>
            <p:nvPr/>
          </p:nvSpPr>
          <p:spPr>
            <a:xfrm>
              <a:off x="3263367" y="4065305"/>
              <a:ext cx="287843" cy="184249"/>
            </a:xfrm>
            <a:prstGeom prst="rect">
              <a:avLst/>
            </a:prstGeom>
            <a:solidFill>
              <a:srgbClr val="7F7F7F"/>
            </a:solidFill>
          </p:spPr>
          <p:txBody>
            <a:bodyPr wrap="none" rtlCol="0">
              <a:spAutoFit/>
            </a:bodyPr>
            <a:lstStyle/>
            <a:p>
              <a:r>
                <a:rPr lang="en-US" sz="1000" dirty="0" smtClean="0"/>
                <a:t>state</a:t>
              </a:r>
              <a:endParaRPr lang="en-US" sz="1000" dirty="0"/>
            </a:p>
          </p:txBody>
        </p:sp>
        <p:sp>
          <p:nvSpPr>
            <p:cNvPr id="232" name="TextBox 231"/>
            <p:cNvSpPr txBox="1"/>
            <p:nvPr/>
          </p:nvSpPr>
          <p:spPr>
            <a:xfrm>
              <a:off x="2932688" y="3533771"/>
              <a:ext cx="218514" cy="184249"/>
            </a:xfrm>
            <a:prstGeom prst="rect">
              <a:avLst/>
            </a:prstGeom>
            <a:solidFill>
              <a:schemeClr val="bg1">
                <a:lumMod val="50000"/>
              </a:schemeClr>
            </a:solidFill>
          </p:spPr>
          <p:txBody>
            <a:bodyPr wrap="none" rtlCol="0">
              <a:spAutoFit/>
            </a:bodyPr>
            <a:lstStyle/>
            <a:p>
              <a:r>
                <a:rPr lang="en-US" sz="1000" dirty="0" smtClean="0"/>
                <a:t>GR</a:t>
              </a:r>
              <a:endParaRPr lang="en-US" sz="1000" dirty="0"/>
            </a:p>
          </p:txBody>
        </p:sp>
        <p:sp>
          <p:nvSpPr>
            <p:cNvPr id="233" name="TextBox 232"/>
            <p:cNvSpPr txBox="1"/>
            <p:nvPr/>
          </p:nvSpPr>
          <p:spPr>
            <a:xfrm>
              <a:off x="3263367" y="3539558"/>
              <a:ext cx="287843" cy="184249"/>
            </a:xfrm>
            <a:prstGeom prst="rect">
              <a:avLst/>
            </a:prstGeom>
            <a:solidFill>
              <a:srgbClr val="7F7F7F"/>
            </a:solidFill>
          </p:spPr>
          <p:txBody>
            <a:bodyPr wrap="none" rtlCol="0">
              <a:spAutoFit/>
            </a:bodyPr>
            <a:lstStyle/>
            <a:p>
              <a:r>
                <a:rPr lang="en-US" sz="1000" dirty="0" smtClean="0"/>
                <a:t>state</a:t>
              </a:r>
              <a:endParaRPr lang="en-US" sz="1000" dirty="0"/>
            </a:p>
          </p:txBody>
        </p:sp>
        <p:cxnSp>
          <p:nvCxnSpPr>
            <p:cNvPr id="234" name="Straight Connector 233"/>
            <p:cNvCxnSpPr/>
            <p:nvPr/>
          </p:nvCxnSpPr>
          <p:spPr>
            <a:xfrm>
              <a:off x="3251979" y="2842186"/>
              <a:ext cx="0" cy="40115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35" name="Rectangle 234"/>
            <p:cNvSpPr/>
            <p:nvPr/>
          </p:nvSpPr>
          <p:spPr>
            <a:xfrm>
              <a:off x="1507741" y="3776221"/>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36" name="Rectangle 235"/>
            <p:cNvSpPr/>
            <p:nvPr/>
          </p:nvSpPr>
          <p:spPr>
            <a:xfrm>
              <a:off x="1645024" y="3776221"/>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37" name="Rectangle 236"/>
            <p:cNvSpPr/>
            <p:nvPr/>
          </p:nvSpPr>
          <p:spPr>
            <a:xfrm>
              <a:off x="1781431" y="3777198"/>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38" name="Rectangle 237"/>
            <p:cNvSpPr/>
            <p:nvPr/>
          </p:nvSpPr>
          <p:spPr>
            <a:xfrm>
              <a:off x="1916152" y="3777198"/>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39" name="Rectangle 238"/>
            <p:cNvSpPr/>
            <p:nvPr/>
          </p:nvSpPr>
          <p:spPr>
            <a:xfrm>
              <a:off x="2050871" y="3777198"/>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40" name="Rectangle 239"/>
            <p:cNvSpPr/>
            <p:nvPr/>
          </p:nvSpPr>
          <p:spPr>
            <a:xfrm>
              <a:off x="2386075" y="3776221"/>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41" name="Rectangle 240"/>
            <p:cNvSpPr/>
            <p:nvPr/>
          </p:nvSpPr>
          <p:spPr>
            <a:xfrm>
              <a:off x="2520795" y="3777198"/>
              <a:ext cx="134720" cy="119050"/>
            </a:xfrm>
            <a:prstGeom prst="rect">
              <a:avLst/>
            </a:prstGeom>
            <a:solidFill>
              <a:srgbClr val="FAC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42" name="Rectangle 241"/>
            <p:cNvSpPr/>
            <p:nvPr/>
          </p:nvSpPr>
          <p:spPr>
            <a:xfrm>
              <a:off x="2655515" y="3777198"/>
              <a:ext cx="134720" cy="119050"/>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43" name="Rectangle 242"/>
            <p:cNvSpPr/>
            <p:nvPr/>
          </p:nvSpPr>
          <p:spPr>
            <a:xfrm>
              <a:off x="1507741" y="4068323"/>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44" name="Rectangle 243"/>
            <p:cNvSpPr/>
            <p:nvPr/>
          </p:nvSpPr>
          <p:spPr>
            <a:xfrm>
              <a:off x="1645025" y="4068323"/>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45" name="Rectangle 244"/>
            <p:cNvSpPr/>
            <p:nvPr/>
          </p:nvSpPr>
          <p:spPr>
            <a:xfrm>
              <a:off x="1781431" y="4069300"/>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46" name="Rectangle 245"/>
            <p:cNvSpPr/>
            <p:nvPr/>
          </p:nvSpPr>
          <p:spPr>
            <a:xfrm>
              <a:off x="1916152" y="4069300"/>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47" name="Rectangle 246"/>
            <p:cNvSpPr/>
            <p:nvPr/>
          </p:nvSpPr>
          <p:spPr>
            <a:xfrm>
              <a:off x="2050872" y="4069300"/>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48" name="Rectangle 247"/>
            <p:cNvSpPr/>
            <p:nvPr/>
          </p:nvSpPr>
          <p:spPr>
            <a:xfrm>
              <a:off x="2386075" y="4068323"/>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49" name="Rectangle 248"/>
            <p:cNvSpPr/>
            <p:nvPr/>
          </p:nvSpPr>
          <p:spPr>
            <a:xfrm>
              <a:off x="2520795" y="4069300"/>
              <a:ext cx="134720" cy="119050"/>
            </a:xfrm>
            <a:prstGeom prst="rect">
              <a:avLst/>
            </a:prstGeom>
            <a:solidFill>
              <a:srgbClr val="FAC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50" name="Rectangle 249"/>
            <p:cNvSpPr/>
            <p:nvPr/>
          </p:nvSpPr>
          <p:spPr>
            <a:xfrm>
              <a:off x="2655515" y="4069300"/>
              <a:ext cx="134720" cy="119050"/>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51" name="Rectangle 250"/>
            <p:cNvSpPr/>
            <p:nvPr/>
          </p:nvSpPr>
          <p:spPr>
            <a:xfrm>
              <a:off x="1642186" y="1038956"/>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52" name="Rectangle 251"/>
            <p:cNvSpPr/>
            <p:nvPr/>
          </p:nvSpPr>
          <p:spPr>
            <a:xfrm>
              <a:off x="1779469" y="1038956"/>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53" name="Rectangle 252"/>
            <p:cNvSpPr/>
            <p:nvPr/>
          </p:nvSpPr>
          <p:spPr>
            <a:xfrm>
              <a:off x="1915876" y="1039933"/>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54" name="Rectangle 253"/>
            <p:cNvSpPr/>
            <p:nvPr/>
          </p:nvSpPr>
          <p:spPr>
            <a:xfrm>
              <a:off x="2050597" y="1039933"/>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55" name="Rectangle 254"/>
            <p:cNvSpPr/>
            <p:nvPr/>
          </p:nvSpPr>
          <p:spPr>
            <a:xfrm>
              <a:off x="2185316" y="1039933"/>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56" name="Rectangle 255"/>
            <p:cNvSpPr/>
            <p:nvPr/>
          </p:nvSpPr>
          <p:spPr>
            <a:xfrm>
              <a:off x="2520520" y="1038956"/>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57" name="Rectangle 256"/>
            <p:cNvSpPr/>
            <p:nvPr/>
          </p:nvSpPr>
          <p:spPr>
            <a:xfrm>
              <a:off x="2655240" y="1039933"/>
              <a:ext cx="134720" cy="119050"/>
            </a:xfrm>
            <a:prstGeom prst="rect">
              <a:avLst/>
            </a:prstGeom>
            <a:solidFill>
              <a:srgbClr val="FAC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58" name="Rectangle 257"/>
            <p:cNvSpPr/>
            <p:nvPr/>
          </p:nvSpPr>
          <p:spPr>
            <a:xfrm>
              <a:off x="2789960" y="1039933"/>
              <a:ext cx="134720" cy="119050"/>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59" name="Rectangle 258"/>
            <p:cNvSpPr/>
            <p:nvPr/>
          </p:nvSpPr>
          <p:spPr>
            <a:xfrm>
              <a:off x="1642186" y="1331057"/>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60" name="Rectangle 259"/>
            <p:cNvSpPr/>
            <p:nvPr/>
          </p:nvSpPr>
          <p:spPr>
            <a:xfrm>
              <a:off x="1779469" y="1331056"/>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61" name="Rectangle 260"/>
            <p:cNvSpPr/>
            <p:nvPr/>
          </p:nvSpPr>
          <p:spPr>
            <a:xfrm>
              <a:off x="1915876" y="1332033"/>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62" name="Rectangle 261"/>
            <p:cNvSpPr/>
            <p:nvPr/>
          </p:nvSpPr>
          <p:spPr>
            <a:xfrm>
              <a:off x="2050596" y="1332033"/>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63" name="Rectangle 262"/>
            <p:cNvSpPr/>
            <p:nvPr/>
          </p:nvSpPr>
          <p:spPr>
            <a:xfrm>
              <a:off x="2185317" y="1332033"/>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64" name="Rectangle 263"/>
            <p:cNvSpPr/>
            <p:nvPr/>
          </p:nvSpPr>
          <p:spPr>
            <a:xfrm>
              <a:off x="2520519" y="1331057"/>
              <a:ext cx="134720" cy="119050"/>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65" name="Rectangle 264"/>
            <p:cNvSpPr/>
            <p:nvPr/>
          </p:nvSpPr>
          <p:spPr>
            <a:xfrm>
              <a:off x="2655241" y="1332033"/>
              <a:ext cx="134720" cy="119050"/>
            </a:xfrm>
            <a:prstGeom prst="rect">
              <a:avLst/>
            </a:prstGeom>
            <a:solidFill>
              <a:srgbClr val="FAC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66" name="Rectangle 265"/>
            <p:cNvSpPr/>
            <p:nvPr/>
          </p:nvSpPr>
          <p:spPr>
            <a:xfrm>
              <a:off x="2789963" y="1332035"/>
              <a:ext cx="134720" cy="119050"/>
            </a:xfrm>
            <a:prstGeom prst="rect">
              <a:avLst/>
            </a:prstGeom>
            <a:solidFill>
              <a:srgbClr val="0000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67" name="TextBox 266"/>
            <p:cNvSpPr txBox="1"/>
            <p:nvPr/>
          </p:nvSpPr>
          <p:spPr>
            <a:xfrm>
              <a:off x="-256817" y="804688"/>
              <a:ext cx="1868238" cy="882659"/>
            </a:xfrm>
            <a:prstGeom prst="rect">
              <a:avLst/>
            </a:prstGeom>
            <a:noFill/>
          </p:spPr>
          <p:txBody>
            <a:bodyPr wrap="none" rtlCol="0">
              <a:spAutoFit/>
            </a:bodyPr>
            <a:lstStyle/>
            <a:p>
              <a:pPr marL="228600" indent="-228600">
                <a:buAutoNum type="arabicPeriod"/>
              </a:pPr>
              <a:r>
                <a:rPr lang="en-US" sz="1200" dirty="0" smtClean="0"/>
                <a:t>One-sided</a:t>
              </a:r>
            </a:p>
            <a:p>
              <a:r>
                <a:rPr lang="en-US" sz="1200" dirty="0" smtClean="0"/>
                <a:t> PUT/GET </a:t>
              </a:r>
            </a:p>
            <a:p>
              <a:r>
                <a:rPr lang="en-US" sz="1200" dirty="0" smtClean="0"/>
                <a:t> to GR home</a:t>
              </a:r>
              <a:endParaRPr lang="en-US" sz="1200" dirty="0"/>
            </a:p>
          </p:txBody>
        </p:sp>
        <p:sp>
          <p:nvSpPr>
            <p:cNvPr id="269" name="TextBox 268"/>
            <p:cNvSpPr txBox="1"/>
            <p:nvPr/>
          </p:nvSpPr>
          <p:spPr>
            <a:xfrm>
              <a:off x="6498" y="4239942"/>
              <a:ext cx="1614294" cy="461665"/>
            </a:xfrm>
            <a:prstGeom prst="rect">
              <a:avLst/>
            </a:prstGeom>
            <a:noFill/>
          </p:spPr>
          <p:txBody>
            <a:bodyPr wrap="none" rtlCol="0">
              <a:spAutoFit/>
            </a:bodyPr>
            <a:lstStyle/>
            <a:p>
              <a:r>
                <a:rPr lang="en-US" sz="1200" dirty="0" smtClean="0"/>
                <a:t>2. Migrate Referencing </a:t>
              </a:r>
            </a:p>
            <a:p>
              <a:r>
                <a:rPr lang="en-US" sz="1200" dirty="0" smtClean="0"/>
                <a:t>    Task to GR home</a:t>
              </a:r>
              <a:endParaRPr lang="en-US" sz="1200" dirty="0"/>
            </a:p>
          </p:txBody>
        </p:sp>
        <p:sp>
          <p:nvSpPr>
            <p:cNvPr id="270" name="TextBox 269"/>
            <p:cNvSpPr txBox="1"/>
            <p:nvPr/>
          </p:nvSpPr>
          <p:spPr>
            <a:xfrm>
              <a:off x="2501702" y="4628223"/>
              <a:ext cx="1900205" cy="276999"/>
            </a:xfrm>
            <a:prstGeom prst="rect">
              <a:avLst/>
            </a:prstGeom>
            <a:noFill/>
          </p:spPr>
          <p:txBody>
            <a:bodyPr wrap="none" rtlCol="0">
              <a:spAutoFit/>
            </a:bodyPr>
            <a:lstStyle/>
            <a:p>
              <a:r>
                <a:rPr lang="en-US" sz="1200" dirty="0"/>
                <a:t>3</a:t>
              </a:r>
              <a:r>
                <a:rPr lang="en-US" sz="1200" dirty="0" smtClean="0"/>
                <a:t>. Directory-based Protocol</a:t>
              </a:r>
              <a:endParaRPr lang="en-US" sz="1200" dirty="0"/>
            </a:p>
          </p:txBody>
        </p:sp>
      </p:grpSp>
      <p:sp>
        <p:nvSpPr>
          <p:cNvPr id="271" name="Rectangle 270"/>
          <p:cNvSpPr/>
          <p:nvPr/>
        </p:nvSpPr>
        <p:spPr>
          <a:xfrm>
            <a:off x="7734276" y="4165812"/>
            <a:ext cx="267224" cy="2692188"/>
          </a:xfrm>
          <a:prstGeom prst="rect">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273" name="Rectangle 272"/>
          <p:cNvSpPr/>
          <p:nvPr/>
        </p:nvSpPr>
        <p:spPr>
          <a:xfrm>
            <a:off x="8039075" y="3429000"/>
            <a:ext cx="308309" cy="3429000"/>
          </a:xfrm>
          <a:prstGeom prst="rect">
            <a:avLst/>
          </a:prstGeom>
          <a:solidFill>
            <a:srgbClr val="80000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sp>
        <p:nvSpPr>
          <p:cNvPr id="275" name="TextBox 274"/>
          <p:cNvSpPr txBox="1"/>
          <p:nvPr/>
        </p:nvSpPr>
        <p:spPr>
          <a:xfrm>
            <a:off x="7440935" y="3645024"/>
            <a:ext cx="600645" cy="584776"/>
          </a:xfrm>
          <a:prstGeom prst="rect">
            <a:avLst/>
          </a:prstGeom>
          <a:noFill/>
        </p:spPr>
        <p:txBody>
          <a:bodyPr wrap="none" rtlCol="0">
            <a:spAutoFit/>
          </a:bodyPr>
          <a:lstStyle/>
          <a:p>
            <a:r>
              <a:rPr lang="en-US" sz="3200" dirty="0">
                <a:solidFill>
                  <a:srgbClr val="000090"/>
                </a:solidFill>
              </a:rPr>
              <a:t>6</a:t>
            </a:r>
            <a:r>
              <a:rPr lang="en-US" sz="3200" dirty="0" smtClean="0">
                <a:solidFill>
                  <a:srgbClr val="000090"/>
                </a:solidFill>
              </a:rPr>
              <a:t>8</a:t>
            </a:r>
            <a:endParaRPr lang="en-US" sz="3200" dirty="0">
              <a:solidFill>
                <a:srgbClr val="000090"/>
              </a:solidFill>
            </a:endParaRPr>
          </a:p>
        </p:txBody>
      </p:sp>
      <p:sp>
        <p:nvSpPr>
          <p:cNvPr id="276" name="TextBox 275"/>
          <p:cNvSpPr txBox="1"/>
          <p:nvPr/>
        </p:nvSpPr>
        <p:spPr>
          <a:xfrm>
            <a:off x="8305031" y="2996952"/>
            <a:ext cx="600645" cy="584776"/>
          </a:xfrm>
          <a:prstGeom prst="rect">
            <a:avLst/>
          </a:prstGeom>
          <a:noFill/>
        </p:spPr>
        <p:txBody>
          <a:bodyPr wrap="none" rtlCol="0">
            <a:spAutoFit/>
          </a:bodyPr>
          <a:lstStyle/>
          <a:p>
            <a:r>
              <a:rPr lang="en-US" sz="3200" dirty="0" smtClean="0">
                <a:solidFill>
                  <a:srgbClr val="000090"/>
                </a:solidFill>
              </a:rPr>
              <a:t>7</a:t>
            </a:r>
            <a:r>
              <a:rPr lang="en-US" sz="3200" dirty="0">
                <a:solidFill>
                  <a:srgbClr val="000090"/>
                </a:solidFill>
              </a:rPr>
              <a:t>9</a:t>
            </a:r>
          </a:p>
        </p:txBody>
      </p:sp>
      <p:sp>
        <p:nvSpPr>
          <p:cNvPr id="277" name="TextBox 276"/>
          <p:cNvSpPr txBox="1"/>
          <p:nvPr/>
        </p:nvSpPr>
        <p:spPr>
          <a:xfrm rot="16200000">
            <a:off x="7935929" y="5641102"/>
            <a:ext cx="1284576" cy="461665"/>
          </a:xfrm>
          <a:prstGeom prst="rect">
            <a:avLst/>
          </a:prstGeom>
          <a:noFill/>
        </p:spPr>
        <p:txBody>
          <a:bodyPr wrap="none" rtlCol="0">
            <a:spAutoFit/>
          </a:bodyPr>
          <a:lstStyle/>
          <a:p>
            <a:r>
              <a:rPr lang="en-US" sz="2400" dirty="0" smtClean="0">
                <a:solidFill>
                  <a:srgbClr val="000090"/>
                </a:solidFill>
              </a:rPr>
              <a:t>K-Means</a:t>
            </a:r>
            <a:endParaRPr lang="en-US" sz="2400" dirty="0">
              <a:solidFill>
                <a:srgbClr val="000090"/>
              </a:solidFill>
            </a:endParaRPr>
          </a:p>
        </p:txBody>
      </p:sp>
      <p:sp>
        <p:nvSpPr>
          <p:cNvPr id="278" name="TextBox 277"/>
          <p:cNvSpPr txBox="1"/>
          <p:nvPr/>
        </p:nvSpPr>
        <p:spPr>
          <a:xfrm>
            <a:off x="6045115" y="6015191"/>
            <a:ext cx="1786366" cy="461665"/>
          </a:xfrm>
          <a:prstGeom prst="rect">
            <a:avLst/>
          </a:prstGeom>
          <a:noFill/>
        </p:spPr>
        <p:txBody>
          <a:bodyPr wrap="none" rtlCol="0">
            <a:spAutoFit/>
          </a:bodyPr>
          <a:lstStyle/>
          <a:p>
            <a:r>
              <a:rPr lang="en-US" sz="2400" dirty="0" smtClean="0">
                <a:solidFill>
                  <a:srgbClr val="000090"/>
                </a:solidFill>
              </a:rPr>
              <a:t>128 Workers</a:t>
            </a:r>
            <a:endParaRPr lang="en-US" sz="2400" dirty="0">
              <a:solidFill>
                <a:srgbClr val="000090"/>
              </a:solidFill>
            </a:endParaRPr>
          </a:p>
        </p:txBody>
      </p:sp>
      <p:sp>
        <p:nvSpPr>
          <p:cNvPr id="279" name="TextBox 278"/>
          <p:cNvSpPr txBox="1"/>
          <p:nvPr/>
        </p:nvSpPr>
        <p:spPr>
          <a:xfrm>
            <a:off x="6546390" y="4559876"/>
            <a:ext cx="1279166" cy="461665"/>
          </a:xfrm>
          <a:prstGeom prst="rect">
            <a:avLst/>
          </a:prstGeom>
          <a:noFill/>
        </p:spPr>
        <p:txBody>
          <a:bodyPr wrap="none" rtlCol="0">
            <a:spAutoFit/>
          </a:bodyPr>
          <a:lstStyle/>
          <a:p>
            <a:r>
              <a:rPr lang="en-US" sz="2400" dirty="0" smtClean="0">
                <a:solidFill>
                  <a:srgbClr val="000090"/>
                </a:solidFill>
              </a:rPr>
              <a:t>Speedup</a:t>
            </a:r>
            <a:endParaRPr lang="en-US" sz="2400" dirty="0">
              <a:solidFill>
                <a:srgbClr val="000090"/>
              </a:solidFill>
            </a:endParaRPr>
          </a:p>
        </p:txBody>
      </p:sp>
      <p:graphicFrame>
        <p:nvGraphicFramePr>
          <p:cNvPr id="280" name="Table 279"/>
          <p:cNvGraphicFramePr>
            <a:graphicFrameLocks noGrp="1"/>
          </p:cNvGraphicFramePr>
          <p:nvPr>
            <p:extLst>
              <p:ext uri="{D42A27DB-BD31-4B8C-83A1-F6EECF244321}">
                <p14:modId xmlns:p14="http://schemas.microsoft.com/office/powerpoint/2010/main" val="1878692524"/>
              </p:ext>
            </p:extLst>
          </p:nvPr>
        </p:nvGraphicFramePr>
        <p:xfrm>
          <a:off x="156305" y="3137747"/>
          <a:ext cx="4126935" cy="3657600"/>
        </p:xfrm>
        <a:graphic>
          <a:graphicData uri="http://schemas.openxmlformats.org/drawingml/2006/table">
            <a:tbl>
              <a:tblPr firstRow="1" bandRow="1">
                <a:tableStyleId>{616DA210-FB5B-4158-B5E0-FEB733F419BA}</a:tableStyleId>
              </a:tblPr>
              <a:tblGrid>
                <a:gridCol w="1711245"/>
                <a:gridCol w="488566"/>
                <a:gridCol w="502139"/>
                <a:gridCol w="447853"/>
                <a:gridCol w="488566"/>
                <a:gridCol w="488566"/>
              </a:tblGrid>
              <a:tr h="216012">
                <a:tc rowSpan="2">
                  <a:txBody>
                    <a:bodyPr/>
                    <a:lstStyle/>
                    <a:p>
                      <a:pPr>
                        <a:lnSpc>
                          <a:spcPct val="150000"/>
                        </a:lnSpc>
                      </a:pPr>
                      <a:r>
                        <a:rPr lang="en-US" sz="1200" dirty="0" smtClean="0"/>
                        <a:t>Benchmarks</a:t>
                      </a:r>
                      <a:endParaRPr lang="en-US" sz="1200" dirty="0"/>
                    </a:p>
                  </a:txBody>
                  <a:tcPr/>
                </a:tc>
                <a:tc gridSpan="5">
                  <a:txBody>
                    <a:bodyPr/>
                    <a:lstStyle/>
                    <a:p>
                      <a:pPr algn="ctr"/>
                      <a:r>
                        <a:rPr lang="en-US" sz="1200" dirty="0" smtClean="0"/>
                        <a:t>Code Restructurings</a:t>
                      </a:r>
                      <a:endParaRPr lang="en-US" sz="1200"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pPr algn="ctr"/>
                      <a:endParaRPr lang="en-US" sz="2200" dirty="0"/>
                    </a:p>
                  </a:txBody>
                  <a:tcPr/>
                </a:tc>
              </a:tr>
              <a:tr h="216012">
                <a:tc vMerge="1">
                  <a:txBody>
                    <a:bodyPr/>
                    <a:lstStyle/>
                    <a:p>
                      <a:endParaRPr lang="en-US" dirty="0"/>
                    </a:p>
                  </a:txBody>
                  <a:tcPr>
                    <a:noFill/>
                  </a:tcPr>
                </a:tc>
                <a:tc>
                  <a:txBody>
                    <a:bodyPr/>
                    <a:lstStyle/>
                    <a:p>
                      <a:r>
                        <a:rPr lang="en-US" sz="1200" dirty="0" smtClean="0"/>
                        <a:t>A</a:t>
                      </a:r>
                      <a:endParaRPr lang="en-US" sz="1200" dirty="0"/>
                    </a:p>
                  </a:txBody>
                  <a:tcPr>
                    <a:noFill/>
                  </a:tcPr>
                </a:tc>
                <a:tc>
                  <a:txBody>
                    <a:bodyPr/>
                    <a:lstStyle/>
                    <a:p>
                      <a:r>
                        <a:rPr lang="en-US" sz="1200" dirty="0" smtClean="0"/>
                        <a:t>B</a:t>
                      </a:r>
                      <a:endParaRPr lang="en-US" sz="1200" dirty="0"/>
                    </a:p>
                  </a:txBody>
                  <a:tcPr>
                    <a:noFill/>
                  </a:tcPr>
                </a:tc>
                <a:tc>
                  <a:txBody>
                    <a:bodyPr/>
                    <a:lstStyle/>
                    <a:p>
                      <a:r>
                        <a:rPr lang="en-US" sz="1200" dirty="0" smtClean="0"/>
                        <a:t>C</a:t>
                      </a:r>
                      <a:endParaRPr lang="en-US" sz="1200" dirty="0"/>
                    </a:p>
                  </a:txBody>
                  <a:tcPr>
                    <a:noFill/>
                  </a:tcPr>
                </a:tc>
                <a:tc>
                  <a:txBody>
                    <a:bodyPr/>
                    <a:lstStyle/>
                    <a:p>
                      <a:r>
                        <a:rPr lang="en-US" sz="1200" dirty="0" smtClean="0"/>
                        <a:t>D</a:t>
                      </a:r>
                      <a:endParaRPr lang="en-US" sz="1200" dirty="0"/>
                    </a:p>
                  </a:txBody>
                  <a:tcPr>
                    <a:noFill/>
                  </a:tcPr>
                </a:tc>
                <a:tc>
                  <a:txBody>
                    <a:bodyPr/>
                    <a:lstStyle/>
                    <a:p>
                      <a:r>
                        <a:rPr lang="en-US" sz="1200" dirty="0" smtClean="0"/>
                        <a:t>E</a:t>
                      </a:r>
                      <a:endParaRPr lang="en-US" sz="1200" dirty="0"/>
                    </a:p>
                  </a:txBody>
                  <a:tcPr>
                    <a:noFill/>
                  </a:tcPr>
                </a:tc>
              </a:tr>
              <a:tr h="216012">
                <a:tc>
                  <a:txBody>
                    <a:bodyPr/>
                    <a:lstStyle/>
                    <a:p>
                      <a:r>
                        <a:rPr lang="en-US" sz="1200" dirty="0" err="1" smtClean="0"/>
                        <a:t>FSSimpleDist</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Zapf Dingbats"/>
                          <a:ea typeface="Zapf Dingbats"/>
                          <a:cs typeface="Zapf Dingbats"/>
                          <a:sym typeface="Zapf Dingbats"/>
                        </a:rPr>
                        <a:t>✔</a:t>
                      </a:r>
                      <a:endParaRPr lang="en-US" sz="1200" dirty="0" smtClean="0"/>
                    </a:p>
                  </a:txBody>
                  <a:tcPr/>
                </a:tc>
                <a:tc>
                  <a:txBody>
                    <a:bodyPr/>
                    <a:lstStyle/>
                    <a:p>
                      <a:endParaRPr lang="en-US" sz="120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Zapf Dingbats"/>
                          <a:ea typeface="Zapf Dingbats"/>
                          <a:cs typeface="Zapf Dingbats"/>
                          <a:sym typeface="Zapf Dingbats"/>
                        </a:rPr>
                        <a:t>✔</a:t>
                      </a:r>
                      <a:endParaRPr lang="en-US" sz="1200" dirty="0" smtClean="0"/>
                    </a:p>
                  </a:txBody>
                  <a:tcPr/>
                </a:tc>
                <a:tc>
                  <a:txBody>
                    <a:bodyPr/>
                    <a:lstStyle/>
                    <a:p>
                      <a:endParaRPr lang="en-US" sz="1200" dirty="0"/>
                    </a:p>
                  </a:txBody>
                  <a:tcPr/>
                </a:tc>
                <a:tc>
                  <a:txBody>
                    <a:bodyPr/>
                    <a:lstStyle/>
                    <a:p>
                      <a:endParaRPr lang="en-US" sz="1200" dirty="0"/>
                    </a:p>
                  </a:txBody>
                  <a:tcPr/>
                </a:tc>
              </a:tr>
              <a:tr h="216012">
                <a:tc>
                  <a:txBody>
                    <a:bodyPr/>
                    <a:lstStyle/>
                    <a:p>
                      <a:r>
                        <a:rPr lang="en-US" sz="1200" dirty="0" smtClean="0"/>
                        <a:t>K-Means</a:t>
                      </a:r>
                      <a:endParaRPr lang="en-US" sz="1200" dirty="0"/>
                    </a:p>
                  </a:txBody>
                  <a:tcPr>
                    <a:noFill/>
                  </a:tcPr>
                </a:tc>
                <a:tc>
                  <a:txBody>
                    <a:bodyPr/>
                    <a:lstStyle/>
                    <a:p>
                      <a:endParaRPr lang="en-US" sz="1200" dirty="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Zapf Dingbats"/>
                          <a:ea typeface="Zapf Dingbats"/>
                          <a:cs typeface="Zapf Dingbats"/>
                          <a:sym typeface="Zapf Dingbats"/>
                        </a:rPr>
                        <a:t>✔</a:t>
                      </a:r>
                      <a:endParaRPr lang="en-US" sz="1200" dirty="0" smtClean="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a:noFill/>
                  </a:tcPr>
                </a:tc>
              </a:tr>
              <a:tr h="216012">
                <a:tc>
                  <a:txBody>
                    <a:bodyPr/>
                    <a:lstStyle/>
                    <a:p>
                      <a:r>
                        <a:rPr lang="en-US" sz="1200" dirty="0" err="1" smtClean="0"/>
                        <a:t>MontePiDist</a:t>
                      </a:r>
                      <a:endParaRPr lang="en-US" sz="1200" dirty="0"/>
                    </a:p>
                  </a:txBody>
                  <a:tcPr/>
                </a:tc>
                <a:tc>
                  <a:txBody>
                    <a:bodyPr/>
                    <a:lstStyle/>
                    <a:p>
                      <a:endParaRPr lang="en-US" sz="120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Zapf Dingbats"/>
                          <a:ea typeface="Zapf Dingbats"/>
                          <a:cs typeface="Zapf Dingbats"/>
                          <a:sym typeface="Zapf Dingbats"/>
                        </a:rPr>
                        <a:t>✔</a:t>
                      </a:r>
                      <a:endParaRPr lang="en-US" sz="12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a:tc>
              </a:tr>
              <a:tr h="216012">
                <a:tc>
                  <a:txBody>
                    <a:bodyPr/>
                    <a:lstStyle/>
                    <a:p>
                      <a:r>
                        <a:rPr lang="en-US" sz="1200" dirty="0" smtClean="0"/>
                        <a:t>N-Body</a:t>
                      </a:r>
                      <a:endParaRPr lang="en-US" sz="1200" dirty="0"/>
                    </a:p>
                  </a:txBody>
                  <a:tcPr>
                    <a:noFill/>
                  </a:tcPr>
                </a:tc>
                <a:tc>
                  <a:txBody>
                    <a:bodyPr/>
                    <a:lstStyle/>
                    <a:p>
                      <a:endParaRPr lang="en-US" sz="1200" dirty="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Zapf Dingbats"/>
                          <a:ea typeface="Zapf Dingbats"/>
                          <a:cs typeface="Zapf Dingbats"/>
                          <a:sym typeface="Zapf Dingbats"/>
                        </a:rPr>
                        <a:t>✔</a:t>
                      </a:r>
                      <a:endParaRPr lang="en-US" sz="1200" dirty="0" smtClean="0"/>
                    </a:p>
                  </a:txBody>
                  <a:tcPr>
                    <a:noFill/>
                  </a:tcPr>
                </a:tc>
                <a:tc>
                  <a:txBody>
                    <a:bodyPr/>
                    <a:lstStyle/>
                    <a:p>
                      <a:endParaRPr lang="en-US" sz="1200"/>
                    </a:p>
                  </a:txBody>
                  <a:tcPr>
                    <a:noFill/>
                  </a:tcPr>
                </a:tc>
                <a:tc>
                  <a:txBody>
                    <a:bodyPr/>
                    <a:lstStyle/>
                    <a:p>
                      <a:endParaRPr lang="en-US" sz="1200"/>
                    </a:p>
                  </a:txBody>
                  <a:tcPr>
                    <a:noFill/>
                  </a:tcPr>
                </a:tc>
                <a:tc>
                  <a:txBody>
                    <a:bodyPr/>
                    <a:lstStyle/>
                    <a:p>
                      <a:endParaRPr lang="en-US" sz="1200"/>
                    </a:p>
                  </a:txBody>
                  <a:tcPr>
                    <a:noFill/>
                  </a:tcPr>
                </a:tc>
              </a:tr>
              <a:tr h="216012">
                <a:tc>
                  <a:txBody>
                    <a:bodyPr/>
                    <a:lstStyle/>
                    <a:p>
                      <a:r>
                        <a:rPr lang="en-US" sz="1200" dirty="0" smtClean="0"/>
                        <a:t>Jacobi</a:t>
                      </a:r>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Zapf Dingbats"/>
                          <a:ea typeface="Zapf Dingbats"/>
                          <a:cs typeface="Zapf Dingbats"/>
                          <a:sym typeface="Zapf Dingbats"/>
                        </a:rPr>
                        <a:t>✔</a:t>
                      </a:r>
                      <a:endParaRPr lang="en-US" sz="12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a:tc>
              </a:tr>
              <a:tr h="216012">
                <a:tc>
                  <a:txBody>
                    <a:bodyPr/>
                    <a:lstStyle/>
                    <a:p>
                      <a:r>
                        <a:rPr lang="en-US" sz="1200" dirty="0" err="1" smtClean="0"/>
                        <a:t>RayTracer</a:t>
                      </a:r>
                      <a:endParaRPr lang="en-US" sz="1200" dirty="0"/>
                    </a:p>
                  </a:txBody>
                  <a:tcPr>
                    <a:noFill/>
                  </a:tcPr>
                </a:tc>
                <a:tc>
                  <a:txBody>
                    <a:bodyPr/>
                    <a:lstStyle/>
                    <a:p>
                      <a:endParaRPr lang="en-US" sz="1200" dirty="0"/>
                    </a:p>
                  </a:txBody>
                  <a:tcPr>
                    <a:noFill/>
                  </a:tcPr>
                </a:tc>
                <a:tc>
                  <a:txBody>
                    <a:bodyPr/>
                    <a:lstStyle/>
                    <a:p>
                      <a:endParaRPr lang="en-US" sz="120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Zapf Dingbats"/>
                          <a:ea typeface="Zapf Dingbats"/>
                          <a:cs typeface="Zapf Dingbats"/>
                          <a:sym typeface="Zapf Dingbats"/>
                        </a:rPr>
                        <a:t>✔</a:t>
                      </a:r>
                      <a:endParaRPr lang="en-US" sz="1200" dirty="0" smtClean="0"/>
                    </a:p>
                  </a:txBody>
                  <a:tcPr>
                    <a:noFill/>
                  </a:tcPr>
                </a:tc>
                <a:tc>
                  <a:txBody>
                    <a:bodyPr/>
                    <a:lstStyle/>
                    <a:p>
                      <a:endParaRPr lang="en-US" sz="1200" dirty="0"/>
                    </a:p>
                  </a:txBody>
                  <a:tcPr>
                    <a:noFill/>
                  </a:tcPr>
                </a:tc>
                <a:tc>
                  <a:txBody>
                    <a:bodyPr/>
                    <a:lstStyle/>
                    <a:p>
                      <a:endParaRPr lang="en-US" sz="1200" dirty="0"/>
                    </a:p>
                  </a:txBody>
                  <a:tcPr>
                    <a:noFill/>
                  </a:tcPr>
                </a:tc>
              </a:tr>
              <a:tr h="236411">
                <a:tc>
                  <a:txBody>
                    <a:bodyPr/>
                    <a:lstStyle/>
                    <a:p>
                      <a:r>
                        <a:rPr lang="en-US" sz="1200" dirty="0" smtClean="0"/>
                        <a:t>Unbalanced Tree Search</a:t>
                      </a:r>
                      <a:endParaRPr lang="en-US" sz="1200" dirty="0"/>
                    </a:p>
                  </a:txBody>
                  <a:tcPr>
                    <a:noFill/>
                  </a:tcPr>
                </a:tc>
                <a:tc>
                  <a:txBody>
                    <a:bodyPr/>
                    <a:lstStyle/>
                    <a:p>
                      <a:endParaRPr lang="en-US" sz="120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Zapf Dingbats"/>
                          <a:ea typeface="Zapf Dingbats"/>
                          <a:cs typeface="Zapf Dingbats"/>
                          <a:sym typeface="Zapf Dingbats"/>
                        </a:rPr>
                        <a:t>✔</a:t>
                      </a:r>
                      <a:endParaRPr lang="en-US" sz="1200" dirty="0" smtClean="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Zapf Dingbats"/>
                          <a:ea typeface="Zapf Dingbats"/>
                          <a:cs typeface="Zapf Dingbats"/>
                          <a:sym typeface="Zapf Dingbats"/>
                        </a:rPr>
                        <a:t>✔</a:t>
                      </a:r>
                      <a:endParaRPr lang="en-US" sz="1200" dirty="0" smtClean="0"/>
                    </a:p>
                  </a:txBody>
                  <a:tcPr>
                    <a:noFill/>
                  </a:tcPr>
                </a:tc>
                <a:tc>
                  <a:txBody>
                    <a:bodyPr/>
                    <a:lstStyle/>
                    <a:p>
                      <a:endParaRPr lang="en-US" sz="120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Zapf Dingbats"/>
                          <a:ea typeface="Zapf Dingbats"/>
                          <a:cs typeface="Zapf Dingbats"/>
                          <a:sym typeface="Zapf Dingbats"/>
                        </a:rPr>
                        <a:t>✔</a:t>
                      </a:r>
                      <a:endParaRPr lang="en-US" sz="1200" dirty="0" smtClean="0"/>
                    </a:p>
                  </a:txBody>
                  <a:tcPr>
                    <a:noFill/>
                  </a:tcPr>
                </a:tc>
              </a:tr>
              <a:tr h="216012">
                <a:tc>
                  <a:txBody>
                    <a:bodyPr/>
                    <a:lstStyle/>
                    <a:p>
                      <a:r>
                        <a:rPr lang="en-US" sz="1200" dirty="0" smtClean="0"/>
                        <a:t>Linear Regression</a:t>
                      </a:r>
                      <a:endParaRPr lang="en-US" sz="1200" dirty="0"/>
                    </a:p>
                  </a:txBody>
                  <a:tcPr>
                    <a:noFill/>
                  </a:tcPr>
                </a:tc>
                <a:tc>
                  <a:txBody>
                    <a:bodyPr/>
                    <a:lstStyle/>
                    <a:p>
                      <a:endParaRPr lang="en-US" sz="1200" dirty="0"/>
                    </a:p>
                  </a:txBody>
                  <a:tcPr>
                    <a:noFill/>
                  </a:tcPr>
                </a:tc>
                <a:tc>
                  <a:txBody>
                    <a:bodyPr/>
                    <a:lstStyle/>
                    <a:p>
                      <a:endParaRPr lang="en-US" sz="1200" dirty="0"/>
                    </a:p>
                  </a:txBody>
                  <a:tcPr>
                    <a:noFill/>
                  </a:tcPr>
                </a:tc>
                <a:tc>
                  <a:txBody>
                    <a:bodyPr/>
                    <a:lstStyle/>
                    <a:p>
                      <a:endParaRPr lang="en-US" sz="1200" dirty="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Zapf Dingbats"/>
                          <a:ea typeface="Zapf Dingbats"/>
                          <a:cs typeface="Zapf Dingbats"/>
                          <a:sym typeface="Zapf Dingbats"/>
                        </a:rPr>
                        <a:t>✔</a:t>
                      </a:r>
                      <a:endParaRPr lang="en-US" sz="1200" dirty="0" smtClean="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a:noFill/>
                  </a:tcPr>
                </a:tc>
              </a:tr>
              <a:tr h="360020">
                <a:tc>
                  <a:txBody>
                    <a:bodyPr/>
                    <a:lstStyle/>
                    <a:p>
                      <a:r>
                        <a:rPr lang="en-US" sz="1200" dirty="0" smtClean="0"/>
                        <a:t>Delaunay Mesh Generation (DMG)</a:t>
                      </a:r>
                      <a:endParaRPr lang="en-US" sz="1200" dirty="0"/>
                    </a:p>
                  </a:txBody>
                  <a:tcPr>
                    <a:noFill/>
                  </a:tcPr>
                </a:tc>
                <a:tc>
                  <a:txBody>
                    <a:bodyPr/>
                    <a:lstStyle/>
                    <a:p>
                      <a:endParaRPr lang="en-US" sz="1200" dirty="0"/>
                    </a:p>
                  </a:txBody>
                  <a:tcPr>
                    <a:noFill/>
                  </a:tcPr>
                </a:tc>
                <a:tc>
                  <a:txBody>
                    <a:bodyPr/>
                    <a:lstStyle/>
                    <a:p>
                      <a:endParaRPr lang="en-US" sz="1200" dirty="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Zapf Dingbats"/>
                          <a:ea typeface="Zapf Dingbats"/>
                          <a:cs typeface="Zapf Dingbats"/>
                          <a:sym typeface="Zapf Dingbats"/>
                        </a:rPr>
                        <a:t>✔</a:t>
                      </a:r>
                      <a:endParaRPr lang="en-US" sz="1200" dirty="0" smtClean="0"/>
                    </a:p>
                  </a:txBody>
                  <a:tcPr>
                    <a:noFill/>
                  </a:tcPr>
                </a:tc>
                <a:tc>
                  <a:txBody>
                    <a:bodyPr/>
                    <a:lstStyle/>
                    <a:p>
                      <a:endParaRPr lang="en-US" sz="1200" dirty="0"/>
                    </a:p>
                  </a:txBody>
                  <a:tcPr>
                    <a:noFill/>
                  </a:tcPr>
                </a:tc>
                <a:tc>
                  <a:txBody>
                    <a:bodyPr/>
                    <a:lstStyle/>
                    <a:p>
                      <a:endParaRPr lang="en-US" sz="1200" dirty="0"/>
                    </a:p>
                  </a:txBody>
                  <a:tcPr>
                    <a:noFill/>
                  </a:tcPr>
                </a:tc>
              </a:tr>
              <a:tr h="360020">
                <a:tc>
                  <a:txBody>
                    <a:bodyPr/>
                    <a:lstStyle/>
                    <a:p>
                      <a:r>
                        <a:rPr lang="en-US" sz="1200" dirty="0" smtClean="0"/>
                        <a:t>Delaunay Mesh Refinement (DMR)</a:t>
                      </a:r>
                      <a:endParaRPr lang="en-US" sz="1200" dirty="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Zapf Dingbats"/>
                          <a:ea typeface="Zapf Dingbats"/>
                          <a:cs typeface="Zapf Dingbats"/>
                          <a:sym typeface="Zapf Dingbats"/>
                        </a:rPr>
                        <a:t>✔</a:t>
                      </a:r>
                      <a:endParaRPr lang="en-US" sz="1200" dirty="0" smtClean="0"/>
                    </a:p>
                  </a:txBody>
                  <a:tcPr>
                    <a:noFill/>
                  </a:tcPr>
                </a:tc>
                <a:tc>
                  <a:txBody>
                    <a:bodyPr/>
                    <a:lstStyle/>
                    <a:p>
                      <a:endParaRPr lang="en-US" sz="1200" dirty="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Zapf Dingbats"/>
                          <a:ea typeface="Zapf Dingbats"/>
                          <a:cs typeface="Zapf Dingbats"/>
                          <a:sym typeface="Zapf Dingbats"/>
                        </a:rPr>
                        <a:t>✔</a:t>
                      </a:r>
                      <a:endParaRPr lang="en-US" sz="1200" dirty="0" smtClean="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Zapf Dingbats"/>
                          <a:ea typeface="Zapf Dingbats"/>
                          <a:cs typeface="Zapf Dingbats"/>
                          <a:sym typeface="Zapf Dingbats"/>
                        </a:rPr>
                        <a:t>✔</a:t>
                      </a:r>
                      <a:endParaRPr lang="en-US" sz="1200" dirty="0" smtClean="0"/>
                    </a:p>
                  </a:txBody>
                  <a:tcPr>
                    <a:noFill/>
                  </a:tcPr>
                </a:tc>
                <a:tc>
                  <a:txBody>
                    <a:bodyPr/>
                    <a:lstStyle/>
                    <a:p>
                      <a:endParaRPr lang="en-US" sz="1200" dirty="0"/>
                    </a:p>
                  </a:txBody>
                  <a:tcPr>
                    <a:noFill/>
                  </a:tcPr>
                </a:tc>
              </a:tr>
            </a:tbl>
          </a:graphicData>
        </a:graphic>
      </p:graphicFrame>
      <p:sp>
        <p:nvSpPr>
          <p:cNvPr id="286" name="TextBox 285"/>
          <p:cNvSpPr txBox="1"/>
          <p:nvPr/>
        </p:nvSpPr>
        <p:spPr>
          <a:xfrm>
            <a:off x="996695" y="3552219"/>
            <a:ext cx="5296809" cy="954107"/>
          </a:xfrm>
          <a:prstGeom prst="rect">
            <a:avLst/>
          </a:prstGeom>
          <a:solidFill>
            <a:schemeClr val="bg1"/>
          </a:solidFill>
        </p:spPr>
        <p:txBody>
          <a:bodyPr wrap="square" rtlCol="0">
            <a:spAutoFit/>
          </a:bodyPr>
          <a:lstStyle/>
          <a:p>
            <a:pPr algn="ctr"/>
            <a:r>
              <a:rPr lang="en-US" sz="2800" dirty="0" smtClean="0">
                <a:solidFill>
                  <a:srgbClr val="000090"/>
                </a:solidFill>
              </a:rPr>
              <a:t>Applicable to (A)PGAS Languages</a:t>
            </a:r>
          </a:p>
          <a:p>
            <a:pPr algn="ctr"/>
            <a:r>
              <a:rPr lang="en-US" sz="2800" dirty="0" smtClean="0">
                <a:solidFill>
                  <a:srgbClr val="000090"/>
                </a:solidFill>
              </a:rPr>
              <a:t>Chapel, Fortress</a:t>
            </a:r>
            <a:endParaRPr lang="en-US" sz="2800" dirty="0">
              <a:solidFill>
                <a:srgbClr val="000090"/>
              </a:solidFill>
            </a:endParaRPr>
          </a:p>
        </p:txBody>
      </p:sp>
    </p:spTree>
    <p:extLst>
      <p:ext uri="{BB962C8B-B14F-4D97-AF65-F5344CB8AC3E}">
        <p14:creationId xmlns:p14="http://schemas.microsoft.com/office/powerpoint/2010/main" val="22746045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74"/>
                                        </p:tgtEl>
                                        <p:attrNameLst>
                                          <p:attrName>style.visibility</p:attrName>
                                        </p:attrNameLst>
                                      </p:cBhvr>
                                      <p:to>
                                        <p:strVal val="visible"/>
                                      </p:to>
                                    </p:set>
                                    <p:anim calcmode="lin" valueType="num">
                                      <p:cBhvr>
                                        <p:cTn id="14" dur="1000" fill="hold"/>
                                        <p:tgtEl>
                                          <p:spTgt spid="174"/>
                                        </p:tgtEl>
                                        <p:attrNameLst>
                                          <p:attrName>ppt_w</p:attrName>
                                        </p:attrNameLst>
                                      </p:cBhvr>
                                      <p:tavLst>
                                        <p:tav tm="0">
                                          <p:val>
                                            <p:strVal val="#ppt_w*0.70"/>
                                          </p:val>
                                        </p:tav>
                                        <p:tav tm="100000">
                                          <p:val>
                                            <p:strVal val="#ppt_w"/>
                                          </p:val>
                                        </p:tav>
                                      </p:tavLst>
                                    </p:anim>
                                    <p:anim calcmode="lin" valueType="num">
                                      <p:cBhvr>
                                        <p:cTn id="15" dur="1000" fill="hold"/>
                                        <p:tgtEl>
                                          <p:spTgt spid="174"/>
                                        </p:tgtEl>
                                        <p:attrNameLst>
                                          <p:attrName>ppt_h</p:attrName>
                                        </p:attrNameLst>
                                      </p:cBhvr>
                                      <p:tavLst>
                                        <p:tav tm="0">
                                          <p:val>
                                            <p:strVal val="#ppt_h"/>
                                          </p:val>
                                        </p:tav>
                                        <p:tav tm="100000">
                                          <p:val>
                                            <p:strVal val="#ppt_h"/>
                                          </p:val>
                                        </p:tav>
                                      </p:tavLst>
                                    </p:anim>
                                    <p:animEffect transition="in" filter="fade">
                                      <p:cBhvr>
                                        <p:cTn id="16" dur="1000"/>
                                        <p:tgtEl>
                                          <p:spTgt spid="17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80"/>
                                        </p:tgtEl>
                                        <p:attrNameLst>
                                          <p:attrName>style.visibility</p:attrName>
                                        </p:attrNameLst>
                                      </p:cBhvr>
                                      <p:to>
                                        <p:strVal val="visible"/>
                                      </p:to>
                                    </p:set>
                                    <p:anim calcmode="lin" valueType="num">
                                      <p:cBhvr>
                                        <p:cTn id="21" dur="1000" fill="hold"/>
                                        <p:tgtEl>
                                          <p:spTgt spid="280"/>
                                        </p:tgtEl>
                                        <p:attrNameLst>
                                          <p:attrName>ppt_w</p:attrName>
                                        </p:attrNameLst>
                                      </p:cBhvr>
                                      <p:tavLst>
                                        <p:tav tm="0">
                                          <p:val>
                                            <p:strVal val="#ppt_w*0.70"/>
                                          </p:val>
                                        </p:tav>
                                        <p:tav tm="100000">
                                          <p:val>
                                            <p:strVal val="#ppt_w"/>
                                          </p:val>
                                        </p:tav>
                                      </p:tavLst>
                                    </p:anim>
                                    <p:anim calcmode="lin" valueType="num">
                                      <p:cBhvr>
                                        <p:cTn id="22" dur="1000" fill="hold"/>
                                        <p:tgtEl>
                                          <p:spTgt spid="280"/>
                                        </p:tgtEl>
                                        <p:attrNameLst>
                                          <p:attrName>ppt_h</p:attrName>
                                        </p:attrNameLst>
                                      </p:cBhvr>
                                      <p:tavLst>
                                        <p:tav tm="0">
                                          <p:val>
                                            <p:strVal val="#ppt_h"/>
                                          </p:val>
                                        </p:tav>
                                        <p:tav tm="100000">
                                          <p:val>
                                            <p:strVal val="#ppt_h"/>
                                          </p:val>
                                        </p:tav>
                                      </p:tavLst>
                                    </p:anim>
                                    <p:animEffect transition="in" filter="fade">
                                      <p:cBhvr>
                                        <p:cTn id="23" dur="1000"/>
                                        <p:tgtEl>
                                          <p:spTgt spid="28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71"/>
                                        </p:tgtEl>
                                        <p:attrNameLst>
                                          <p:attrName>style.visibility</p:attrName>
                                        </p:attrNameLst>
                                      </p:cBhvr>
                                      <p:to>
                                        <p:strVal val="visible"/>
                                      </p:to>
                                    </p:set>
                                    <p:animEffect transition="in" filter="wipe(down)">
                                      <p:cBhvr>
                                        <p:cTn id="28" dur="500"/>
                                        <p:tgtEl>
                                          <p:spTgt spid="271"/>
                                        </p:tgtEl>
                                      </p:cBhvr>
                                    </p:animEffect>
                                  </p:childTnLst>
                                </p:cTn>
                              </p:par>
                            </p:childTnLst>
                          </p:cTn>
                        </p:par>
                        <p:par>
                          <p:cTn id="29" fill="hold">
                            <p:stCondLst>
                              <p:cond delay="500"/>
                            </p:stCondLst>
                            <p:childTnLst>
                              <p:par>
                                <p:cTn id="30" presetID="1" presetClass="entr" presetSubtype="0" fill="hold" grpId="0" nodeType="afterEffect">
                                  <p:stCondLst>
                                    <p:cond delay="0"/>
                                  </p:stCondLst>
                                  <p:childTnLst>
                                    <p:set>
                                      <p:cBhvr>
                                        <p:cTn id="31" dur="1" fill="hold">
                                          <p:stCondLst>
                                            <p:cond delay="0"/>
                                          </p:stCondLst>
                                        </p:cTn>
                                        <p:tgtEl>
                                          <p:spTgt spid="275"/>
                                        </p:tgtEl>
                                        <p:attrNameLst>
                                          <p:attrName>style.visibility</p:attrName>
                                        </p:attrNameLst>
                                      </p:cBhvr>
                                      <p:to>
                                        <p:strVal val="visible"/>
                                      </p:to>
                                    </p:set>
                                  </p:childTnLst>
                                </p:cTn>
                              </p:par>
                            </p:childTnLst>
                          </p:cTn>
                        </p:par>
                        <p:par>
                          <p:cTn id="32" fill="hold">
                            <p:stCondLst>
                              <p:cond delay="500"/>
                            </p:stCondLst>
                            <p:childTnLst>
                              <p:par>
                                <p:cTn id="33" presetID="22" presetClass="entr" presetSubtype="4" fill="hold" grpId="0" nodeType="afterEffect">
                                  <p:stCondLst>
                                    <p:cond delay="0"/>
                                  </p:stCondLst>
                                  <p:childTnLst>
                                    <p:set>
                                      <p:cBhvr>
                                        <p:cTn id="34" dur="1" fill="hold">
                                          <p:stCondLst>
                                            <p:cond delay="0"/>
                                          </p:stCondLst>
                                        </p:cTn>
                                        <p:tgtEl>
                                          <p:spTgt spid="273"/>
                                        </p:tgtEl>
                                        <p:attrNameLst>
                                          <p:attrName>style.visibility</p:attrName>
                                        </p:attrNameLst>
                                      </p:cBhvr>
                                      <p:to>
                                        <p:strVal val="visible"/>
                                      </p:to>
                                    </p:set>
                                    <p:animEffect transition="in" filter="wipe(down)">
                                      <p:cBhvr>
                                        <p:cTn id="35" dur="500"/>
                                        <p:tgtEl>
                                          <p:spTgt spid="273"/>
                                        </p:tgtEl>
                                      </p:cBhvr>
                                    </p:animEffect>
                                  </p:childTnLst>
                                </p:cTn>
                              </p:par>
                            </p:childTnLst>
                          </p:cTn>
                        </p:par>
                        <p:par>
                          <p:cTn id="36" fill="hold">
                            <p:stCondLst>
                              <p:cond delay="1000"/>
                            </p:stCondLst>
                            <p:childTnLst>
                              <p:par>
                                <p:cTn id="37" presetID="1" presetClass="entr" presetSubtype="0" fill="hold" grpId="0" nodeType="afterEffect">
                                  <p:stCondLst>
                                    <p:cond delay="0"/>
                                  </p:stCondLst>
                                  <p:childTnLst>
                                    <p:set>
                                      <p:cBhvr>
                                        <p:cTn id="38" dur="1" fill="hold">
                                          <p:stCondLst>
                                            <p:cond delay="0"/>
                                          </p:stCondLst>
                                        </p:cTn>
                                        <p:tgtEl>
                                          <p:spTgt spid="276"/>
                                        </p:tgtEl>
                                        <p:attrNameLst>
                                          <p:attrName>style.visibility</p:attrName>
                                        </p:attrNameLst>
                                      </p:cBhvr>
                                      <p:to>
                                        <p:strVal val="visible"/>
                                      </p:to>
                                    </p:set>
                                  </p:childTnLst>
                                </p:cTn>
                              </p:par>
                            </p:childTnLst>
                          </p:cTn>
                        </p:par>
                        <p:par>
                          <p:cTn id="39" fill="hold">
                            <p:stCondLst>
                              <p:cond delay="1000"/>
                            </p:stCondLst>
                            <p:childTnLst>
                              <p:par>
                                <p:cTn id="40" presetID="1" presetClass="entr" presetSubtype="0" fill="hold" grpId="0" nodeType="afterEffect">
                                  <p:stCondLst>
                                    <p:cond delay="0"/>
                                  </p:stCondLst>
                                  <p:childTnLst>
                                    <p:set>
                                      <p:cBhvr>
                                        <p:cTn id="41" dur="1" fill="hold">
                                          <p:stCondLst>
                                            <p:cond delay="0"/>
                                          </p:stCondLst>
                                        </p:cTn>
                                        <p:tgtEl>
                                          <p:spTgt spid="277"/>
                                        </p:tgtEl>
                                        <p:attrNameLst>
                                          <p:attrName>style.visibility</p:attrName>
                                        </p:attrNameLst>
                                      </p:cBhvr>
                                      <p:to>
                                        <p:strVal val="visible"/>
                                      </p:to>
                                    </p:set>
                                  </p:childTnLst>
                                </p:cTn>
                              </p:par>
                            </p:childTnLst>
                          </p:cTn>
                        </p:par>
                        <p:par>
                          <p:cTn id="42" fill="hold">
                            <p:stCondLst>
                              <p:cond delay="1000"/>
                            </p:stCondLst>
                            <p:childTnLst>
                              <p:par>
                                <p:cTn id="43" presetID="1" presetClass="entr" presetSubtype="0" fill="hold" grpId="0" nodeType="afterEffect">
                                  <p:stCondLst>
                                    <p:cond delay="0"/>
                                  </p:stCondLst>
                                  <p:childTnLst>
                                    <p:set>
                                      <p:cBhvr>
                                        <p:cTn id="44" dur="1" fill="hold">
                                          <p:stCondLst>
                                            <p:cond delay="0"/>
                                          </p:stCondLst>
                                        </p:cTn>
                                        <p:tgtEl>
                                          <p:spTgt spid="278"/>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277"/>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278"/>
                                        </p:tgtEl>
                                        <p:attrNameLst>
                                          <p:attrName>style.visibility</p:attrName>
                                        </p:attrNameLst>
                                      </p:cBhvr>
                                      <p:to>
                                        <p:strVal val="visible"/>
                                      </p:to>
                                    </p:set>
                                  </p:childTnLst>
                                </p:cTn>
                              </p:par>
                            </p:childTnLst>
                          </p:cTn>
                        </p:par>
                        <p:par>
                          <p:cTn id="49" fill="hold">
                            <p:stCondLst>
                              <p:cond delay="1000"/>
                            </p:stCondLst>
                            <p:childTnLst>
                              <p:par>
                                <p:cTn id="50" presetID="1" presetClass="entr" presetSubtype="0" fill="hold" grpId="0" nodeType="afterEffect">
                                  <p:stCondLst>
                                    <p:cond delay="0"/>
                                  </p:stCondLst>
                                  <p:childTnLst>
                                    <p:set>
                                      <p:cBhvr>
                                        <p:cTn id="51" dur="1" fill="hold">
                                          <p:stCondLst>
                                            <p:cond delay="0"/>
                                          </p:stCondLst>
                                        </p:cTn>
                                        <p:tgtEl>
                                          <p:spTgt spid="279"/>
                                        </p:tgtEl>
                                        <p:attrNameLst>
                                          <p:attrName>style.visibility</p:attrName>
                                        </p:attrNameLst>
                                      </p:cBhvr>
                                      <p:to>
                                        <p:strVal val="visible"/>
                                      </p:to>
                                    </p:set>
                                  </p:childTnLst>
                                </p:cTn>
                              </p:par>
                              <p:par>
                                <p:cTn id="52" presetID="1" presetClass="entr" presetSubtype="0" fill="hold" grpId="1" nodeType="withEffect">
                                  <p:stCondLst>
                                    <p:cond delay="0"/>
                                  </p:stCondLst>
                                  <p:childTnLst>
                                    <p:set>
                                      <p:cBhvr>
                                        <p:cTn id="53" dur="1" fill="hold">
                                          <p:stCondLst>
                                            <p:cond delay="0"/>
                                          </p:stCondLst>
                                        </p:cTn>
                                        <p:tgtEl>
                                          <p:spTgt spid="279"/>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 grpId="0" animBg="1"/>
      <p:bldP spid="273" grpId="0" animBg="1"/>
      <p:bldP spid="275" grpId="0"/>
      <p:bldP spid="276" grpId="0"/>
      <p:bldP spid="277" grpId="0"/>
      <p:bldP spid="277" grpId="1"/>
      <p:bldP spid="278" grpId="0"/>
      <p:bldP spid="278" grpId="1"/>
      <p:bldP spid="279" grpId="0"/>
      <p:bldP spid="279" grpId="1"/>
      <p:bldP spid="28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3306763"/>
            <a:ext cx="8229600" cy="1143000"/>
          </a:xfrm>
          <a:prstGeom prst="rect">
            <a:avLst/>
          </a:prstGeom>
        </p:spPr>
        <p:txBody>
          <a:bodyP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solidFill>
                  <a:srgbClr val="000090"/>
                </a:solidFill>
              </a:rPr>
              <a:t>Questions?</a:t>
            </a:r>
            <a:endParaRPr lang="en-US" dirty="0">
              <a:solidFill>
                <a:srgbClr val="000090"/>
              </a:solidFill>
            </a:endParaRPr>
          </a:p>
        </p:txBody>
      </p:sp>
      <p:sp>
        <p:nvSpPr>
          <p:cNvPr id="3" name="Slide Number Placeholder 2"/>
          <p:cNvSpPr>
            <a:spLocks noGrp="1"/>
          </p:cNvSpPr>
          <p:nvPr>
            <p:ph type="sldNum" sz="quarter" idx="12"/>
          </p:nvPr>
        </p:nvSpPr>
        <p:spPr/>
        <p:txBody>
          <a:bodyPr/>
          <a:lstStyle/>
          <a:p>
            <a:fld id="{B9F9B84B-B900-714B-8536-1797C39898F6}" type="slidenum">
              <a:rPr lang="en-US" smtClean="0"/>
              <a:t>41</a:t>
            </a:fld>
            <a:endParaRPr lang="en-US"/>
          </a:p>
        </p:txBody>
      </p:sp>
    </p:spTree>
    <p:extLst>
      <p:ext uri="{BB962C8B-B14F-4D97-AF65-F5344CB8AC3E}">
        <p14:creationId xmlns:p14="http://schemas.microsoft.com/office/powerpoint/2010/main" val="32493939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80"/>
          <p:cNvSpPr/>
          <p:nvPr/>
        </p:nvSpPr>
        <p:spPr>
          <a:xfrm>
            <a:off x="2218349" y="1291055"/>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2218349" y="1595855"/>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2218349" y="1900655"/>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endParaRPr>
          </a:p>
        </p:txBody>
      </p:sp>
      <p:sp>
        <p:nvSpPr>
          <p:cNvPr id="85" name="Rectangle 84"/>
          <p:cNvSpPr/>
          <p:nvPr/>
        </p:nvSpPr>
        <p:spPr>
          <a:xfrm>
            <a:off x="2218349" y="2205455"/>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2523149" y="1291055"/>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2523149" y="1595855"/>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tx1"/>
              </a:solidFill>
            </a:endParaRPr>
          </a:p>
        </p:txBody>
      </p:sp>
      <p:sp>
        <p:nvSpPr>
          <p:cNvPr id="89" name="Rectangle 88"/>
          <p:cNvSpPr/>
          <p:nvPr/>
        </p:nvSpPr>
        <p:spPr>
          <a:xfrm>
            <a:off x="2523149" y="1900655"/>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endParaRPr>
          </a:p>
        </p:txBody>
      </p:sp>
      <p:sp>
        <p:nvSpPr>
          <p:cNvPr id="90" name="Rectangle 89"/>
          <p:cNvSpPr/>
          <p:nvPr/>
        </p:nvSpPr>
        <p:spPr>
          <a:xfrm>
            <a:off x="2523149" y="2205455"/>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endParaRPr>
          </a:p>
        </p:txBody>
      </p:sp>
      <p:sp>
        <p:nvSpPr>
          <p:cNvPr id="92" name="Rectangle 91"/>
          <p:cNvSpPr/>
          <p:nvPr/>
        </p:nvSpPr>
        <p:spPr>
          <a:xfrm>
            <a:off x="2827949" y="1291055"/>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ectangle 92"/>
          <p:cNvSpPr/>
          <p:nvPr/>
        </p:nvSpPr>
        <p:spPr>
          <a:xfrm>
            <a:off x="2827949" y="1595855"/>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p:cNvSpPr/>
          <p:nvPr/>
        </p:nvSpPr>
        <p:spPr>
          <a:xfrm>
            <a:off x="2827949" y="1900655"/>
            <a:ext cx="304800" cy="304800"/>
          </a:xfrm>
          <a:prstGeom prst="rect">
            <a:avLst/>
          </a:prstGeom>
          <a:solidFill>
            <a:srgbClr val="D9D9D9"/>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rPr>
              <a:t>-1</a:t>
            </a:r>
            <a:endParaRPr lang="en-US" sz="1200" dirty="0">
              <a:solidFill>
                <a:srgbClr val="000000"/>
              </a:solidFill>
            </a:endParaRPr>
          </a:p>
        </p:txBody>
      </p:sp>
      <p:sp>
        <p:nvSpPr>
          <p:cNvPr id="95" name="Rectangle 94"/>
          <p:cNvSpPr/>
          <p:nvPr/>
        </p:nvSpPr>
        <p:spPr>
          <a:xfrm>
            <a:off x="2827949" y="2205455"/>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Rectangle 96"/>
          <p:cNvSpPr/>
          <p:nvPr/>
        </p:nvSpPr>
        <p:spPr>
          <a:xfrm>
            <a:off x="3132749" y="1291055"/>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ectangle 97"/>
          <p:cNvSpPr/>
          <p:nvPr/>
        </p:nvSpPr>
        <p:spPr>
          <a:xfrm>
            <a:off x="3132749" y="1595855"/>
            <a:ext cx="304800" cy="304800"/>
          </a:xfrm>
          <a:prstGeom prst="rect">
            <a:avLst/>
          </a:prstGeom>
          <a:solidFill>
            <a:srgbClr val="D9D9D9"/>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rPr>
              <a:t>-1</a:t>
            </a:r>
            <a:endParaRPr lang="en-US" sz="1200" dirty="0">
              <a:solidFill>
                <a:srgbClr val="000000"/>
              </a:solidFill>
            </a:endParaRPr>
          </a:p>
        </p:txBody>
      </p:sp>
      <p:sp>
        <p:nvSpPr>
          <p:cNvPr id="99" name="Rectangle 98"/>
          <p:cNvSpPr/>
          <p:nvPr/>
        </p:nvSpPr>
        <p:spPr>
          <a:xfrm>
            <a:off x="3132749" y="1900655"/>
            <a:ext cx="304800" cy="304800"/>
          </a:xfrm>
          <a:prstGeom prst="rect">
            <a:avLst/>
          </a:prstGeom>
          <a:solidFill>
            <a:schemeClr val="tx1">
              <a:lumMod val="65000"/>
              <a:lumOff val="35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rPr>
              <a:t>4</a:t>
            </a:r>
            <a:endParaRPr lang="en-US" sz="1200" dirty="0">
              <a:solidFill>
                <a:srgbClr val="000000"/>
              </a:solidFill>
            </a:endParaRPr>
          </a:p>
        </p:txBody>
      </p:sp>
      <p:sp>
        <p:nvSpPr>
          <p:cNvPr id="100" name="Rectangle 99"/>
          <p:cNvSpPr/>
          <p:nvPr/>
        </p:nvSpPr>
        <p:spPr>
          <a:xfrm>
            <a:off x="3132749" y="2205455"/>
            <a:ext cx="304800" cy="304800"/>
          </a:xfrm>
          <a:prstGeom prst="rect">
            <a:avLst/>
          </a:prstGeom>
          <a:solidFill>
            <a:srgbClr val="D9D9D9"/>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rPr>
              <a:t>-1</a:t>
            </a:r>
            <a:endParaRPr lang="en-US" sz="1200" dirty="0">
              <a:solidFill>
                <a:srgbClr val="000000"/>
              </a:solidFill>
            </a:endParaRPr>
          </a:p>
        </p:txBody>
      </p:sp>
      <p:sp>
        <p:nvSpPr>
          <p:cNvPr id="102" name="Rectangle 101"/>
          <p:cNvSpPr/>
          <p:nvPr/>
        </p:nvSpPr>
        <p:spPr>
          <a:xfrm>
            <a:off x="4805701" y="1281885"/>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Rectangle 102"/>
          <p:cNvSpPr/>
          <p:nvPr/>
        </p:nvSpPr>
        <p:spPr>
          <a:xfrm>
            <a:off x="4805701" y="1586685"/>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Rectangle 103"/>
          <p:cNvSpPr/>
          <p:nvPr/>
        </p:nvSpPr>
        <p:spPr>
          <a:xfrm>
            <a:off x="4805701" y="1891485"/>
            <a:ext cx="304800" cy="304800"/>
          </a:xfrm>
          <a:prstGeom prst="rect">
            <a:avLst/>
          </a:prstGeom>
          <a:solidFill>
            <a:schemeClr val="bg1">
              <a:lumMod val="85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rPr>
              <a:t>-1</a:t>
            </a:r>
            <a:endParaRPr lang="en-US" sz="1200" dirty="0">
              <a:solidFill>
                <a:srgbClr val="000000"/>
              </a:solidFill>
            </a:endParaRPr>
          </a:p>
        </p:txBody>
      </p:sp>
      <p:sp>
        <p:nvSpPr>
          <p:cNvPr id="105" name="Rectangle 104"/>
          <p:cNvSpPr/>
          <p:nvPr/>
        </p:nvSpPr>
        <p:spPr>
          <a:xfrm>
            <a:off x="4805701" y="2196285"/>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Rectangle 106"/>
          <p:cNvSpPr/>
          <p:nvPr/>
        </p:nvSpPr>
        <p:spPr>
          <a:xfrm>
            <a:off x="5110501" y="1281885"/>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Rectangle 107"/>
          <p:cNvSpPr/>
          <p:nvPr/>
        </p:nvSpPr>
        <p:spPr>
          <a:xfrm>
            <a:off x="5110501" y="1586685"/>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Rectangle 108"/>
          <p:cNvSpPr/>
          <p:nvPr/>
        </p:nvSpPr>
        <p:spPr>
          <a:xfrm>
            <a:off x="5110501" y="1891485"/>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endParaRPr>
          </a:p>
        </p:txBody>
      </p:sp>
      <p:sp>
        <p:nvSpPr>
          <p:cNvPr id="110" name="Rectangle 109"/>
          <p:cNvSpPr/>
          <p:nvPr/>
        </p:nvSpPr>
        <p:spPr>
          <a:xfrm>
            <a:off x="5110501" y="2196285"/>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Rectangle 111"/>
          <p:cNvSpPr/>
          <p:nvPr/>
        </p:nvSpPr>
        <p:spPr>
          <a:xfrm>
            <a:off x="5415301" y="1281885"/>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Rectangle 112"/>
          <p:cNvSpPr/>
          <p:nvPr/>
        </p:nvSpPr>
        <p:spPr>
          <a:xfrm>
            <a:off x="5415301" y="1586685"/>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tx1"/>
              </a:solidFill>
            </a:endParaRPr>
          </a:p>
        </p:txBody>
      </p:sp>
      <p:sp>
        <p:nvSpPr>
          <p:cNvPr id="114" name="Rectangle 113"/>
          <p:cNvSpPr/>
          <p:nvPr/>
        </p:nvSpPr>
        <p:spPr>
          <a:xfrm>
            <a:off x="5415301" y="1891485"/>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endParaRPr>
          </a:p>
        </p:txBody>
      </p:sp>
      <p:sp>
        <p:nvSpPr>
          <p:cNvPr id="115" name="Rectangle 114"/>
          <p:cNvSpPr/>
          <p:nvPr/>
        </p:nvSpPr>
        <p:spPr>
          <a:xfrm>
            <a:off x="5415301" y="2196285"/>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endParaRPr>
          </a:p>
        </p:txBody>
      </p:sp>
      <p:sp>
        <p:nvSpPr>
          <p:cNvPr id="117" name="Rectangle 116"/>
          <p:cNvSpPr/>
          <p:nvPr/>
        </p:nvSpPr>
        <p:spPr>
          <a:xfrm>
            <a:off x="5720101" y="1281885"/>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p:cNvSpPr/>
          <p:nvPr/>
        </p:nvSpPr>
        <p:spPr>
          <a:xfrm>
            <a:off x="5720101" y="1586685"/>
            <a:ext cx="304800" cy="304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Rectangle 118"/>
          <p:cNvSpPr/>
          <p:nvPr/>
        </p:nvSpPr>
        <p:spPr>
          <a:xfrm>
            <a:off x="5720101" y="1891485"/>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endParaRPr>
          </a:p>
        </p:txBody>
      </p:sp>
      <p:sp>
        <p:nvSpPr>
          <p:cNvPr id="120" name="Rectangle 119"/>
          <p:cNvSpPr/>
          <p:nvPr/>
        </p:nvSpPr>
        <p:spPr>
          <a:xfrm>
            <a:off x="5720101" y="2196285"/>
            <a:ext cx="304800" cy="3048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2322842" y="868305"/>
            <a:ext cx="860707" cy="369332"/>
          </a:xfrm>
          <a:prstGeom prst="rect">
            <a:avLst/>
          </a:prstGeom>
          <a:noFill/>
        </p:spPr>
        <p:txBody>
          <a:bodyPr wrap="none" rtlCol="0">
            <a:spAutoFit/>
          </a:bodyPr>
          <a:lstStyle/>
          <a:p>
            <a:r>
              <a:rPr lang="en-US" dirty="0" smtClean="0"/>
              <a:t>Node 1</a:t>
            </a:r>
            <a:endParaRPr lang="en-US" dirty="0"/>
          </a:p>
        </p:txBody>
      </p:sp>
      <p:sp>
        <p:nvSpPr>
          <p:cNvPr id="16" name="TextBox 15"/>
          <p:cNvSpPr txBox="1"/>
          <p:nvPr/>
        </p:nvSpPr>
        <p:spPr>
          <a:xfrm>
            <a:off x="4932701" y="836712"/>
            <a:ext cx="860707" cy="369332"/>
          </a:xfrm>
          <a:prstGeom prst="rect">
            <a:avLst/>
          </a:prstGeom>
          <a:noFill/>
        </p:spPr>
        <p:txBody>
          <a:bodyPr wrap="none" rtlCol="0">
            <a:spAutoFit/>
          </a:bodyPr>
          <a:lstStyle/>
          <a:p>
            <a:r>
              <a:rPr lang="en-US" dirty="0" smtClean="0"/>
              <a:t>Node 2</a:t>
            </a:r>
            <a:endParaRPr lang="en-US" dirty="0"/>
          </a:p>
        </p:txBody>
      </p:sp>
      <p:cxnSp>
        <p:nvCxnSpPr>
          <p:cNvPr id="28" name="Curved Connector 27"/>
          <p:cNvCxnSpPr/>
          <p:nvPr/>
        </p:nvCxnSpPr>
        <p:spPr>
          <a:xfrm rot="16200000" flipH="1">
            <a:off x="4159858" y="1997620"/>
            <a:ext cx="12700" cy="1025270"/>
          </a:xfrm>
          <a:prstGeom prst="curvedConnector4">
            <a:avLst>
              <a:gd name="adj1" fmla="val 2500000"/>
              <a:gd name="adj2" fmla="val 100786"/>
            </a:avLst>
          </a:prstGeom>
          <a:ln w="3175" cmpd="sng">
            <a:solidFill>
              <a:schemeClr val="tx1"/>
            </a:solidFill>
            <a:prstDash val="lgDash"/>
            <a:headEnd type="none"/>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133" name="Curved Connector 132"/>
          <p:cNvCxnSpPr/>
          <p:nvPr/>
        </p:nvCxnSpPr>
        <p:spPr>
          <a:xfrm rot="5400000">
            <a:off x="4038437" y="2010370"/>
            <a:ext cx="9170" cy="990600"/>
          </a:xfrm>
          <a:prstGeom prst="curvedConnector3">
            <a:avLst>
              <a:gd name="adj1" fmla="val 4531843"/>
            </a:avLst>
          </a:prstGeom>
          <a:ln w="3175" cmpd="sng">
            <a:solidFill>
              <a:srgbClr val="000000"/>
            </a:solidFill>
            <a:prstDash val="lgDash"/>
            <a:tailEnd type="triangle" w="med" len="med"/>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05489" y="1288172"/>
            <a:ext cx="304800" cy="304800"/>
          </a:xfrm>
          <a:prstGeom prst="rect">
            <a:avLst/>
          </a:prstGeom>
          <a:solidFill>
            <a:schemeClr val="accent6">
              <a:lumMod val="75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3505489" y="1592972"/>
            <a:ext cx="304800" cy="304800"/>
          </a:xfrm>
          <a:prstGeom prst="rect">
            <a:avLst/>
          </a:prstGeom>
          <a:solidFill>
            <a:schemeClr val="accent6">
              <a:lumMod val="75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3505489" y="1897772"/>
            <a:ext cx="304800" cy="304800"/>
          </a:xfrm>
          <a:prstGeom prst="rect">
            <a:avLst/>
          </a:prstGeom>
          <a:solidFill>
            <a:schemeClr val="accent6">
              <a:lumMod val="75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endParaRPr>
          </a:p>
        </p:txBody>
      </p:sp>
      <p:sp>
        <p:nvSpPr>
          <p:cNvPr id="54" name="Rectangle 53"/>
          <p:cNvSpPr/>
          <p:nvPr/>
        </p:nvSpPr>
        <p:spPr>
          <a:xfrm>
            <a:off x="3505489" y="2202572"/>
            <a:ext cx="304800" cy="304800"/>
          </a:xfrm>
          <a:prstGeom prst="rect">
            <a:avLst/>
          </a:prstGeom>
          <a:solidFill>
            <a:schemeClr val="accent6">
              <a:lumMod val="75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4420261" y="1298437"/>
            <a:ext cx="304800" cy="304800"/>
          </a:xfrm>
          <a:prstGeom prst="rect">
            <a:avLst/>
          </a:prstGeom>
          <a:solidFill>
            <a:srgbClr val="008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4420261" y="1603237"/>
            <a:ext cx="304800" cy="304800"/>
          </a:xfrm>
          <a:prstGeom prst="rect">
            <a:avLst/>
          </a:prstGeom>
          <a:solidFill>
            <a:srgbClr val="008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4420261" y="1908037"/>
            <a:ext cx="304800" cy="304800"/>
          </a:xfrm>
          <a:prstGeom prst="rect">
            <a:avLst/>
          </a:prstGeom>
          <a:solidFill>
            <a:srgbClr val="008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endParaRPr>
          </a:p>
        </p:txBody>
      </p:sp>
      <p:sp>
        <p:nvSpPr>
          <p:cNvPr id="58" name="Rectangle 57"/>
          <p:cNvSpPr/>
          <p:nvPr/>
        </p:nvSpPr>
        <p:spPr>
          <a:xfrm>
            <a:off x="4420261" y="2212837"/>
            <a:ext cx="304800" cy="304800"/>
          </a:xfrm>
          <a:prstGeom prst="rect">
            <a:avLst/>
          </a:prstGeom>
          <a:solidFill>
            <a:srgbClr val="008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416102" y="2996952"/>
            <a:ext cx="3452951" cy="369332"/>
          </a:xfrm>
          <a:prstGeom prst="rect">
            <a:avLst/>
          </a:prstGeom>
          <a:noFill/>
        </p:spPr>
        <p:txBody>
          <a:bodyPr wrap="none" rtlCol="0">
            <a:spAutoFit/>
          </a:bodyPr>
          <a:lstStyle/>
          <a:p>
            <a:r>
              <a:rPr lang="en-US" dirty="0" smtClean="0"/>
              <a:t>Ghost Cell Pattern for Data Sharing</a:t>
            </a:r>
            <a:endParaRPr lang="en-US" dirty="0"/>
          </a:p>
        </p:txBody>
      </p:sp>
      <p:sp>
        <p:nvSpPr>
          <p:cNvPr id="61" name="TextBox 60"/>
          <p:cNvSpPr txBox="1"/>
          <p:nvPr/>
        </p:nvSpPr>
        <p:spPr>
          <a:xfrm>
            <a:off x="2877778" y="4891226"/>
            <a:ext cx="1420205" cy="369332"/>
          </a:xfrm>
          <a:prstGeom prst="rect">
            <a:avLst/>
          </a:prstGeom>
          <a:solidFill>
            <a:schemeClr val="bg1">
              <a:lumMod val="65000"/>
            </a:schemeClr>
          </a:solidFill>
          <a:ln>
            <a:solidFill>
              <a:srgbClr val="000000"/>
            </a:solidFill>
          </a:ln>
        </p:spPr>
        <p:txBody>
          <a:bodyPr wrap="none" rtlCol="0">
            <a:spAutoFit/>
          </a:bodyPr>
          <a:lstStyle/>
          <a:p>
            <a:r>
              <a:rPr lang="en-US" dirty="0" smtClean="0"/>
              <a:t>Data payload</a:t>
            </a:r>
            <a:endParaRPr lang="en-US" dirty="0"/>
          </a:p>
        </p:txBody>
      </p:sp>
      <p:sp>
        <p:nvSpPr>
          <p:cNvPr id="62" name="TextBox 61"/>
          <p:cNvSpPr txBox="1"/>
          <p:nvPr/>
        </p:nvSpPr>
        <p:spPr>
          <a:xfrm>
            <a:off x="1639826" y="4891226"/>
            <a:ext cx="1237952" cy="369332"/>
          </a:xfrm>
          <a:prstGeom prst="rect">
            <a:avLst/>
          </a:prstGeom>
          <a:solidFill>
            <a:schemeClr val="bg1">
              <a:lumMod val="85000"/>
            </a:schemeClr>
          </a:solidFill>
          <a:ln>
            <a:solidFill>
              <a:srgbClr val="000000"/>
            </a:solidFill>
          </a:ln>
        </p:spPr>
        <p:txBody>
          <a:bodyPr wrap="none" rtlCol="0">
            <a:spAutoFit/>
          </a:bodyPr>
          <a:lstStyle/>
          <a:p>
            <a:r>
              <a:rPr lang="en-US" dirty="0" smtClean="0"/>
              <a:t>Message id</a:t>
            </a:r>
            <a:endParaRPr lang="en-US" dirty="0"/>
          </a:p>
        </p:txBody>
      </p:sp>
      <p:sp>
        <p:nvSpPr>
          <p:cNvPr id="63" name="TextBox 62"/>
          <p:cNvSpPr txBox="1"/>
          <p:nvPr/>
        </p:nvSpPr>
        <p:spPr>
          <a:xfrm>
            <a:off x="2877778" y="5548590"/>
            <a:ext cx="1420205" cy="369332"/>
          </a:xfrm>
          <a:prstGeom prst="rect">
            <a:avLst/>
          </a:prstGeom>
          <a:solidFill>
            <a:schemeClr val="bg1">
              <a:lumMod val="65000"/>
            </a:schemeClr>
          </a:solidFill>
          <a:ln>
            <a:solidFill>
              <a:srgbClr val="000000"/>
            </a:solidFill>
          </a:ln>
        </p:spPr>
        <p:txBody>
          <a:bodyPr wrap="none" rtlCol="0">
            <a:spAutoFit/>
          </a:bodyPr>
          <a:lstStyle/>
          <a:p>
            <a:r>
              <a:rPr lang="en-US" dirty="0" smtClean="0"/>
              <a:t>Data payload</a:t>
            </a:r>
            <a:endParaRPr lang="en-US" dirty="0"/>
          </a:p>
        </p:txBody>
      </p:sp>
      <p:sp>
        <p:nvSpPr>
          <p:cNvPr id="64" name="TextBox 63"/>
          <p:cNvSpPr txBox="1"/>
          <p:nvPr/>
        </p:nvSpPr>
        <p:spPr>
          <a:xfrm>
            <a:off x="1639826" y="5548590"/>
            <a:ext cx="1237952" cy="369332"/>
          </a:xfrm>
          <a:prstGeom prst="rect">
            <a:avLst/>
          </a:prstGeom>
          <a:solidFill>
            <a:schemeClr val="bg1">
              <a:lumMod val="85000"/>
            </a:schemeClr>
          </a:solidFill>
          <a:ln>
            <a:solidFill>
              <a:srgbClr val="000000"/>
            </a:solidFill>
          </a:ln>
        </p:spPr>
        <p:txBody>
          <a:bodyPr wrap="square" rtlCol="0">
            <a:spAutoFit/>
          </a:bodyPr>
          <a:lstStyle/>
          <a:p>
            <a:r>
              <a:rPr lang="en-US" dirty="0" smtClean="0"/>
              <a:t>Address</a:t>
            </a:r>
            <a:endParaRPr lang="en-US" dirty="0"/>
          </a:p>
        </p:txBody>
      </p:sp>
      <p:sp>
        <p:nvSpPr>
          <p:cNvPr id="65" name="TextBox 64"/>
          <p:cNvSpPr txBox="1"/>
          <p:nvPr/>
        </p:nvSpPr>
        <p:spPr>
          <a:xfrm>
            <a:off x="4808178" y="4900518"/>
            <a:ext cx="1056332" cy="1200329"/>
          </a:xfrm>
          <a:prstGeom prst="rect">
            <a:avLst/>
          </a:prstGeom>
          <a:solidFill>
            <a:schemeClr val="tx2">
              <a:lumMod val="20000"/>
              <a:lumOff val="80000"/>
            </a:schemeClr>
          </a:solidFill>
          <a:ln>
            <a:solidFill>
              <a:srgbClr val="000000"/>
            </a:solidFill>
          </a:ln>
        </p:spPr>
        <p:txBody>
          <a:bodyPr wrap="square" rtlCol="0">
            <a:spAutoFit/>
          </a:bodyPr>
          <a:lstStyle/>
          <a:p>
            <a:endParaRPr lang="en-US" dirty="0" smtClean="0"/>
          </a:p>
          <a:p>
            <a:r>
              <a:rPr lang="en-US" dirty="0" smtClean="0"/>
              <a:t>Network</a:t>
            </a:r>
          </a:p>
          <a:p>
            <a:r>
              <a:rPr lang="en-US" dirty="0" smtClean="0"/>
              <a:t>Interface</a:t>
            </a:r>
          </a:p>
          <a:p>
            <a:endParaRPr lang="en-US" dirty="0"/>
          </a:p>
        </p:txBody>
      </p:sp>
      <p:sp>
        <p:nvSpPr>
          <p:cNvPr id="66" name="TextBox 65"/>
          <p:cNvSpPr txBox="1"/>
          <p:nvPr/>
        </p:nvSpPr>
        <p:spPr>
          <a:xfrm>
            <a:off x="6050298" y="4444836"/>
            <a:ext cx="620683" cy="646331"/>
          </a:xfrm>
          <a:prstGeom prst="rect">
            <a:avLst/>
          </a:prstGeom>
          <a:solidFill>
            <a:schemeClr val="accent4">
              <a:lumMod val="60000"/>
              <a:lumOff val="40000"/>
            </a:schemeClr>
          </a:solidFill>
          <a:ln>
            <a:solidFill>
              <a:srgbClr val="000000"/>
            </a:solidFill>
          </a:ln>
        </p:spPr>
        <p:txBody>
          <a:bodyPr wrap="none" rtlCol="0">
            <a:spAutoFit/>
          </a:bodyPr>
          <a:lstStyle/>
          <a:p>
            <a:r>
              <a:rPr lang="en-US" dirty="0" smtClean="0"/>
              <a:t>Host</a:t>
            </a:r>
          </a:p>
          <a:p>
            <a:r>
              <a:rPr lang="en-US" dirty="0" smtClean="0"/>
              <a:t>CPU</a:t>
            </a:r>
            <a:endParaRPr lang="en-US" dirty="0"/>
          </a:p>
        </p:txBody>
      </p:sp>
      <p:sp>
        <p:nvSpPr>
          <p:cNvPr id="67" name="TextBox 66"/>
          <p:cNvSpPr txBox="1"/>
          <p:nvPr/>
        </p:nvSpPr>
        <p:spPr>
          <a:xfrm>
            <a:off x="5888298" y="5947712"/>
            <a:ext cx="987958" cy="369332"/>
          </a:xfrm>
          <a:prstGeom prst="rect">
            <a:avLst/>
          </a:prstGeom>
          <a:solidFill>
            <a:schemeClr val="accent6">
              <a:lumMod val="60000"/>
              <a:lumOff val="40000"/>
            </a:schemeClr>
          </a:solidFill>
          <a:ln>
            <a:solidFill>
              <a:srgbClr val="000000"/>
            </a:solidFill>
          </a:ln>
        </p:spPr>
        <p:txBody>
          <a:bodyPr wrap="none" rtlCol="0">
            <a:spAutoFit/>
          </a:bodyPr>
          <a:lstStyle/>
          <a:p>
            <a:r>
              <a:rPr lang="en-US" dirty="0" smtClean="0"/>
              <a:t>Memory</a:t>
            </a:r>
            <a:endParaRPr lang="en-US" dirty="0"/>
          </a:p>
        </p:txBody>
      </p:sp>
      <p:cxnSp>
        <p:nvCxnSpPr>
          <p:cNvPr id="68" name="Straight Arrow Connector 67"/>
          <p:cNvCxnSpPr>
            <a:stCxn id="61" idx="3"/>
          </p:cNvCxnSpPr>
          <p:nvPr/>
        </p:nvCxnSpPr>
        <p:spPr>
          <a:xfrm>
            <a:off x="4297983" y="5075892"/>
            <a:ext cx="510195" cy="15275"/>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a:off x="4297983" y="5703391"/>
            <a:ext cx="510195"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66" idx="2"/>
            <a:endCxn id="67" idx="0"/>
          </p:cNvCxnSpPr>
          <p:nvPr/>
        </p:nvCxnSpPr>
        <p:spPr>
          <a:xfrm>
            <a:off x="6360640" y="5091167"/>
            <a:ext cx="21637" cy="856545"/>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a:stCxn id="65" idx="3"/>
          </p:cNvCxnSpPr>
          <p:nvPr/>
        </p:nvCxnSpPr>
        <p:spPr>
          <a:xfrm>
            <a:off x="5864510" y="5500683"/>
            <a:ext cx="496130"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1639826" y="4372828"/>
            <a:ext cx="2034256" cy="369332"/>
          </a:xfrm>
          <a:prstGeom prst="rect">
            <a:avLst/>
          </a:prstGeom>
          <a:noFill/>
        </p:spPr>
        <p:txBody>
          <a:bodyPr wrap="none" rtlCol="0">
            <a:spAutoFit/>
          </a:bodyPr>
          <a:lstStyle/>
          <a:p>
            <a:r>
              <a:rPr lang="en-US" dirty="0" smtClean="0"/>
              <a:t>Two-sided Message</a:t>
            </a:r>
            <a:endParaRPr lang="en-US" dirty="0"/>
          </a:p>
        </p:txBody>
      </p:sp>
      <p:sp>
        <p:nvSpPr>
          <p:cNvPr id="73" name="TextBox 72"/>
          <p:cNvSpPr txBox="1"/>
          <p:nvPr/>
        </p:nvSpPr>
        <p:spPr>
          <a:xfrm>
            <a:off x="1639826" y="6011996"/>
            <a:ext cx="2023999" cy="369332"/>
          </a:xfrm>
          <a:prstGeom prst="rect">
            <a:avLst/>
          </a:prstGeom>
          <a:noFill/>
        </p:spPr>
        <p:txBody>
          <a:bodyPr wrap="none" rtlCol="0">
            <a:spAutoFit/>
          </a:bodyPr>
          <a:lstStyle/>
          <a:p>
            <a:r>
              <a:rPr lang="en-US" dirty="0" smtClean="0"/>
              <a:t>One-sided Message</a:t>
            </a:r>
            <a:endParaRPr lang="en-US" dirty="0"/>
          </a:p>
        </p:txBody>
      </p:sp>
      <p:sp>
        <p:nvSpPr>
          <p:cNvPr id="2" name="TextBox 1"/>
          <p:cNvSpPr txBox="1"/>
          <p:nvPr/>
        </p:nvSpPr>
        <p:spPr>
          <a:xfrm>
            <a:off x="2161329" y="6444044"/>
            <a:ext cx="3862881" cy="369332"/>
          </a:xfrm>
          <a:prstGeom prst="rect">
            <a:avLst/>
          </a:prstGeom>
          <a:noFill/>
        </p:spPr>
        <p:txBody>
          <a:bodyPr wrap="none" rtlCol="0">
            <a:spAutoFit/>
          </a:bodyPr>
          <a:lstStyle/>
          <a:p>
            <a:r>
              <a:rPr lang="en-US" dirty="0" smtClean="0"/>
              <a:t>Remote Direct Memory Access (RDMA)</a:t>
            </a:r>
            <a:endParaRPr lang="en-US" dirty="0"/>
          </a:p>
        </p:txBody>
      </p:sp>
      <p:sp>
        <p:nvSpPr>
          <p:cNvPr id="74" name="Rectangle 3"/>
          <p:cNvSpPr>
            <a:spLocks noGrp="1" noChangeArrowheads="1"/>
          </p:cNvSpPr>
          <p:nvPr>
            <p:ph type="title"/>
          </p:nvPr>
        </p:nvSpPr>
        <p:spPr>
          <a:xfrm>
            <a:off x="-1" y="-99392"/>
            <a:ext cx="9070975" cy="1143000"/>
          </a:xfrm>
        </p:spPr>
        <p:txBody>
          <a:bodyPr>
            <a:normAutofit fontScale="90000"/>
          </a:bodyPr>
          <a:lstStyle/>
          <a:p>
            <a:r>
              <a:rPr kumimoji="1" lang="en-US" dirty="0" smtClean="0">
                <a:solidFill>
                  <a:srgbClr val="000090"/>
                </a:solidFill>
              </a:rPr>
              <a:t>Communication Optimization Techniques</a:t>
            </a:r>
            <a:endParaRPr kumimoji="1" lang="en-US" dirty="0">
              <a:solidFill>
                <a:srgbClr val="000090"/>
              </a:solidFill>
            </a:endParaRPr>
          </a:p>
        </p:txBody>
      </p:sp>
    </p:spTree>
    <p:extLst>
      <p:ext uri="{BB962C8B-B14F-4D97-AF65-F5344CB8AC3E}">
        <p14:creationId xmlns:p14="http://schemas.microsoft.com/office/powerpoint/2010/main" val="189278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0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1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1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1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1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1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1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1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2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2"/>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5"/>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6"/>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7"/>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8"/>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nodeType="clickEffect">
                                  <p:stCondLst>
                                    <p:cond delay="0"/>
                                  </p:stCondLst>
                                  <p:childTnLst>
                                    <p:set>
                                      <p:cBhvr>
                                        <p:cTn id="100" dur="1" fill="hold">
                                          <p:stCondLst>
                                            <p:cond delay="0"/>
                                          </p:stCondLst>
                                        </p:cTn>
                                        <p:tgtEl>
                                          <p:spTgt spid="28"/>
                                        </p:tgtEl>
                                        <p:attrNameLst>
                                          <p:attrName>style.visibility</p:attrName>
                                        </p:attrNameLst>
                                      </p:cBhvr>
                                      <p:to>
                                        <p:strVal val="visible"/>
                                      </p:to>
                                    </p:set>
                                    <p:animEffect transition="in" filter="wipe(left)">
                                      <p:cBhvr>
                                        <p:cTn id="101" dur="500"/>
                                        <p:tgtEl>
                                          <p:spTgt spid="28"/>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2" fill="hold" nodeType="clickEffect">
                                  <p:stCondLst>
                                    <p:cond delay="0"/>
                                  </p:stCondLst>
                                  <p:childTnLst>
                                    <p:set>
                                      <p:cBhvr>
                                        <p:cTn id="105" dur="1" fill="hold">
                                          <p:stCondLst>
                                            <p:cond delay="0"/>
                                          </p:stCondLst>
                                        </p:cTn>
                                        <p:tgtEl>
                                          <p:spTgt spid="133"/>
                                        </p:tgtEl>
                                        <p:attrNameLst>
                                          <p:attrName>style.visibility</p:attrName>
                                        </p:attrNameLst>
                                      </p:cBhvr>
                                      <p:to>
                                        <p:strVal val="visible"/>
                                      </p:to>
                                    </p:set>
                                    <p:animEffect transition="in" filter="wipe(right)">
                                      <p:cBhvr>
                                        <p:cTn id="106" dur="500"/>
                                        <p:tgtEl>
                                          <p:spTgt spid="133"/>
                                        </p:tgtEl>
                                      </p:cBhvr>
                                    </p:animEffec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2"/>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61"/>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62"/>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65"/>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66"/>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67"/>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68"/>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70"/>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71"/>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72"/>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xit" presetSubtype="0" fill="hold" grpId="1" nodeType="clickEffect">
                                  <p:stCondLst>
                                    <p:cond delay="0"/>
                                  </p:stCondLst>
                                  <p:childTnLst>
                                    <p:set>
                                      <p:cBhvr>
                                        <p:cTn id="134" dur="1" fill="hold">
                                          <p:stCondLst>
                                            <p:cond delay="0"/>
                                          </p:stCondLst>
                                        </p:cTn>
                                        <p:tgtEl>
                                          <p:spTgt spid="61"/>
                                        </p:tgtEl>
                                        <p:attrNameLst>
                                          <p:attrName>style.visibility</p:attrName>
                                        </p:attrNameLst>
                                      </p:cBhvr>
                                      <p:to>
                                        <p:strVal val="hidden"/>
                                      </p:to>
                                    </p:set>
                                  </p:childTnLst>
                                </p:cTn>
                              </p:par>
                              <p:par>
                                <p:cTn id="135" presetID="1" presetClass="exit" presetSubtype="0" fill="hold" grpId="1" nodeType="withEffect">
                                  <p:stCondLst>
                                    <p:cond delay="0"/>
                                  </p:stCondLst>
                                  <p:childTnLst>
                                    <p:set>
                                      <p:cBhvr>
                                        <p:cTn id="136" dur="1" fill="hold">
                                          <p:stCondLst>
                                            <p:cond delay="0"/>
                                          </p:stCondLst>
                                        </p:cTn>
                                        <p:tgtEl>
                                          <p:spTgt spid="62"/>
                                        </p:tgtEl>
                                        <p:attrNameLst>
                                          <p:attrName>style.visibility</p:attrName>
                                        </p:attrNameLst>
                                      </p:cBhvr>
                                      <p:to>
                                        <p:strVal val="hidden"/>
                                      </p:to>
                                    </p:set>
                                  </p:childTnLst>
                                </p:cTn>
                              </p:par>
                              <p:par>
                                <p:cTn id="137" presetID="1" presetClass="exit" presetSubtype="0" fill="hold" nodeType="withEffect">
                                  <p:stCondLst>
                                    <p:cond delay="0"/>
                                  </p:stCondLst>
                                  <p:childTnLst>
                                    <p:set>
                                      <p:cBhvr>
                                        <p:cTn id="138" dur="1" fill="hold">
                                          <p:stCondLst>
                                            <p:cond delay="0"/>
                                          </p:stCondLst>
                                        </p:cTn>
                                        <p:tgtEl>
                                          <p:spTgt spid="68"/>
                                        </p:tgtEl>
                                        <p:attrNameLst>
                                          <p:attrName>style.visibility</p:attrName>
                                        </p:attrNameLst>
                                      </p:cBhvr>
                                      <p:to>
                                        <p:strVal val="hidden"/>
                                      </p:to>
                                    </p:set>
                                  </p:childTnLst>
                                </p:cTn>
                              </p:par>
                              <p:par>
                                <p:cTn id="139" presetID="1" presetClass="exit" presetSubtype="0" fill="hold" grpId="1" nodeType="withEffect">
                                  <p:stCondLst>
                                    <p:cond delay="0"/>
                                  </p:stCondLst>
                                  <p:childTnLst>
                                    <p:set>
                                      <p:cBhvr>
                                        <p:cTn id="140" dur="1" fill="hold">
                                          <p:stCondLst>
                                            <p:cond delay="0"/>
                                          </p:stCondLst>
                                        </p:cTn>
                                        <p:tgtEl>
                                          <p:spTgt spid="72"/>
                                        </p:tgtEl>
                                        <p:attrNameLst>
                                          <p:attrName>style.visibility</p:attrName>
                                        </p:attrNameLst>
                                      </p:cBhvr>
                                      <p:to>
                                        <p:strVal val="hidden"/>
                                      </p:to>
                                    </p:set>
                                  </p:childTnLst>
                                </p:cTn>
                              </p:par>
                              <p:par>
                                <p:cTn id="141" presetID="1" presetClass="entr" presetSubtype="0" fill="hold" grpId="0" nodeType="withEffect">
                                  <p:stCondLst>
                                    <p:cond delay="0"/>
                                  </p:stCondLst>
                                  <p:childTnLst>
                                    <p:set>
                                      <p:cBhvr>
                                        <p:cTn id="142" dur="1" fill="hold">
                                          <p:stCondLst>
                                            <p:cond delay="0"/>
                                          </p:stCondLst>
                                        </p:cTn>
                                        <p:tgtEl>
                                          <p:spTgt spid="63"/>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64"/>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69"/>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82" grpId="0" animBg="1"/>
      <p:bldP spid="84" grpId="0" animBg="1"/>
      <p:bldP spid="85" grpId="0" animBg="1"/>
      <p:bldP spid="87" grpId="0" animBg="1"/>
      <p:bldP spid="88" grpId="0" animBg="1"/>
      <p:bldP spid="89" grpId="0" animBg="1"/>
      <p:bldP spid="90" grpId="0" animBg="1"/>
      <p:bldP spid="92" grpId="0" animBg="1"/>
      <p:bldP spid="93" grpId="0" animBg="1"/>
      <p:bldP spid="94" grpId="0" animBg="1"/>
      <p:bldP spid="95" grpId="0" animBg="1"/>
      <p:bldP spid="97" grpId="0" animBg="1"/>
      <p:bldP spid="98" grpId="0" animBg="1"/>
      <p:bldP spid="99" grpId="0" animBg="1"/>
      <p:bldP spid="100" grpId="0" animBg="1"/>
      <p:bldP spid="102" grpId="0" animBg="1"/>
      <p:bldP spid="103" grpId="0" animBg="1"/>
      <p:bldP spid="104" grpId="0" animBg="1"/>
      <p:bldP spid="105" grpId="0" animBg="1"/>
      <p:bldP spid="107" grpId="0" animBg="1"/>
      <p:bldP spid="108" grpId="0" animBg="1"/>
      <p:bldP spid="109" grpId="0" animBg="1"/>
      <p:bldP spid="110" grpId="0" animBg="1"/>
      <p:bldP spid="112" grpId="0" animBg="1"/>
      <p:bldP spid="113" grpId="0" animBg="1"/>
      <p:bldP spid="114" grpId="0" animBg="1"/>
      <p:bldP spid="115" grpId="0" animBg="1"/>
      <p:bldP spid="117" grpId="0" animBg="1"/>
      <p:bldP spid="118" grpId="0" animBg="1"/>
      <p:bldP spid="119" grpId="0" animBg="1"/>
      <p:bldP spid="120" grpId="0" animBg="1"/>
      <p:bldP spid="10" grpId="0"/>
      <p:bldP spid="16" grpId="0"/>
      <p:bldP spid="51" grpId="0" animBg="1"/>
      <p:bldP spid="52" grpId="0" animBg="1"/>
      <p:bldP spid="53" grpId="0" animBg="1"/>
      <p:bldP spid="54" grpId="0" animBg="1"/>
      <p:bldP spid="55" grpId="0" animBg="1"/>
      <p:bldP spid="56" grpId="0" animBg="1"/>
      <p:bldP spid="57" grpId="0" animBg="1"/>
      <p:bldP spid="58" grpId="0" animBg="1"/>
      <p:bldP spid="4" grpId="0"/>
      <p:bldP spid="61" grpId="0" animBg="1"/>
      <p:bldP spid="61" grpId="1" animBg="1"/>
      <p:bldP spid="62" grpId="0" animBg="1"/>
      <p:bldP spid="62" grpId="1" animBg="1"/>
      <p:bldP spid="63" grpId="0" animBg="1"/>
      <p:bldP spid="64" grpId="0" animBg="1"/>
      <p:bldP spid="65" grpId="0" animBg="1"/>
      <p:bldP spid="66" grpId="0" animBg="1"/>
      <p:bldP spid="67" grpId="0" animBg="1"/>
      <p:bldP spid="72" grpId="0"/>
      <p:bldP spid="72" grpId="1"/>
      <p:bldP spid="73"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3"/>
          <p:cNvSpPr>
            <a:spLocks noGrp="1" noChangeArrowheads="1"/>
          </p:cNvSpPr>
          <p:nvPr>
            <p:ph type="title"/>
          </p:nvPr>
        </p:nvSpPr>
        <p:spPr>
          <a:xfrm>
            <a:off x="-1" y="-99392"/>
            <a:ext cx="9070975" cy="1143000"/>
          </a:xfrm>
        </p:spPr>
        <p:txBody>
          <a:bodyPr>
            <a:normAutofit fontScale="90000"/>
          </a:bodyPr>
          <a:lstStyle/>
          <a:p>
            <a:r>
              <a:rPr kumimoji="1" lang="en-US" dirty="0" smtClean="0">
                <a:solidFill>
                  <a:srgbClr val="000090"/>
                </a:solidFill>
              </a:rPr>
              <a:t>Communication Optimization Techniques</a:t>
            </a:r>
            <a:endParaRPr kumimoji="1" lang="en-US" dirty="0">
              <a:solidFill>
                <a:srgbClr val="000090"/>
              </a:solidFill>
            </a:endParaRPr>
          </a:p>
        </p:txBody>
      </p:sp>
      <p:sp>
        <p:nvSpPr>
          <p:cNvPr id="75" name="Oval 74"/>
          <p:cNvSpPr/>
          <p:nvPr/>
        </p:nvSpPr>
        <p:spPr>
          <a:xfrm>
            <a:off x="1475656" y="1122904"/>
            <a:ext cx="544630" cy="577904"/>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7" name="Straight Connector 76"/>
          <p:cNvCxnSpPr/>
          <p:nvPr/>
        </p:nvCxnSpPr>
        <p:spPr>
          <a:xfrm>
            <a:off x="625045" y="2486765"/>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a:off x="840945" y="2486765"/>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79" name="Oval 78"/>
          <p:cNvSpPr/>
          <p:nvPr/>
        </p:nvSpPr>
        <p:spPr>
          <a:xfrm>
            <a:off x="675844" y="2563341"/>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6" name="Straight Connector 105"/>
          <p:cNvCxnSpPr/>
          <p:nvPr/>
        </p:nvCxnSpPr>
        <p:spPr>
          <a:xfrm>
            <a:off x="625045" y="2486765"/>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a:off x="625045" y="2740765"/>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a:off x="1589172" y="2512165"/>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a:off x="1805072" y="2512165"/>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23" name="Oval 122"/>
          <p:cNvSpPr/>
          <p:nvPr/>
        </p:nvSpPr>
        <p:spPr>
          <a:xfrm>
            <a:off x="1639971" y="2588741"/>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4" name="Straight Connector 123"/>
          <p:cNvCxnSpPr/>
          <p:nvPr/>
        </p:nvCxnSpPr>
        <p:spPr>
          <a:xfrm>
            <a:off x="1589172" y="2512165"/>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a:off x="1589172" y="2766165"/>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a:off x="2597284" y="2526080"/>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8" name="Straight Connector 127"/>
          <p:cNvCxnSpPr/>
          <p:nvPr/>
        </p:nvCxnSpPr>
        <p:spPr>
          <a:xfrm>
            <a:off x="2813184" y="2526080"/>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29" name="Oval 128"/>
          <p:cNvSpPr/>
          <p:nvPr/>
        </p:nvSpPr>
        <p:spPr>
          <a:xfrm>
            <a:off x="2648083" y="2602656"/>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0" name="Straight Connector 129"/>
          <p:cNvCxnSpPr/>
          <p:nvPr/>
        </p:nvCxnSpPr>
        <p:spPr>
          <a:xfrm>
            <a:off x="2597284" y="2526080"/>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31" name="Straight Connector 130"/>
          <p:cNvCxnSpPr/>
          <p:nvPr/>
        </p:nvCxnSpPr>
        <p:spPr>
          <a:xfrm>
            <a:off x="2597284" y="2780080"/>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V="1">
            <a:off x="1724767" y="1669799"/>
            <a:ext cx="1" cy="816966"/>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3203848" y="1344176"/>
            <a:ext cx="2778124" cy="523220"/>
          </a:xfrm>
          <a:prstGeom prst="rect">
            <a:avLst/>
          </a:prstGeom>
          <a:noFill/>
        </p:spPr>
        <p:txBody>
          <a:bodyPr wrap="none" rtlCol="0">
            <a:spAutoFit/>
          </a:bodyPr>
          <a:lstStyle/>
          <a:p>
            <a:r>
              <a:rPr lang="en-US" sz="2800" b="1" dirty="0">
                <a:solidFill>
                  <a:srgbClr val="000090"/>
                </a:solidFill>
              </a:rPr>
              <a:t>a</a:t>
            </a:r>
            <a:r>
              <a:rPr lang="en-US" sz="2800" b="1" dirty="0" smtClean="0">
                <a:solidFill>
                  <a:srgbClr val="000090"/>
                </a:solidFill>
              </a:rPr>
              <a:t>tomic at</a:t>
            </a:r>
            <a:r>
              <a:rPr lang="en-US" sz="2800" dirty="0" smtClean="0"/>
              <a:t> (p) </a:t>
            </a:r>
            <a:r>
              <a:rPr lang="en-US" sz="2800" dirty="0" err="1" smtClean="0"/>
              <a:t>sv</a:t>
            </a:r>
            <a:r>
              <a:rPr lang="en-US" sz="2800" dirty="0" smtClean="0"/>
              <a:t>();</a:t>
            </a:r>
            <a:endParaRPr lang="en-US" sz="2800" dirty="0"/>
          </a:p>
        </p:txBody>
      </p:sp>
      <p:sp>
        <p:nvSpPr>
          <p:cNvPr id="4" name="TextBox 3"/>
          <p:cNvSpPr txBox="1"/>
          <p:nvPr/>
        </p:nvSpPr>
        <p:spPr>
          <a:xfrm>
            <a:off x="3356338" y="1867396"/>
            <a:ext cx="5759058" cy="523220"/>
          </a:xfrm>
          <a:prstGeom prst="rect">
            <a:avLst/>
          </a:prstGeom>
          <a:noFill/>
        </p:spPr>
        <p:txBody>
          <a:bodyPr wrap="none" rtlCol="0">
            <a:spAutoFit/>
          </a:bodyPr>
          <a:lstStyle/>
          <a:p>
            <a:r>
              <a:rPr lang="en-US" sz="2800" dirty="0" smtClean="0"/>
              <a:t>Transfer Referencing Task to SV Home</a:t>
            </a:r>
            <a:endParaRPr lang="en-US" sz="2800" dirty="0"/>
          </a:p>
        </p:txBody>
      </p:sp>
    </p:spTree>
    <p:extLst>
      <p:ext uri="{BB962C8B-B14F-4D97-AF65-F5344CB8AC3E}">
        <p14:creationId xmlns:p14="http://schemas.microsoft.com/office/powerpoint/2010/main" val="40248098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2.22222E-6 2.22222E-6 L 0.10243 2.22222E-6 " pathEditMode="relative" ptsTypes="AA">
                                      <p:cBhvr>
                                        <p:cTn id="10" dur="2000" fill="hold"/>
                                        <p:tgtEl>
                                          <p:spTgt spid="79"/>
                                        </p:tgtEl>
                                        <p:attrNameLst>
                                          <p:attrName>ppt_x</p:attrName>
                                          <p:attrName>ppt_y</p:attrName>
                                        </p:attrNameLst>
                                      </p:cBhvr>
                                    </p:animMotion>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wipe(down)">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7.77778E-6 -7.77778E-6 L -0.1026 -7.77778E-6 " pathEditMode="relative" ptsTypes="AA">
                                      <p:cBhvr>
                                        <p:cTn id="21" dur="2000" fill="hold"/>
                                        <p:tgtEl>
                                          <p:spTgt spid="12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123" grpId="0" animBg="1"/>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3"/>
          <p:cNvSpPr>
            <a:spLocks noGrp="1" noChangeArrowheads="1"/>
          </p:cNvSpPr>
          <p:nvPr>
            <p:ph type="title"/>
          </p:nvPr>
        </p:nvSpPr>
        <p:spPr>
          <a:xfrm>
            <a:off x="-1" y="-99392"/>
            <a:ext cx="9070975" cy="1143000"/>
          </a:xfrm>
        </p:spPr>
        <p:txBody>
          <a:bodyPr>
            <a:normAutofit fontScale="90000"/>
          </a:bodyPr>
          <a:lstStyle/>
          <a:p>
            <a:r>
              <a:rPr kumimoji="1" lang="en-US" dirty="0" smtClean="0">
                <a:solidFill>
                  <a:srgbClr val="000090"/>
                </a:solidFill>
              </a:rPr>
              <a:t>Communication Optimization Techniques</a:t>
            </a:r>
            <a:endParaRPr kumimoji="1" lang="en-US" dirty="0">
              <a:solidFill>
                <a:srgbClr val="000090"/>
              </a:solidFill>
            </a:endParaRPr>
          </a:p>
        </p:txBody>
      </p:sp>
      <p:sp>
        <p:nvSpPr>
          <p:cNvPr id="75" name="Oval 74"/>
          <p:cNvSpPr/>
          <p:nvPr/>
        </p:nvSpPr>
        <p:spPr>
          <a:xfrm>
            <a:off x="1475656" y="1122904"/>
            <a:ext cx="544630" cy="577904"/>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7" name="Straight Connector 76"/>
          <p:cNvCxnSpPr/>
          <p:nvPr/>
        </p:nvCxnSpPr>
        <p:spPr>
          <a:xfrm>
            <a:off x="625045" y="2486765"/>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a:off x="840945" y="2486765"/>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79" name="Oval 78"/>
          <p:cNvSpPr/>
          <p:nvPr/>
        </p:nvSpPr>
        <p:spPr>
          <a:xfrm>
            <a:off x="675844" y="2563341"/>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6" name="Straight Connector 105"/>
          <p:cNvCxnSpPr/>
          <p:nvPr/>
        </p:nvCxnSpPr>
        <p:spPr>
          <a:xfrm>
            <a:off x="625045" y="2486765"/>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a:off x="625045" y="2740765"/>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a:off x="1589172" y="2512165"/>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a:off x="1805072" y="2512165"/>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23" name="Oval 122"/>
          <p:cNvSpPr/>
          <p:nvPr/>
        </p:nvSpPr>
        <p:spPr>
          <a:xfrm>
            <a:off x="1639971" y="2588741"/>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4" name="Straight Connector 123"/>
          <p:cNvCxnSpPr/>
          <p:nvPr/>
        </p:nvCxnSpPr>
        <p:spPr>
          <a:xfrm>
            <a:off x="1589172" y="2512165"/>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a:off x="1589172" y="2766165"/>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a:off x="2597284" y="2526080"/>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8" name="Straight Connector 127"/>
          <p:cNvCxnSpPr/>
          <p:nvPr/>
        </p:nvCxnSpPr>
        <p:spPr>
          <a:xfrm>
            <a:off x="2813184" y="2526080"/>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29" name="Oval 128"/>
          <p:cNvSpPr/>
          <p:nvPr/>
        </p:nvSpPr>
        <p:spPr>
          <a:xfrm>
            <a:off x="2648083" y="2602656"/>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0" name="Straight Connector 129"/>
          <p:cNvCxnSpPr/>
          <p:nvPr/>
        </p:nvCxnSpPr>
        <p:spPr>
          <a:xfrm>
            <a:off x="2597284" y="2526080"/>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31" name="Straight Connector 130"/>
          <p:cNvCxnSpPr/>
          <p:nvPr/>
        </p:nvCxnSpPr>
        <p:spPr>
          <a:xfrm>
            <a:off x="2597284" y="2780080"/>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V="1">
            <a:off x="1724767" y="1669799"/>
            <a:ext cx="1" cy="816966"/>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3203848" y="1344176"/>
            <a:ext cx="2778124" cy="523220"/>
          </a:xfrm>
          <a:prstGeom prst="rect">
            <a:avLst/>
          </a:prstGeom>
          <a:noFill/>
        </p:spPr>
        <p:txBody>
          <a:bodyPr wrap="none" rtlCol="0">
            <a:spAutoFit/>
          </a:bodyPr>
          <a:lstStyle/>
          <a:p>
            <a:r>
              <a:rPr lang="en-US" sz="2800" b="1" dirty="0">
                <a:solidFill>
                  <a:srgbClr val="000090"/>
                </a:solidFill>
              </a:rPr>
              <a:t>a</a:t>
            </a:r>
            <a:r>
              <a:rPr lang="en-US" sz="2800" b="1" dirty="0" smtClean="0">
                <a:solidFill>
                  <a:srgbClr val="000090"/>
                </a:solidFill>
              </a:rPr>
              <a:t>tomic at</a:t>
            </a:r>
            <a:r>
              <a:rPr lang="en-US" sz="2800" dirty="0" smtClean="0"/>
              <a:t> (p) </a:t>
            </a:r>
            <a:r>
              <a:rPr lang="en-US" sz="2800" dirty="0" err="1" smtClean="0"/>
              <a:t>sv</a:t>
            </a:r>
            <a:r>
              <a:rPr lang="en-US" sz="2800" dirty="0" smtClean="0"/>
              <a:t>();</a:t>
            </a:r>
            <a:endParaRPr lang="en-US" sz="2800" dirty="0"/>
          </a:p>
        </p:txBody>
      </p:sp>
      <p:sp>
        <p:nvSpPr>
          <p:cNvPr id="4" name="TextBox 3"/>
          <p:cNvSpPr txBox="1"/>
          <p:nvPr/>
        </p:nvSpPr>
        <p:spPr>
          <a:xfrm>
            <a:off x="3356338" y="1867396"/>
            <a:ext cx="5759058" cy="523220"/>
          </a:xfrm>
          <a:prstGeom prst="rect">
            <a:avLst/>
          </a:prstGeom>
          <a:noFill/>
        </p:spPr>
        <p:txBody>
          <a:bodyPr wrap="none" rtlCol="0">
            <a:spAutoFit/>
          </a:bodyPr>
          <a:lstStyle/>
          <a:p>
            <a:r>
              <a:rPr lang="en-US" sz="2800" dirty="0" smtClean="0"/>
              <a:t>Transfer Referencing Task to SV Home</a:t>
            </a:r>
            <a:endParaRPr lang="en-US" sz="2800" dirty="0"/>
          </a:p>
        </p:txBody>
      </p:sp>
      <p:sp>
        <p:nvSpPr>
          <p:cNvPr id="37" name="Oval 36"/>
          <p:cNvSpPr/>
          <p:nvPr/>
        </p:nvSpPr>
        <p:spPr>
          <a:xfrm>
            <a:off x="1520056" y="3861048"/>
            <a:ext cx="544630" cy="577904"/>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p:nvPr/>
        </p:nvCxnSpPr>
        <p:spPr>
          <a:xfrm>
            <a:off x="669445" y="5224909"/>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885345" y="5224909"/>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40" name="Oval 39"/>
          <p:cNvSpPr/>
          <p:nvPr/>
        </p:nvSpPr>
        <p:spPr>
          <a:xfrm>
            <a:off x="720244" y="5301485"/>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1" name="Straight Connector 40"/>
          <p:cNvCxnSpPr/>
          <p:nvPr/>
        </p:nvCxnSpPr>
        <p:spPr>
          <a:xfrm>
            <a:off x="669445" y="5224909"/>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669445" y="5478909"/>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1633572" y="5250309"/>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1849472" y="5250309"/>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45" name="Oval 44"/>
          <p:cNvSpPr/>
          <p:nvPr/>
        </p:nvSpPr>
        <p:spPr>
          <a:xfrm>
            <a:off x="1684371" y="5326885"/>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6" name="Straight Connector 45"/>
          <p:cNvCxnSpPr/>
          <p:nvPr/>
        </p:nvCxnSpPr>
        <p:spPr>
          <a:xfrm>
            <a:off x="1633572" y="5250309"/>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1633572" y="5504309"/>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2641684" y="526422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2857584" y="526422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50" name="Oval 49"/>
          <p:cNvSpPr/>
          <p:nvPr/>
        </p:nvSpPr>
        <p:spPr>
          <a:xfrm>
            <a:off x="2692483" y="534080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1" name="Straight Connector 50"/>
          <p:cNvCxnSpPr/>
          <p:nvPr/>
        </p:nvCxnSpPr>
        <p:spPr>
          <a:xfrm>
            <a:off x="2641684" y="526422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2641684" y="551822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4" name="Oval 53"/>
          <p:cNvSpPr/>
          <p:nvPr/>
        </p:nvSpPr>
        <p:spPr>
          <a:xfrm>
            <a:off x="1751072" y="5370909"/>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Curved Connector 16"/>
          <p:cNvCxnSpPr>
            <a:stCxn id="40" idx="4"/>
            <a:endCxn id="54" idx="4"/>
          </p:cNvCxnSpPr>
          <p:nvPr/>
        </p:nvCxnSpPr>
        <p:spPr>
          <a:xfrm rot="16200000" flipH="1">
            <a:off x="1254946" y="4928783"/>
            <a:ext cx="69424" cy="1030828"/>
          </a:xfrm>
          <a:prstGeom prst="curvedConnector3">
            <a:avLst>
              <a:gd name="adj1" fmla="val 429281"/>
            </a:avLst>
          </a:prstGeom>
          <a:ln w="19050" cmpd="sng">
            <a:solidFill>
              <a:srgbClr val="000000"/>
            </a:solidFill>
            <a:headEnd type="none"/>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endCxn id="37" idx="4"/>
          </p:cNvCxnSpPr>
          <p:nvPr/>
        </p:nvCxnSpPr>
        <p:spPr>
          <a:xfrm flipH="1" flipV="1">
            <a:off x="1792371" y="4438952"/>
            <a:ext cx="20674" cy="934264"/>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68" name="TextBox 67"/>
          <p:cNvSpPr txBox="1"/>
          <p:nvPr/>
        </p:nvSpPr>
        <p:spPr>
          <a:xfrm>
            <a:off x="3275856" y="4205662"/>
            <a:ext cx="3674754" cy="523220"/>
          </a:xfrm>
          <a:prstGeom prst="rect">
            <a:avLst/>
          </a:prstGeom>
          <a:noFill/>
        </p:spPr>
        <p:txBody>
          <a:bodyPr wrap="none" rtlCol="0">
            <a:spAutoFit/>
          </a:bodyPr>
          <a:lstStyle/>
          <a:p>
            <a:r>
              <a:rPr lang="en-US" sz="2800" b="1" dirty="0">
                <a:solidFill>
                  <a:srgbClr val="000090"/>
                </a:solidFill>
              </a:rPr>
              <a:t>a</a:t>
            </a:r>
            <a:r>
              <a:rPr lang="en-US" sz="2800" b="1" dirty="0" smtClean="0">
                <a:solidFill>
                  <a:srgbClr val="000090"/>
                </a:solidFill>
              </a:rPr>
              <a:t>tomic at</a:t>
            </a:r>
            <a:r>
              <a:rPr lang="en-US" sz="2800" dirty="0" smtClean="0"/>
              <a:t> (p) </a:t>
            </a:r>
            <a:r>
              <a:rPr lang="en-US" sz="2800" dirty="0" err="1" smtClean="0"/>
              <a:t>async</a:t>
            </a:r>
            <a:r>
              <a:rPr lang="en-US" sz="2800" dirty="0" smtClean="0"/>
              <a:t> </a:t>
            </a:r>
            <a:r>
              <a:rPr lang="en-US" sz="2800" dirty="0" err="1" smtClean="0"/>
              <a:t>sv</a:t>
            </a:r>
            <a:r>
              <a:rPr lang="en-US" sz="2800" dirty="0" smtClean="0"/>
              <a:t>();</a:t>
            </a:r>
            <a:endParaRPr lang="en-US" sz="2800" dirty="0"/>
          </a:p>
        </p:txBody>
      </p:sp>
      <p:sp>
        <p:nvSpPr>
          <p:cNvPr id="69" name="TextBox 68"/>
          <p:cNvSpPr txBox="1"/>
          <p:nvPr/>
        </p:nvSpPr>
        <p:spPr>
          <a:xfrm>
            <a:off x="3428346" y="4727089"/>
            <a:ext cx="5399109" cy="523220"/>
          </a:xfrm>
          <a:prstGeom prst="rect">
            <a:avLst/>
          </a:prstGeom>
          <a:noFill/>
        </p:spPr>
        <p:txBody>
          <a:bodyPr wrap="none" rtlCol="0">
            <a:spAutoFit/>
          </a:bodyPr>
          <a:lstStyle/>
          <a:p>
            <a:r>
              <a:rPr lang="en-US" sz="2800" dirty="0" smtClean="0"/>
              <a:t>Remote Task Creation for SV Access</a:t>
            </a:r>
            <a:endParaRPr lang="en-US" sz="2800" dirty="0"/>
          </a:p>
        </p:txBody>
      </p:sp>
    </p:spTree>
    <p:extLst>
      <p:ext uri="{BB962C8B-B14F-4D97-AF65-F5344CB8AC3E}">
        <p14:creationId xmlns:p14="http://schemas.microsoft.com/office/powerpoint/2010/main" val="20902618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65"/>
                                        </p:tgtEl>
                                        <p:attrNameLst>
                                          <p:attrName>style.visibility</p:attrName>
                                        </p:attrNameLst>
                                      </p:cBhvr>
                                      <p:to>
                                        <p:strVal val="visible"/>
                                      </p:to>
                                    </p:set>
                                    <p:animEffect transition="in" filter="wipe(down)">
                                      <p:cBhvr>
                                        <p:cTn id="15"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6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29901" y="1804189"/>
            <a:ext cx="387924" cy="452253"/>
          </a:xfrm>
          <a:prstGeom prst="rect">
            <a:avLst/>
          </a:prstGeom>
          <a:noFill/>
        </p:spPr>
        <p:txBody>
          <a:bodyPr wrap="none" rtlCol="0">
            <a:spAutoFit/>
          </a:bodyPr>
          <a:lstStyle/>
          <a:p>
            <a:r>
              <a:rPr lang="en-US" sz="2800" dirty="0" smtClean="0"/>
              <a:t>…</a:t>
            </a:r>
            <a:endParaRPr lang="en-US" sz="2800" dirty="0"/>
          </a:p>
        </p:txBody>
      </p:sp>
      <p:sp>
        <p:nvSpPr>
          <p:cNvPr id="7" name="Oval 6"/>
          <p:cNvSpPr/>
          <p:nvPr/>
        </p:nvSpPr>
        <p:spPr>
          <a:xfrm>
            <a:off x="566650" y="634412"/>
            <a:ext cx="544630" cy="577904"/>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Arrow Connector 8"/>
          <p:cNvCxnSpPr>
            <a:stCxn id="7" idx="5"/>
          </p:cNvCxnSpPr>
          <p:nvPr/>
        </p:nvCxnSpPr>
        <p:spPr>
          <a:xfrm>
            <a:off x="1031521" y="1127684"/>
            <a:ext cx="965541" cy="1005645"/>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611044" y="1055659"/>
            <a:ext cx="0" cy="986792"/>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7" idx="6"/>
          </p:cNvCxnSpPr>
          <p:nvPr/>
        </p:nvCxnSpPr>
        <p:spPr>
          <a:xfrm>
            <a:off x="1111280" y="923364"/>
            <a:ext cx="1567546" cy="1252403"/>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726096" y="1196506"/>
            <a:ext cx="1" cy="816966"/>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7" idx="4"/>
          </p:cNvCxnSpPr>
          <p:nvPr/>
        </p:nvCxnSpPr>
        <p:spPr>
          <a:xfrm>
            <a:off x="838965" y="1212316"/>
            <a:ext cx="383555" cy="1001317"/>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grpSp>
        <p:nvGrpSpPr>
          <p:cNvPr id="16" name="Group 15"/>
          <p:cNvGrpSpPr/>
          <p:nvPr/>
        </p:nvGrpSpPr>
        <p:grpSpPr>
          <a:xfrm>
            <a:off x="567297" y="2052541"/>
            <a:ext cx="215900" cy="254000"/>
            <a:chOff x="1150899" y="3253384"/>
            <a:chExt cx="215900" cy="254000"/>
          </a:xfrm>
        </p:grpSpPr>
        <p:cxnSp>
          <p:nvCxnSpPr>
            <p:cNvPr id="17" name="Straight Connector 16"/>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9" name="Oval 18"/>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22" name="Group 21"/>
          <p:cNvGrpSpPr/>
          <p:nvPr/>
        </p:nvGrpSpPr>
        <p:grpSpPr>
          <a:xfrm>
            <a:off x="1243729" y="2052541"/>
            <a:ext cx="215900" cy="254000"/>
            <a:chOff x="1150899" y="3253384"/>
            <a:chExt cx="215900" cy="254000"/>
          </a:xfrm>
        </p:grpSpPr>
        <p:cxnSp>
          <p:nvCxnSpPr>
            <p:cNvPr id="23" name="Straight Connector 22"/>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5" name="Oval 24"/>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28" name="Group 27"/>
          <p:cNvGrpSpPr/>
          <p:nvPr/>
        </p:nvGrpSpPr>
        <p:grpSpPr>
          <a:xfrm>
            <a:off x="2014001" y="2042451"/>
            <a:ext cx="215900" cy="254000"/>
            <a:chOff x="1150899" y="3253384"/>
            <a:chExt cx="215900" cy="254000"/>
          </a:xfrm>
        </p:grpSpPr>
        <p:cxnSp>
          <p:nvCxnSpPr>
            <p:cNvPr id="29" name="Straight Connector 28"/>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31" name="Oval 30"/>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34" name="Group 33"/>
          <p:cNvGrpSpPr/>
          <p:nvPr/>
        </p:nvGrpSpPr>
        <p:grpSpPr>
          <a:xfrm>
            <a:off x="2674367" y="2033745"/>
            <a:ext cx="215900" cy="254000"/>
            <a:chOff x="1150899" y="3253384"/>
            <a:chExt cx="215900" cy="254000"/>
          </a:xfrm>
        </p:grpSpPr>
        <p:cxnSp>
          <p:nvCxnSpPr>
            <p:cNvPr id="35" name="Straight Connector 34"/>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37" name="Oval 36"/>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40" name="TextBox 39"/>
          <p:cNvSpPr txBox="1"/>
          <p:nvPr/>
        </p:nvSpPr>
        <p:spPr>
          <a:xfrm>
            <a:off x="136296" y="2318457"/>
            <a:ext cx="860707" cy="369332"/>
          </a:xfrm>
          <a:prstGeom prst="rect">
            <a:avLst/>
          </a:prstGeom>
          <a:noFill/>
        </p:spPr>
        <p:txBody>
          <a:bodyPr wrap="none" rtlCol="0">
            <a:spAutoFit/>
          </a:bodyPr>
          <a:lstStyle/>
          <a:p>
            <a:r>
              <a:rPr lang="en-US" dirty="0" smtClean="0"/>
              <a:t>Node 1</a:t>
            </a:r>
            <a:endParaRPr lang="en-US" dirty="0"/>
          </a:p>
        </p:txBody>
      </p:sp>
      <p:sp>
        <p:nvSpPr>
          <p:cNvPr id="41" name="TextBox 40"/>
          <p:cNvSpPr txBox="1"/>
          <p:nvPr/>
        </p:nvSpPr>
        <p:spPr>
          <a:xfrm>
            <a:off x="2371433" y="2411596"/>
            <a:ext cx="936136" cy="369332"/>
          </a:xfrm>
          <a:prstGeom prst="rect">
            <a:avLst/>
          </a:prstGeom>
          <a:noFill/>
        </p:spPr>
        <p:txBody>
          <a:bodyPr wrap="none" rtlCol="0">
            <a:spAutoFit/>
          </a:bodyPr>
          <a:lstStyle/>
          <a:p>
            <a:r>
              <a:rPr lang="en-US" dirty="0" smtClean="0"/>
              <a:t>Node </a:t>
            </a:r>
            <a:r>
              <a:rPr lang="en-US" i="1" dirty="0" smtClean="0"/>
              <a:t>N</a:t>
            </a:r>
            <a:endParaRPr lang="en-US" i="1" dirty="0"/>
          </a:p>
        </p:txBody>
      </p:sp>
      <p:sp>
        <p:nvSpPr>
          <p:cNvPr id="42" name="TextBox 41"/>
          <p:cNvSpPr txBox="1"/>
          <p:nvPr/>
        </p:nvSpPr>
        <p:spPr>
          <a:xfrm>
            <a:off x="467544" y="218023"/>
            <a:ext cx="2653265" cy="369332"/>
          </a:xfrm>
          <a:prstGeom prst="rect">
            <a:avLst/>
          </a:prstGeom>
          <a:noFill/>
        </p:spPr>
        <p:txBody>
          <a:bodyPr wrap="none" rtlCol="0">
            <a:spAutoFit/>
          </a:bodyPr>
          <a:lstStyle/>
          <a:p>
            <a:r>
              <a:rPr lang="en-US" dirty="0" smtClean="0"/>
              <a:t>Write-Once / Read-Mostly</a:t>
            </a:r>
            <a:endParaRPr lang="en-US" dirty="0"/>
          </a:p>
        </p:txBody>
      </p:sp>
      <p:grpSp>
        <p:nvGrpSpPr>
          <p:cNvPr id="2" name="Group 1"/>
          <p:cNvGrpSpPr/>
          <p:nvPr/>
        </p:nvGrpSpPr>
        <p:grpSpPr>
          <a:xfrm>
            <a:off x="4213654" y="245407"/>
            <a:ext cx="4102762" cy="2510150"/>
            <a:chOff x="4213654" y="245407"/>
            <a:chExt cx="4102762" cy="2510150"/>
          </a:xfrm>
        </p:grpSpPr>
        <p:cxnSp>
          <p:nvCxnSpPr>
            <p:cNvPr id="46" name="Straight Arrow Connector 45"/>
            <p:cNvCxnSpPr/>
            <p:nvPr/>
          </p:nvCxnSpPr>
          <p:spPr>
            <a:xfrm>
              <a:off x="4688402" y="1123427"/>
              <a:ext cx="0" cy="986792"/>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flipV="1">
              <a:off x="4803454" y="1264274"/>
              <a:ext cx="1" cy="816966"/>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grpSp>
          <p:nvGrpSpPr>
            <p:cNvPr id="50" name="Group 49"/>
            <p:cNvGrpSpPr/>
            <p:nvPr/>
          </p:nvGrpSpPr>
          <p:grpSpPr>
            <a:xfrm>
              <a:off x="4644655" y="2120309"/>
              <a:ext cx="215900" cy="254000"/>
              <a:chOff x="1150899" y="3253384"/>
              <a:chExt cx="215900" cy="254000"/>
            </a:xfrm>
          </p:grpSpPr>
          <p:cxnSp>
            <p:nvCxnSpPr>
              <p:cNvPr id="51" name="Straight Connector 50"/>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53" name="Oval 52"/>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4" name="Straight Connector 53"/>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4" name="TextBox 73"/>
            <p:cNvSpPr txBox="1"/>
            <p:nvPr/>
          </p:nvSpPr>
          <p:spPr>
            <a:xfrm>
              <a:off x="4213654" y="2386225"/>
              <a:ext cx="860707" cy="369332"/>
            </a:xfrm>
            <a:prstGeom prst="rect">
              <a:avLst/>
            </a:prstGeom>
            <a:noFill/>
          </p:spPr>
          <p:txBody>
            <a:bodyPr wrap="none" rtlCol="0">
              <a:spAutoFit/>
            </a:bodyPr>
            <a:lstStyle/>
            <a:p>
              <a:r>
                <a:rPr lang="en-US" dirty="0" smtClean="0"/>
                <a:t>Node 1</a:t>
              </a:r>
              <a:endParaRPr lang="en-US" dirty="0"/>
            </a:p>
          </p:txBody>
        </p:sp>
        <p:sp>
          <p:nvSpPr>
            <p:cNvPr id="97" name="Oval 96"/>
            <p:cNvSpPr/>
            <p:nvPr/>
          </p:nvSpPr>
          <p:spPr>
            <a:xfrm>
              <a:off x="4459418" y="686370"/>
              <a:ext cx="544630" cy="577904"/>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8" name="Straight Arrow Connector 97"/>
            <p:cNvCxnSpPr/>
            <p:nvPr/>
          </p:nvCxnSpPr>
          <p:spPr>
            <a:xfrm>
              <a:off x="5766828" y="1138926"/>
              <a:ext cx="0" cy="986792"/>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grpSp>
          <p:nvGrpSpPr>
            <p:cNvPr id="100" name="Group 99"/>
            <p:cNvGrpSpPr/>
            <p:nvPr/>
          </p:nvGrpSpPr>
          <p:grpSpPr>
            <a:xfrm>
              <a:off x="5723081" y="2120309"/>
              <a:ext cx="215900" cy="254000"/>
              <a:chOff x="1150899" y="3253384"/>
              <a:chExt cx="215900" cy="254000"/>
            </a:xfrm>
          </p:grpSpPr>
          <p:cxnSp>
            <p:nvCxnSpPr>
              <p:cNvPr id="101" name="Straight Connector 100"/>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03" name="Oval 102"/>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4" name="Straight Connector 103"/>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06" name="TextBox 105"/>
            <p:cNvSpPr txBox="1"/>
            <p:nvPr/>
          </p:nvSpPr>
          <p:spPr>
            <a:xfrm>
              <a:off x="5292080" y="2386225"/>
              <a:ext cx="860707" cy="369332"/>
            </a:xfrm>
            <a:prstGeom prst="rect">
              <a:avLst/>
            </a:prstGeom>
            <a:noFill/>
          </p:spPr>
          <p:txBody>
            <a:bodyPr wrap="none" rtlCol="0">
              <a:spAutoFit/>
            </a:bodyPr>
            <a:lstStyle/>
            <a:p>
              <a:r>
                <a:rPr lang="en-US" dirty="0" smtClean="0"/>
                <a:t>Node 1</a:t>
              </a:r>
              <a:endParaRPr lang="en-US" dirty="0"/>
            </a:p>
          </p:txBody>
        </p:sp>
        <p:sp>
          <p:nvSpPr>
            <p:cNvPr id="107" name="Oval 106"/>
            <p:cNvSpPr/>
            <p:nvPr/>
          </p:nvSpPr>
          <p:spPr>
            <a:xfrm>
              <a:off x="5537844" y="686370"/>
              <a:ext cx="544630" cy="577904"/>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8" name="Straight Arrow Connector 117"/>
            <p:cNvCxnSpPr/>
            <p:nvPr/>
          </p:nvCxnSpPr>
          <p:spPr>
            <a:xfrm>
              <a:off x="6795753" y="1154127"/>
              <a:ext cx="0" cy="986792"/>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grpSp>
          <p:nvGrpSpPr>
            <p:cNvPr id="120" name="Group 119"/>
            <p:cNvGrpSpPr/>
            <p:nvPr/>
          </p:nvGrpSpPr>
          <p:grpSpPr>
            <a:xfrm>
              <a:off x="6752006" y="2120309"/>
              <a:ext cx="215900" cy="254000"/>
              <a:chOff x="1150899" y="3253384"/>
              <a:chExt cx="215900" cy="254000"/>
            </a:xfrm>
          </p:grpSpPr>
          <p:cxnSp>
            <p:nvCxnSpPr>
              <p:cNvPr id="121" name="Straight Connector 120"/>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23" name="Oval 122"/>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4" name="Straight Connector 123"/>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6" name="TextBox 125"/>
            <p:cNvSpPr txBox="1"/>
            <p:nvPr/>
          </p:nvSpPr>
          <p:spPr>
            <a:xfrm>
              <a:off x="6321005" y="2386225"/>
              <a:ext cx="860707" cy="369332"/>
            </a:xfrm>
            <a:prstGeom prst="rect">
              <a:avLst/>
            </a:prstGeom>
            <a:noFill/>
          </p:spPr>
          <p:txBody>
            <a:bodyPr wrap="none" rtlCol="0">
              <a:spAutoFit/>
            </a:bodyPr>
            <a:lstStyle/>
            <a:p>
              <a:r>
                <a:rPr lang="en-US" dirty="0" smtClean="0"/>
                <a:t>Node 1</a:t>
              </a:r>
              <a:endParaRPr lang="en-US" dirty="0"/>
            </a:p>
          </p:txBody>
        </p:sp>
        <p:sp>
          <p:nvSpPr>
            <p:cNvPr id="127" name="Oval 126"/>
            <p:cNvSpPr/>
            <p:nvPr/>
          </p:nvSpPr>
          <p:spPr>
            <a:xfrm>
              <a:off x="6566769" y="686370"/>
              <a:ext cx="544630" cy="577904"/>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8" name="Straight Arrow Connector 127"/>
            <p:cNvCxnSpPr/>
            <p:nvPr/>
          </p:nvCxnSpPr>
          <p:spPr>
            <a:xfrm>
              <a:off x="7930457" y="1107679"/>
              <a:ext cx="0" cy="986792"/>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grpSp>
          <p:nvGrpSpPr>
            <p:cNvPr id="130" name="Group 129"/>
            <p:cNvGrpSpPr/>
            <p:nvPr/>
          </p:nvGrpSpPr>
          <p:grpSpPr>
            <a:xfrm>
              <a:off x="7886710" y="2120309"/>
              <a:ext cx="215900" cy="254000"/>
              <a:chOff x="1150899" y="3253384"/>
              <a:chExt cx="215900" cy="254000"/>
            </a:xfrm>
          </p:grpSpPr>
          <p:cxnSp>
            <p:nvCxnSpPr>
              <p:cNvPr id="131" name="Straight Connector 130"/>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33" name="Oval 132"/>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4" name="Straight Connector 133"/>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36" name="TextBox 135"/>
            <p:cNvSpPr txBox="1"/>
            <p:nvPr/>
          </p:nvSpPr>
          <p:spPr>
            <a:xfrm>
              <a:off x="7455709" y="2386225"/>
              <a:ext cx="860707" cy="369332"/>
            </a:xfrm>
            <a:prstGeom prst="rect">
              <a:avLst/>
            </a:prstGeom>
            <a:noFill/>
          </p:spPr>
          <p:txBody>
            <a:bodyPr wrap="none" rtlCol="0">
              <a:spAutoFit/>
            </a:bodyPr>
            <a:lstStyle/>
            <a:p>
              <a:r>
                <a:rPr lang="en-US" dirty="0" smtClean="0"/>
                <a:t>Node 1</a:t>
              </a:r>
              <a:endParaRPr lang="en-US" dirty="0"/>
            </a:p>
          </p:txBody>
        </p:sp>
        <p:sp>
          <p:nvSpPr>
            <p:cNvPr id="137" name="Oval 136"/>
            <p:cNvSpPr/>
            <p:nvPr/>
          </p:nvSpPr>
          <p:spPr>
            <a:xfrm>
              <a:off x="7701473" y="686370"/>
              <a:ext cx="544630" cy="577904"/>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 name="TextBox 137"/>
            <p:cNvSpPr txBox="1"/>
            <p:nvPr/>
          </p:nvSpPr>
          <p:spPr>
            <a:xfrm>
              <a:off x="7184763" y="1854002"/>
              <a:ext cx="387924" cy="452253"/>
            </a:xfrm>
            <a:prstGeom prst="rect">
              <a:avLst/>
            </a:prstGeom>
            <a:noFill/>
          </p:spPr>
          <p:txBody>
            <a:bodyPr wrap="none" rtlCol="0">
              <a:spAutoFit/>
            </a:bodyPr>
            <a:lstStyle/>
            <a:p>
              <a:r>
                <a:rPr lang="en-US" sz="2800" dirty="0" smtClean="0"/>
                <a:t>…</a:t>
              </a:r>
              <a:endParaRPr lang="en-US" sz="2800" dirty="0"/>
            </a:p>
          </p:txBody>
        </p:sp>
        <p:sp>
          <p:nvSpPr>
            <p:cNvPr id="139" name="TextBox 138"/>
            <p:cNvSpPr txBox="1"/>
            <p:nvPr/>
          </p:nvSpPr>
          <p:spPr>
            <a:xfrm>
              <a:off x="5663471" y="245407"/>
              <a:ext cx="1231865" cy="369332"/>
            </a:xfrm>
            <a:prstGeom prst="rect">
              <a:avLst/>
            </a:prstGeom>
            <a:noFill/>
          </p:spPr>
          <p:txBody>
            <a:bodyPr wrap="none" rtlCol="0">
              <a:spAutoFit/>
            </a:bodyPr>
            <a:lstStyle/>
            <a:p>
              <a:r>
                <a:rPr lang="en-US" dirty="0" smtClean="0"/>
                <a:t>Replication</a:t>
              </a:r>
              <a:endParaRPr lang="en-US" dirty="0"/>
            </a:p>
          </p:txBody>
        </p:sp>
      </p:grpSp>
    </p:spTree>
    <p:extLst>
      <p:ext uri="{BB962C8B-B14F-4D97-AF65-F5344CB8AC3E}">
        <p14:creationId xmlns:p14="http://schemas.microsoft.com/office/powerpoint/2010/main" val="40022846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up)">
                                      <p:cBhvr>
                                        <p:cTn id="29" dur="500"/>
                                        <p:tgtEl>
                                          <p:spTgt spid="11"/>
                                        </p:tgtEl>
                                      </p:cBhvr>
                                    </p:animEffect>
                                  </p:childTnLst>
                                </p:cTn>
                              </p:par>
                              <p:par>
                                <p:cTn id="30" presetID="22" presetClass="entr" presetSubtype="1"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up)">
                                      <p:cBhvr>
                                        <p:cTn id="32" dur="500"/>
                                        <p:tgtEl>
                                          <p:spTgt spid="15"/>
                                        </p:tgtEl>
                                      </p:cBhvr>
                                    </p:animEffect>
                                  </p:childTnLst>
                                </p:cTn>
                              </p:par>
                              <p:par>
                                <p:cTn id="33" presetID="22" presetClass="entr" presetSubtype="1"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500"/>
                                        <p:tgtEl>
                                          <p:spTgt spid="9"/>
                                        </p:tgtEl>
                                      </p:cBhvr>
                                    </p:animEffect>
                                  </p:childTnLst>
                                </p:cTn>
                              </p:par>
                              <p:par>
                                <p:cTn id="36" presetID="22" presetClass="entr" presetSubtype="1" fill="hold"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up)">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down)">
                                      <p:cBhvr>
                                        <p:cTn id="43" dur="5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40" grpId="0"/>
      <p:bldP spid="41" grpId="0"/>
      <p:bldP spid="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29901" y="1804189"/>
            <a:ext cx="387924" cy="452253"/>
          </a:xfrm>
          <a:prstGeom prst="rect">
            <a:avLst/>
          </a:prstGeom>
          <a:noFill/>
        </p:spPr>
        <p:txBody>
          <a:bodyPr wrap="none" rtlCol="0">
            <a:spAutoFit/>
          </a:bodyPr>
          <a:lstStyle/>
          <a:p>
            <a:r>
              <a:rPr lang="en-US" sz="2800" dirty="0" smtClean="0"/>
              <a:t>…</a:t>
            </a:r>
            <a:endParaRPr lang="en-US" sz="2800" dirty="0"/>
          </a:p>
        </p:txBody>
      </p:sp>
      <p:sp>
        <p:nvSpPr>
          <p:cNvPr id="7" name="Oval 6"/>
          <p:cNvSpPr/>
          <p:nvPr/>
        </p:nvSpPr>
        <p:spPr>
          <a:xfrm>
            <a:off x="566650" y="634412"/>
            <a:ext cx="544630" cy="577904"/>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Arrow Connector 8"/>
          <p:cNvCxnSpPr>
            <a:stCxn id="7" idx="5"/>
          </p:cNvCxnSpPr>
          <p:nvPr/>
        </p:nvCxnSpPr>
        <p:spPr>
          <a:xfrm>
            <a:off x="1031521" y="1127684"/>
            <a:ext cx="965541" cy="1005645"/>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611044" y="1055659"/>
            <a:ext cx="0" cy="986792"/>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7" idx="6"/>
          </p:cNvCxnSpPr>
          <p:nvPr/>
        </p:nvCxnSpPr>
        <p:spPr>
          <a:xfrm>
            <a:off x="1111280" y="923364"/>
            <a:ext cx="1567546" cy="1252403"/>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726096" y="1196506"/>
            <a:ext cx="1" cy="816966"/>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7" idx="4"/>
          </p:cNvCxnSpPr>
          <p:nvPr/>
        </p:nvCxnSpPr>
        <p:spPr>
          <a:xfrm>
            <a:off x="838965" y="1212316"/>
            <a:ext cx="383555" cy="1001317"/>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grpSp>
        <p:nvGrpSpPr>
          <p:cNvPr id="16" name="Group 15"/>
          <p:cNvGrpSpPr/>
          <p:nvPr/>
        </p:nvGrpSpPr>
        <p:grpSpPr>
          <a:xfrm>
            <a:off x="567297" y="2052541"/>
            <a:ext cx="215900" cy="254000"/>
            <a:chOff x="1150899" y="3253384"/>
            <a:chExt cx="215900" cy="254000"/>
          </a:xfrm>
        </p:grpSpPr>
        <p:cxnSp>
          <p:nvCxnSpPr>
            <p:cNvPr id="17" name="Straight Connector 16"/>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9" name="Oval 18"/>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22" name="Group 21"/>
          <p:cNvGrpSpPr/>
          <p:nvPr/>
        </p:nvGrpSpPr>
        <p:grpSpPr>
          <a:xfrm>
            <a:off x="1243729" y="2052541"/>
            <a:ext cx="215900" cy="254000"/>
            <a:chOff x="1150899" y="3253384"/>
            <a:chExt cx="215900" cy="254000"/>
          </a:xfrm>
        </p:grpSpPr>
        <p:cxnSp>
          <p:nvCxnSpPr>
            <p:cNvPr id="23" name="Straight Connector 22"/>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5" name="Oval 24"/>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28" name="Group 27"/>
          <p:cNvGrpSpPr/>
          <p:nvPr/>
        </p:nvGrpSpPr>
        <p:grpSpPr>
          <a:xfrm>
            <a:off x="2014001" y="2042451"/>
            <a:ext cx="215900" cy="254000"/>
            <a:chOff x="1150899" y="3253384"/>
            <a:chExt cx="215900" cy="254000"/>
          </a:xfrm>
        </p:grpSpPr>
        <p:cxnSp>
          <p:nvCxnSpPr>
            <p:cNvPr id="29" name="Straight Connector 28"/>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31" name="Oval 30"/>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34" name="Group 33"/>
          <p:cNvGrpSpPr/>
          <p:nvPr/>
        </p:nvGrpSpPr>
        <p:grpSpPr>
          <a:xfrm>
            <a:off x="2674367" y="2033745"/>
            <a:ext cx="215900" cy="254000"/>
            <a:chOff x="1150899" y="3253384"/>
            <a:chExt cx="215900" cy="254000"/>
          </a:xfrm>
        </p:grpSpPr>
        <p:cxnSp>
          <p:nvCxnSpPr>
            <p:cNvPr id="35" name="Straight Connector 34"/>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37" name="Oval 36"/>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40" name="TextBox 39"/>
          <p:cNvSpPr txBox="1"/>
          <p:nvPr/>
        </p:nvSpPr>
        <p:spPr>
          <a:xfrm>
            <a:off x="136296" y="2318457"/>
            <a:ext cx="860707" cy="369332"/>
          </a:xfrm>
          <a:prstGeom prst="rect">
            <a:avLst/>
          </a:prstGeom>
          <a:noFill/>
        </p:spPr>
        <p:txBody>
          <a:bodyPr wrap="none" rtlCol="0">
            <a:spAutoFit/>
          </a:bodyPr>
          <a:lstStyle/>
          <a:p>
            <a:r>
              <a:rPr lang="en-US" dirty="0" smtClean="0"/>
              <a:t>Node 1</a:t>
            </a:r>
            <a:endParaRPr lang="en-US" dirty="0"/>
          </a:p>
        </p:txBody>
      </p:sp>
      <p:sp>
        <p:nvSpPr>
          <p:cNvPr id="41" name="TextBox 40"/>
          <p:cNvSpPr txBox="1"/>
          <p:nvPr/>
        </p:nvSpPr>
        <p:spPr>
          <a:xfrm>
            <a:off x="2371433" y="2411596"/>
            <a:ext cx="936136" cy="369332"/>
          </a:xfrm>
          <a:prstGeom prst="rect">
            <a:avLst/>
          </a:prstGeom>
          <a:noFill/>
        </p:spPr>
        <p:txBody>
          <a:bodyPr wrap="none" rtlCol="0">
            <a:spAutoFit/>
          </a:bodyPr>
          <a:lstStyle/>
          <a:p>
            <a:r>
              <a:rPr lang="en-US" dirty="0" smtClean="0"/>
              <a:t>Node </a:t>
            </a:r>
            <a:r>
              <a:rPr lang="en-US" i="1" dirty="0" smtClean="0"/>
              <a:t>N</a:t>
            </a:r>
            <a:endParaRPr lang="en-US" i="1" dirty="0"/>
          </a:p>
        </p:txBody>
      </p:sp>
      <p:sp>
        <p:nvSpPr>
          <p:cNvPr id="42" name="TextBox 41"/>
          <p:cNvSpPr txBox="1"/>
          <p:nvPr/>
        </p:nvSpPr>
        <p:spPr>
          <a:xfrm>
            <a:off x="467544" y="218023"/>
            <a:ext cx="2653265" cy="369332"/>
          </a:xfrm>
          <a:prstGeom prst="rect">
            <a:avLst/>
          </a:prstGeom>
          <a:noFill/>
        </p:spPr>
        <p:txBody>
          <a:bodyPr wrap="none" rtlCol="0">
            <a:spAutoFit/>
          </a:bodyPr>
          <a:lstStyle/>
          <a:p>
            <a:r>
              <a:rPr lang="en-US" dirty="0" smtClean="0"/>
              <a:t>Write-Once / Read-Mostly</a:t>
            </a:r>
            <a:endParaRPr lang="en-US" dirty="0"/>
          </a:p>
        </p:txBody>
      </p:sp>
      <p:grpSp>
        <p:nvGrpSpPr>
          <p:cNvPr id="2" name="Group 1"/>
          <p:cNvGrpSpPr/>
          <p:nvPr/>
        </p:nvGrpSpPr>
        <p:grpSpPr>
          <a:xfrm>
            <a:off x="4213654" y="245407"/>
            <a:ext cx="4102762" cy="2510150"/>
            <a:chOff x="4213654" y="245407"/>
            <a:chExt cx="4102762" cy="2510150"/>
          </a:xfrm>
        </p:grpSpPr>
        <p:cxnSp>
          <p:nvCxnSpPr>
            <p:cNvPr id="46" name="Straight Arrow Connector 45"/>
            <p:cNvCxnSpPr/>
            <p:nvPr/>
          </p:nvCxnSpPr>
          <p:spPr>
            <a:xfrm>
              <a:off x="4688402" y="1123427"/>
              <a:ext cx="0" cy="986792"/>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flipV="1">
              <a:off x="4803454" y="1264274"/>
              <a:ext cx="1" cy="816966"/>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grpSp>
          <p:nvGrpSpPr>
            <p:cNvPr id="50" name="Group 49"/>
            <p:cNvGrpSpPr/>
            <p:nvPr/>
          </p:nvGrpSpPr>
          <p:grpSpPr>
            <a:xfrm>
              <a:off x="4644655" y="2120309"/>
              <a:ext cx="215900" cy="254000"/>
              <a:chOff x="1150899" y="3253384"/>
              <a:chExt cx="215900" cy="254000"/>
            </a:xfrm>
          </p:grpSpPr>
          <p:cxnSp>
            <p:nvCxnSpPr>
              <p:cNvPr id="51" name="Straight Connector 50"/>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53" name="Oval 52"/>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4" name="Straight Connector 53"/>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4" name="TextBox 73"/>
            <p:cNvSpPr txBox="1"/>
            <p:nvPr/>
          </p:nvSpPr>
          <p:spPr>
            <a:xfrm>
              <a:off x="4213654" y="2386225"/>
              <a:ext cx="860707" cy="369332"/>
            </a:xfrm>
            <a:prstGeom prst="rect">
              <a:avLst/>
            </a:prstGeom>
            <a:noFill/>
          </p:spPr>
          <p:txBody>
            <a:bodyPr wrap="none" rtlCol="0">
              <a:spAutoFit/>
            </a:bodyPr>
            <a:lstStyle/>
            <a:p>
              <a:r>
                <a:rPr lang="en-US" dirty="0" smtClean="0"/>
                <a:t>Node 1</a:t>
              </a:r>
              <a:endParaRPr lang="en-US" dirty="0"/>
            </a:p>
          </p:txBody>
        </p:sp>
        <p:sp>
          <p:nvSpPr>
            <p:cNvPr id="97" name="Oval 96"/>
            <p:cNvSpPr/>
            <p:nvPr/>
          </p:nvSpPr>
          <p:spPr>
            <a:xfrm>
              <a:off x="4459418" y="686370"/>
              <a:ext cx="544630" cy="577904"/>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8" name="Straight Arrow Connector 97"/>
            <p:cNvCxnSpPr/>
            <p:nvPr/>
          </p:nvCxnSpPr>
          <p:spPr>
            <a:xfrm>
              <a:off x="5766828" y="1138926"/>
              <a:ext cx="0" cy="986792"/>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grpSp>
          <p:nvGrpSpPr>
            <p:cNvPr id="100" name="Group 99"/>
            <p:cNvGrpSpPr/>
            <p:nvPr/>
          </p:nvGrpSpPr>
          <p:grpSpPr>
            <a:xfrm>
              <a:off x="5723081" y="2120309"/>
              <a:ext cx="215900" cy="254000"/>
              <a:chOff x="1150899" y="3253384"/>
              <a:chExt cx="215900" cy="254000"/>
            </a:xfrm>
          </p:grpSpPr>
          <p:cxnSp>
            <p:nvCxnSpPr>
              <p:cNvPr id="101" name="Straight Connector 100"/>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03" name="Oval 102"/>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4" name="Straight Connector 103"/>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06" name="TextBox 105"/>
            <p:cNvSpPr txBox="1"/>
            <p:nvPr/>
          </p:nvSpPr>
          <p:spPr>
            <a:xfrm>
              <a:off x="5292080" y="2386225"/>
              <a:ext cx="860707" cy="369332"/>
            </a:xfrm>
            <a:prstGeom prst="rect">
              <a:avLst/>
            </a:prstGeom>
            <a:noFill/>
          </p:spPr>
          <p:txBody>
            <a:bodyPr wrap="none" rtlCol="0">
              <a:spAutoFit/>
            </a:bodyPr>
            <a:lstStyle/>
            <a:p>
              <a:r>
                <a:rPr lang="en-US" dirty="0" smtClean="0"/>
                <a:t>Node 1</a:t>
              </a:r>
              <a:endParaRPr lang="en-US" dirty="0"/>
            </a:p>
          </p:txBody>
        </p:sp>
        <p:sp>
          <p:nvSpPr>
            <p:cNvPr id="107" name="Oval 106"/>
            <p:cNvSpPr/>
            <p:nvPr/>
          </p:nvSpPr>
          <p:spPr>
            <a:xfrm>
              <a:off x="5537844" y="686370"/>
              <a:ext cx="544630" cy="577904"/>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8" name="Straight Arrow Connector 117"/>
            <p:cNvCxnSpPr/>
            <p:nvPr/>
          </p:nvCxnSpPr>
          <p:spPr>
            <a:xfrm>
              <a:off x="6795753" y="1154127"/>
              <a:ext cx="0" cy="986792"/>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grpSp>
          <p:nvGrpSpPr>
            <p:cNvPr id="120" name="Group 119"/>
            <p:cNvGrpSpPr/>
            <p:nvPr/>
          </p:nvGrpSpPr>
          <p:grpSpPr>
            <a:xfrm>
              <a:off x="6752006" y="2120309"/>
              <a:ext cx="215900" cy="254000"/>
              <a:chOff x="1150899" y="3253384"/>
              <a:chExt cx="215900" cy="254000"/>
            </a:xfrm>
          </p:grpSpPr>
          <p:cxnSp>
            <p:nvCxnSpPr>
              <p:cNvPr id="121" name="Straight Connector 120"/>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23" name="Oval 122"/>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4" name="Straight Connector 123"/>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6" name="TextBox 125"/>
            <p:cNvSpPr txBox="1"/>
            <p:nvPr/>
          </p:nvSpPr>
          <p:spPr>
            <a:xfrm>
              <a:off x="6321005" y="2386225"/>
              <a:ext cx="860707" cy="369332"/>
            </a:xfrm>
            <a:prstGeom prst="rect">
              <a:avLst/>
            </a:prstGeom>
            <a:noFill/>
          </p:spPr>
          <p:txBody>
            <a:bodyPr wrap="none" rtlCol="0">
              <a:spAutoFit/>
            </a:bodyPr>
            <a:lstStyle/>
            <a:p>
              <a:r>
                <a:rPr lang="en-US" dirty="0" smtClean="0"/>
                <a:t>Node 1</a:t>
              </a:r>
              <a:endParaRPr lang="en-US" dirty="0"/>
            </a:p>
          </p:txBody>
        </p:sp>
        <p:sp>
          <p:nvSpPr>
            <p:cNvPr id="127" name="Oval 126"/>
            <p:cNvSpPr/>
            <p:nvPr/>
          </p:nvSpPr>
          <p:spPr>
            <a:xfrm>
              <a:off x="6566769" y="686370"/>
              <a:ext cx="544630" cy="577904"/>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8" name="Straight Arrow Connector 127"/>
            <p:cNvCxnSpPr/>
            <p:nvPr/>
          </p:nvCxnSpPr>
          <p:spPr>
            <a:xfrm>
              <a:off x="7930457" y="1107679"/>
              <a:ext cx="0" cy="986792"/>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grpSp>
          <p:nvGrpSpPr>
            <p:cNvPr id="130" name="Group 129"/>
            <p:cNvGrpSpPr/>
            <p:nvPr/>
          </p:nvGrpSpPr>
          <p:grpSpPr>
            <a:xfrm>
              <a:off x="7886710" y="2120309"/>
              <a:ext cx="215900" cy="254000"/>
              <a:chOff x="1150899" y="3253384"/>
              <a:chExt cx="215900" cy="254000"/>
            </a:xfrm>
          </p:grpSpPr>
          <p:cxnSp>
            <p:nvCxnSpPr>
              <p:cNvPr id="131" name="Straight Connector 130"/>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33" name="Oval 132"/>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4" name="Straight Connector 133"/>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36" name="TextBox 135"/>
            <p:cNvSpPr txBox="1"/>
            <p:nvPr/>
          </p:nvSpPr>
          <p:spPr>
            <a:xfrm>
              <a:off x="7455709" y="2386225"/>
              <a:ext cx="860707" cy="369332"/>
            </a:xfrm>
            <a:prstGeom prst="rect">
              <a:avLst/>
            </a:prstGeom>
            <a:noFill/>
          </p:spPr>
          <p:txBody>
            <a:bodyPr wrap="none" rtlCol="0">
              <a:spAutoFit/>
            </a:bodyPr>
            <a:lstStyle/>
            <a:p>
              <a:r>
                <a:rPr lang="en-US" dirty="0" smtClean="0"/>
                <a:t>Node 1</a:t>
              </a:r>
              <a:endParaRPr lang="en-US" dirty="0"/>
            </a:p>
          </p:txBody>
        </p:sp>
        <p:sp>
          <p:nvSpPr>
            <p:cNvPr id="137" name="Oval 136"/>
            <p:cNvSpPr/>
            <p:nvPr/>
          </p:nvSpPr>
          <p:spPr>
            <a:xfrm>
              <a:off x="7701473" y="686370"/>
              <a:ext cx="544630" cy="577904"/>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 name="TextBox 137"/>
            <p:cNvSpPr txBox="1"/>
            <p:nvPr/>
          </p:nvSpPr>
          <p:spPr>
            <a:xfrm>
              <a:off x="7184763" y="1854002"/>
              <a:ext cx="387924" cy="452253"/>
            </a:xfrm>
            <a:prstGeom prst="rect">
              <a:avLst/>
            </a:prstGeom>
            <a:noFill/>
          </p:spPr>
          <p:txBody>
            <a:bodyPr wrap="none" rtlCol="0">
              <a:spAutoFit/>
            </a:bodyPr>
            <a:lstStyle/>
            <a:p>
              <a:r>
                <a:rPr lang="en-US" sz="2800" dirty="0" smtClean="0"/>
                <a:t>…</a:t>
              </a:r>
              <a:endParaRPr lang="en-US" sz="2800" dirty="0"/>
            </a:p>
          </p:txBody>
        </p:sp>
        <p:sp>
          <p:nvSpPr>
            <p:cNvPr id="139" name="TextBox 138"/>
            <p:cNvSpPr txBox="1"/>
            <p:nvPr/>
          </p:nvSpPr>
          <p:spPr>
            <a:xfrm>
              <a:off x="5663471" y="245407"/>
              <a:ext cx="1231865" cy="369332"/>
            </a:xfrm>
            <a:prstGeom prst="rect">
              <a:avLst/>
            </a:prstGeom>
            <a:noFill/>
          </p:spPr>
          <p:txBody>
            <a:bodyPr wrap="none" rtlCol="0">
              <a:spAutoFit/>
            </a:bodyPr>
            <a:lstStyle/>
            <a:p>
              <a:r>
                <a:rPr lang="en-US" dirty="0" smtClean="0"/>
                <a:t>Replication</a:t>
              </a:r>
              <a:endParaRPr lang="en-US" dirty="0"/>
            </a:p>
          </p:txBody>
        </p:sp>
      </p:grpSp>
      <p:sp>
        <p:nvSpPr>
          <p:cNvPr id="140" name="TextBox 139"/>
          <p:cNvSpPr txBox="1"/>
          <p:nvPr/>
        </p:nvSpPr>
        <p:spPr>
          <a:xfrm>
            <a:off x="2489141" y="5231190"/>
            <a:ext cx="387924" cy="452253"/>
          </a:xfrm>
          <a:prstGeom prst="rect">
            <a:avLst/>
          </a:prstGeom>
          <a:noFill/>
        </p:spPr>
        <p:txBody>
          <a:bodyPr wrap="none" rtlCol="0">
            <a:spAutoFit/>
          </a:bodyPr>
          <a:lstStyle/>
          <a:p>
            <a:r>
              <a:rPr lang="en-US" sz="2800" dirty="0" smtClean="0"/>
              <a:t>…</a:t>
            </a:r>
            <a:endParaRPr lang="en-US" sz="2800" dirty="0"/>
          </a:p>
        </p:txBody>
      </p:sp>
      <p:sp>
        <p:nvSpPr>
          <p:cNvPr id="141" name="Oval 140"/>
          <p:cNvSpPr/>
          <p:nvPr/>
        </p:nvSpPr>
        <p:spPr>
          <a:xfrm>
            <a:off x="825890" y="4061413"/>
            <a:ext cx="544630" cy="577904"/>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2" name="Straight Arrow Connector 141"/>
          <p:cNvCxnSpPr>
            <a:stCxn id="141" idx="5"/>
          </p:cNvCxnSpPr>
          <p:nvPr/>
        </p:nvCxnSpPr>
        <p:spPr>
          <a:xfrm>
            <a:off x="1290761" y="4554685"/>
            <a:ext cx="965541" cy="1005645"/>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43" name="Straight Arrow Connector 142"/>
          <p:cNvCxnSpPr/>
          <p:nvPr/>
        </p:nvCxnSpPr>
        <p:spPr>
          <a:xfrm>
            <a:off x="870284" y="4482660"/>
            <a:ext cx="0" cy="986792"/>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a:stCxn id="141" idx="6"/>
          </p:cNvCxnSpPr>
          <p:nvPr/>
        </p:nvCxnSpPr>
        <p:spPr>
          <a:xfrm>
            <a:off x="1370520" y="4350365"/>
            <a:ext cx="1567546" cy="1166867"/>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V="1">
            <a:off x="985336" y="4623507"/>
            <a:ext cx="1" cy="816966"/>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stCxn id="141" idx="4"/>
          </p:cNvCxnSpPr>
          <p:nvPr/>
        </p:nvCxnSpPr>
        <p:spPr>
          <a:xfrm>
            <a:off x="1098205" y="4639317"/>
            <a:ext cx="383555" cy="1001317"/>
          </a:xfrm>
          <a:prstGeom prst="straightConnector1">
            <a:avLst/>
          </a:prstGeom>
          <a:ln w="3175" cmpd="sng">
            <a:solidFill>
              <a:srgbClr val="000000"/>
            </a:solidFill>
            <a:prstDash val="lgDash"/>
            <a:headEnd type="none"/>
            <a:tailEnd type="triangle"/>
          </a:ln>
          <a:effectLst/>
        </p:spPr>
        <p:style>
          <a:lnRef idx="2">
            <a:schemeClr val="accent1"/>
          </a:lnRef>
          <a:fillRef idx="0">
            <a:schemeClr val="accent1"/>
          </a:fillRef>
          <a:effectRef idx="1">
            <a:schemeClr val="accent1"/>
          </a:effectRef>
          <a:fontRef idx="minor">
            <a:schemeClr val="tx1"/>
          </a:fontRef>
        </p:style>
      </p:cxnSp>
      <p:grpSp>
        <p:nvGrpSpPr>
          <p:cNvPr id="147" name="Group 146"/>
          <p:cNvGrpSpPr/>
          <p:nvPr/>
        </p:nvGrpSpPr>
        <p:grpSpPr>
          <a:xfrm>
            <a:off x="826537" y="5479542"/>
            <a:ext cx="215900" cy="254000"/>
            <a:chOff x="1150899" y="3253384"/>
            <a:chExt cx="215900" cy="254000"/>
          </a:xfrm>
        </p:grpSpPr>
        <p:cxnSp>
          <p:nvCxnSpPr>
            <p:cNvPr id="148" name="Straight Connector 147"/>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49" name="Straight Connector 148"/>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50" name="Oval 149"/>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1" name="Straight Connector 150"/>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2" name="Straight Connector 151"/>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53" name="Group 152"/>
          <p:cNvGrpSpPr/>
          <p:nvPr/>
        </p:nvGrpSpPr>
        <p:grpSpPr>
          <a:xfrm>
            <a:off x="1502969" y="5479542"/>
            <a:ext cx="215900" cy="254000"/>
            <a:chOff x="1150899" y="3253384"/>
            <a:chExt cx="215900" cy="254000"/>
          </a:xfrm>
        </p:grpSpPr>
        <p:cxnSp>
          <p:nvCxnSpPr>
            <p:cNvPr id="154" name="Straight Connector 153"/>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55" name="Straight Connector 154"/>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56" name="Oval 155"/>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7" name="Straight Connector 156"/>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59" name="Group 158"/>
          <p:cNvGrpSpPr/>
          <p:nvPr/>
        </p:nvGrpSpPr>
        <p:grpSpPr>
          <a:xfrm>
            <a:off x="2273241" y="5469452"/>
            <a:ext cx="215900" cy="254000"/>
            <a:chOff x="1150899" y="3253384"/>
            <a:chExt cx="215900" cy="254000"/>
          </a:xfrm>
        </p:grpSpPr>
        <p:cxnSp>
          <p:nvCxnSpPr>
            <p:cNvPr id="160" name="Straight Connector 159"/>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61" name="Straight Connector 160"/>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62" name="Oval 161"/>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3" name="Straight Connector 162"/>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4" name="Straight Connector 163"/>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65" name="Group 164"/>
          <p:cNvGrpSpPr/>
          <p:nvPr/>
        </p:nvGrpSpPr>
        <p:grpSpPr>
          <a:xfrm>
            <a:off x="2933607" y="5460746"/>
            <a:ext cx="215900" cy="254000"/>
            <a:chOff x="1150899" y="3253384"/>
            <a:chExt cx="215900" cy="254000"/>
          </a:xfrm>
        </p:grpSpPr>
        <p:cxnSp>
          <p:nvCxnSpPr>
            <p:cNvPr id="166" name="Straight Connector 165"/>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67" name="Straight Connector 166"/>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68" name="Oval 167"/>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9" name="Straight Connector 168"/>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0" name="Straight Connector 169"/>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71" name="TextBox 170"/>
          <p:cNvSpPr txBox="1"/>
          <p:nvPr/>
        </p:nvSpPr>
        <p:spPr>
          <a:xfrm>
            <a:off x="395536" y="5745458"/>
            <a:ext cx="860707" cy="369332"/>
          </a:xfrm>
          <a:prstGeom prst="rect">
            <a:avLst/>
          </a:prstGeom>
          <a:noFill/>
        </p:spPr>
        <p:txBody>
          <a:bodyPr wrap="none" rtlCol="0">
            <a:spAutoFit/>
          </a:bodyPr>
          <a:lstStyle/>
          <a:p>
            <a:r>
              <a:rPr lang="en-US" dirty="0" smtClean="0"/>
              <a:t>Node 1</a:t>
            </a:r>
            <a:endParaRPr lang="en-US" dirty="0"/>
          </a:p>
        </p:txBody>
      </p:sp>
      <p:sp>
        <p:nvSpPr>
          <p:cNvPr id="172" name="TextBox 171"/>
          <p:cNvSpPr txBox="1"/>
          <p:nvPr/>
        </p:nvSpPr>
        <p:spPr>
          <a:xfrm>
            <a:off x="2630673" y="5838597"/>
            <a:ext cx="936136" cy="369332"/>
          </a:xfrm>
          <a:prstGeom prst="rect">
            <a:avLst/>
          </a:prstGeom>
          <a:noFill/>
        </p:spPr>
        <p:txBody>
          <a:bodyPr wrap="none" rtlCol="0">
            <a:spAutoFit/>
          </a:bodyPr>
          <a:lstStyle/>
          <a:p>
            <a:r>
              <a:rPr lang="en-US" dirty="0" smtClean="0"/>
              <a:t>Node </a:t>
            </a:r>
            <a:r>
              <a:rPr lang="en-US" i="1" dirty="0" smtClean="0"/>
              <a:t>N</a:t>
            </a:r>
            <a:endParaRPr lang="en-US" i="1" dirty="0"/>
          </a:p>
        </p:txBody>
      </p:sp>
      <p:sp>
        <p:nvSpPr>
          <p:cNvPr id="173" name="TextBox 172"/>
          <p:cNvSpPr txBox="1"/>
          <p:nvPr/>
        </p:nvSpPr>
        <p:spPr>
          <a:xfrm>
            <a:off x="726784" y="3645024"/>
            <a:ext cx="1441420" cy="369332"/>
          </a:xfrm>
          <a:prstGeom prst="rect">
            <a:avLst/>
          </a:prstGeom>
          <a:noFill/>
        </p:spPr>
        <p:txBody>
          <a:bodyPr wrap="none" rtlCol="0">
            <a:spAutoFit/>
          </a:bodyPr>
          <a:lstStyle/>
          <a:p>
            <a:r>
              <a:rPr lang="en-US" dirty="0" smtClean="0"/>
              <a:t>Result Object</a:t>
            </a:r>
            <a:endParaRPr lang="en-US" dirty="0"/>
          </a:p>
        </p:txBody>
      </p:sp>
      <p:cxnSp>
        <p:nvCxnSpPr>
          <p:cNvPr id="268" name="Straight Arrow Connector 267"/>
          <p:cNvCxnSpPr/>
          <p:nvPr/>
        </p:nvCxnSpPr>
        <p:spPr>
          <a:xfrm flipH="1" flipV="1">
            <a:off x="1183760" y="4639317"/>
            <a:ext cx="370009" cy="821430"/>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272" name="Straight Arrow Connector 271"/>
          <p:cNvCxnSpPr/>
          <p:nvPr/>
        </p:nvCxnSpPr>
        <p:spPr>
          <a:xfrm flipH="1" flipV="1">
            <a:off x="1316210" y="4493903"/>
            <a:ext cx="1115830" cy="946570"/>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274" name="Straight Arrow Connector 273"/>
          <p:cNvCxnSpPr>
            <a:endCxn id="141" idx="6"/>
          </p:cNvCxnSpPr>
          <p:nvPr/>
        </p:nvCxnSpPr>
        <p:spPr>
          <a:xfrm flipH="1" flipV="1">
            <a:off x="1370520" y="4350365"/>
            <a:ext cx="1721887" cy="1090108"/>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281" name="TextBox 280"/>
          <p:cNvSpPr txBox="1"/>
          <p:nvPr/>
        </p:nvSpPr>
        <p:spPr>
          <a:xfrm>
            <a:off x="7047792" y="5260573"/>
            <a:ext cx="387924" cy="452253"/>
          </a:xfrm>
          <a:prstGeom prst="rect">
            <a:avLst/>
          </a:prstGeom>
          <a:noFill/>
        </p:spPr>
        <p:txBody>
          <a:bodyPr wrap="none" rtlCol="0">
            <a:spAutoFit/>
          </a:bodyPr>
          <a:lstStyle/>
          <a:p>
            <a:r>
              <a:rPr lang="en-US" sz="2800" dirty="0" smtClean="0"/>
              <a:t>…</a:t>
            </a:r>
            <a:endParaRPr lang="en-US" sz="2800" dirty="0"/>
          </a:p>
        </p:txBody>
      </p:sp>
      <p:sp>
        <p:nvSpPr>
          <p:cNvPr id="282" name="Oval 281"/>
          <p:cNvSpPr/>
          <p:nvPr/>
        </p:nvSpPr>
        <p:spPr>
          <a:xfrm>
            <a:off x="5376396" y="3835273"/>
            <a:ext cx="544630" cy="577904"/>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83" name="Straight Arrow Connector 282"/>
          <p:cNvCxnSpPr/>
          <p:nvPr/>
        </p:nvCxnSpPr>
        <p:spPr>
          <a:xfrm>
            <a:off x="5921026" y="5170121"/>
            <a:ext cx="893927" cy="419592"/>
          </a:xfrm>
          <a:prstGeom prst="straightConnector1">
            <a:avLst/>
          </a:prstGeom>
          <a:ln w="3175" cmpd="sng">
            <a:solidFill>
              <a:srgbClr val="000000"/>
            </a:solidFill>
            <a:prstDash val="lgDash"/>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284" name="Straight Arrow Connector 283"/>
          <p:cNvCxnSpPr/>
          <p:nvPr/>
        </p:nvCxnSpPr>
        <p:spPr>
          <a:xfrm>
            <a:off x="5427872" y="5170121"/>
            <a:ext cx="1063" cy="328714"/>
          </a:xfrm>
          <a:prstGeom prst="straightConnector1">
            <a:avLst/>
          </a:prstGeom>
          <a:ln w="3175" cmpd="sng">
            <a:solidFill>
              <a:srgbClr val="000000"/>
            </a:solidFill>
            <a:prstDash val="lgDash"/>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285" name="Straight Arrow Connector 284"/>
          <p:cNvCxnSpPr>
            <a:stCxn id="322" idx="3"/>
          </p:cNvCxnSpPr>
          <p:nvPr/>
        </p:nvCxnSpPr>
        <p:spPr>
          <a:xfrm>
            <a:off x="6030387" y="5055200"/>
            <a:ext cx="1466330" cy="491415"/>
          </a:xfrm>
          <a:prstGeom prst="straightConnector1">
            <a:avLst/>
          </a:prstGeom>
          <a:ln w="3175" cmpd="sng">
            <a:solidFill>
              <a:srgbClr val="000000"/>
            </a:solidFill>
            <a:prstDash val="lgDash"/>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287" name="Straight Arrow Connector 286"/>
          <p:cNvCxnSpPr>
            <a:stCxn id="322" idx="2"/>
          </p:cNvCxnSpPr>
          <p:nvPr/>
        </p:nvCxnSpPr>
        <p:spPr>
          <a:xfrm>
            <a:off x="5656856" y="5170121"/>
            <a:ext cx="383555" cy="499896"/>
          </a:xfrm>
          <a:prstGeom prst="straightConnector1">
            <a:avLst/>
          </a:prstGeom>
          <a:ln w="3175" cmpd="sng">
            <a:solidFill>
              <a:srgbClr val="000000"/>
            </a:solidFill>
            <a:prstDash val="lgDash"/>
            <a:headEnd type="triangle"/>
            <a:tailEnd type="none"/>
          </a:ln>
          <a:effectLst/>
        </p:spPr>
        <p:style>
          <a:lnRef idx="2">
            <a:schemeClr val="accent1"/>
          </a:lnRef>
          <a:fillRef idx="0">
            <a:schemeClr val="accent1"/>
          </a:fillRef>
          <a:effectRef idx="1">
            <a:schemeClr val="accent1"/>
          </a:effectRef>
          <a:fontRef idx="minor">
            <a:schemeClr val="tx1"/>
          </a:fontRef>
        </p:style>
      </p:cxnSp>
      <p:grpSp>
        <p:nvGrpSpPr>
          <p:cNvPr id="288" name="Group 287"/>
          <p:cNvGrpSpPr/>
          <p:nvPr/>
        </p:nvGrpSpPr>
        <p:grpSpPr>
          <a:xfrm>
            <a:off x="5385188" y="5508925"/>
            <a:ext cx="215900" cy="254000"/>
            <a:chOff x="1150899" y="3253384"/>
            <a:chExt cx="215900" cy="254000"/>
          </a:xfrm>
        </p:grpSpPr>
        <p:cxnSp>
          <p:nvCxnSpPr>
            <p:cNvPr id="289" name="Straight Connector 288"/>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90" name="Straight Connector 289"/>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91" name="Oval 290"/>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92" name="Straight Connector 291"/>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93" name="Straight Connector 292"/>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294" name="Group 293"/>
          <p:cNvGrpSpPr/>
          <p:nvPr/>
        </p:nvGrpSpPr>
        <p:grpSpPr>
          <a:xfrm>
            <a:off x="6061620" y="5508925"/>
            <a:ext cx="215900" cy="254000"/>
            <a:chOff x="1150899" y="3253384"/>
            <a:chExt cx="215900" cy="254000"/>
          </a:xfrm>
        </p:grpSpPr>
        <p:cxnSp>
          <p:nvCxnSpPr>
            <p:cNvPr id="295" name="Straight Connector 294"/>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96" name="Straight Connector 295"/>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97" name="Oval 296"/>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98" name="Straight Connector 297"/>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99" name="Straight Connector 298"/>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300" name="Group 299"/>
          <p:cNvGrpSpPr/>
          <p:nvPr/>
        </p:nvGrpSpPr>
        <p:grpSpPr>
          <a:xfrm>
            <a:off x="6831892" y="5498835"/>
            <a:ext cx="215900" cy="254000"/>
            <a:chOff x="1150899" y="3253384"/>
            <a:chExt cx="215900" cy="254000"/>
          </a:xfrm>
        </p:grpSpPr>
        <p:cxnSp>
          <p:nvCxnSpPr>
            <p:cNvPr id="301" name="Straight Connector 300"/>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02" name="Straight Connector 301"/>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303" name="Oval 302"/>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4" name="Straight Connector 303"/>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05" name="Straight Connector 304"/>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306" name="Group 305"/>
          <p:cNvGrpSpPr/>
          <p:nvPr/>
        </p:nvGrpSpPr>
        <p:grpSpPr>
          <a:xfrm>
            <a:off x="7492258" y="5490129"/>
            <a:ext cx="215900" cy="254000"/>
            <a:chOff x="1150899" y="3253384"/>
            <a:chExt cx="215900" cy="254000"/>
          </a:xfrm>
        </p:grpSpPr>
        <p:cxnSp>
          <p:nvCxnSpPr>
            <p:cNvPr id="307" name="Straight Connector 306"/>
            <p:cNvCxnSpPr/>
            <p:nvPr/>
          </p:nvCxnSpPr>
          <p:spPr>
            <a:xfrm>
              <a:off x="11508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08" name="Straight Connector 307"/>
            <p:cNvCxnSpPr/>
            <p:nvPr/>
          </p:nvCxnSpPr>
          <p:spPr>
            <a:xfrm>
              <a:off x="1366799" y="3253384"/>
              <a:ext cx="0" cy="2540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309" name="Oval 308"/>
            <p:cNvSpPr/>
            <p:nvPr/>
          </p:nvSpPr>
          <p:spPr>
            <a:xfrm>
              <a:off x="1201698" y="3329960"/>
              <a:ext cx="108000" cy="108000"/>
            </a:xfrm>
            <a:prstGeom prst="ellipse">
              <a:avLst/>
            </a:prstGeom>
            <a:solidFill>
              <a:srgbClr val="000000"/>
            </a:solidFill>
            <a:ln w="31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0" name="Straight Connector 309"/>
            <p:cNvCxnSpPr/>
            <p:nvPr/>
          </p:nvCxnSpPr>
          <p:spPr>
            <a:xfrm>
              <a:off x="1150899" y="3253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11" name="Straight Connector 310"/>
            <p:cNvCxnSpPr/>
            <p:nvPr/>
          </p:nvCxnSpPr>
          <p:spPr>
            <a:xfrm>
              <a:off x="1150899" y="3507384"/>
              <a:ext cx="215900" cy="0"/>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312" name="TextBox 311"/>
          <p:cNvSpPr txBox="1"/>
          <p:nvPr/>
        </p:nvSpPr>
        <p:spPr>
          <a:xfrm>
            <a:off x="4954187" y="5774841"/>
            <a:ext cx="860707" cy="369332"/>
          </a:xfrm>
          <a:prstGeom prst="rect">
            <a:avLst/>
          </a:prstGeom>
          <a:noFill/>
        </p:spPr>
        <p:txBody>
          <a:bodyPr wrap="none" rtlCol="0">
            <a:spAutoFit/>
          </a:bodyPr>
          <a:lstStyle/>
          <a:p>
            <a:r>
              <a:rPr lang="en-US" dirty="0" smtClean="0"/>
              <a:t>Node 1</a:t>
            </a:r>
            <a:endParaRPr lang="en-US" dirty="0"/>
          </a:p>
        </p:txBody>
      </p:sp>
      <p:sp>
        <p:nvSpPr>
          <p:cNvPr id="313" name="TextBox 312"/>
          <p:cNvSpPr txBox="1"/>
          <p:nvPr/>
        </p:nvSpPr>
        <p:spPr>
          <a:xfrm>
            <a:off x="7189324" y="5867980"/>
            <a:ext cx="936136" cy="369332"/>
          </a:xfrm>
          <a:prstGeom prst="rect">
            <a:avLst/>
          </a:prstGeom>
          <a:noFill/>
        </p:spPr>
        <p:txBody>
          <a:bodyPr wrap="none" rtlCol="0">
            <a:spAutoFit/>
          </a:bodyPr>
          <a:lstStyle/>
          <a:p>
            <a:r>
              <a:rPr lang="en-US" dirty="0" smtClean="0"/>
              <a:t>Node </a:t>
            </a:r>
            <a:r>
              <a:rPr lang="en-US" i="1" dirty="0" smtClean="0"/>
              <a:t>N</a:t>
            </a:r>
            <a:endParaRPr lang="en-US" i="1" dirty="0"/>
          </a:p>
        </p:txBody>
      </p:sp>
      <p:cxnSp>
        <p:nvCxnSpPr>
          <p:cNvPr id="327" name="Straight Arrow Connector 326"/>
          <p:cNvCxnSpPr/>
          <p:nvPr/>
        </p:nvCxnSpPr>
        <p:spPr>
          <a:xfrm flipH="1" flipV="1">
            <a:off x="5630002" y="4426053"/>
            <a:ext cx="26854" cy="587123"/>
          </a:xfrm>
          <a:prstGeom prst="straightConnector1">
            <a:avLst/>
          </a:prstGeom>
          <a:ln w="3175" cmpd="sng">
            <a:solidFill>
              <a:srgbClr val="000000"/>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322" name="Rectangle 321"/>
          <p:cNvSpPr/>
          <p:nvPr/>
        </p:nvSpPr>
        <p:spPr>
          <a:xfrm>
            <a:off x="5283324" y="4940278"/>
            <a:ext cx="747063" cy="229843"/>
          </a:xfrm>
          <a:prstGeom prst="rect">
            <a:avLst/>
          </a:prstGeom>
          <a:solidFill>
            <a:schemeClr val="bg1">
              <a:lumMod val="85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9" name="TextBox 328"/>
          <p:cNvSpPr txBox="1"/>
          <p:nvPr/>
        </p:nvSpPr>
        <p:spPr>
          <a:xfrm>
            <a:off x="5990224" y="3876747"/>
            <a:ext cx="2398200" cy="369332"/>
          </a:xfrm>
          <a:prstGeom prst="rect">
            <a:avLst/>
          </a:prstGeom>
          <a:noFill/>
        </p:spPr>
        <p:txBody>
          <a:bodyPr wrap="none" rtlCol="0">
            <a:spAutoFit/>
          </a:bodyPr>
          <a:lstStyle/>
          <a:p>
            <a:r>
              <a:rPr lang="en-US" dirty="0" smtClean="0"/>
              <a:t>Collecting Sum Reducer</a:t>
            </a:r>
            <a:endParaRPr lang="en-US" dirty="0"/>
          </a:p>
        </p:txBody>
      </p:sp>
    </p:spTree>
    <p:extLst>
      <p:ext uri="{BB962C8B-B14F-4D97-AF65-F5344CB8AC3E}">
        <p14:creationId xmlns:p14="http://schemas.microsoft.com/office/powerpoint/2010/main" val="2712393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143"/>
                                        </p:tgtEl>
                                        <p:attrNameLst>
                                          <p:attrName>style.visibility</p:attrName>
                                        </p:attrNameLst>
                                      </p:cBhvr>
                                      <p:to>
                                        <p:strVal val="visible"/>
                                      </p:to>
                                    </p:set>
                                    <p:animEffect transition="in" filter="wipe(up)">
                                      <p:cBhvr>
                                        <p:cTn id="29" dur="500"/>
                                        <p:tgtEl>
                                          <p:spTgt spid="143"/>
                                        </p:tgtEl>
                                      </p:cBhvr>
                                    </p:animEffect>
                                  </p:childTnLst>
                                </p:cTn>
                              </p:par>
                              <p:par>
                                <p:cTn id="30" presetID="22" presetClass="entr" presetSubtype="4" fill="hold" nodeType="withEffect">
                                  <p:stCondLst>
                                    <p:cond delay="0"/>
                                  </p:stCondLst>
                                  <p:childTnLst>
                                    <p:set>
                                      <p:cBhvr>
                                        <p:cTn id="31" dur="1" fill="hold">
                                          <p:stCondLst>
                                            <p:cond delay="0"/>
                                          </p:stCondLst>
                                        </p:cTn>
                                        <p:tgtEl>
                                          <p:spTgt spid="145"/>
                                        </p:tgtEl>
                                        <p:attrNameLst>
                                          <p:attrName>style.visibility</p:attrName>
                                        </p:attrNameLst>
                                      </p:cBhvr>
                                      <p:to>
                                        <p:strVal val="visible"/>
                                      </p:to>
                                    </p:set>
                                    <p:animEffect transition="in" filter="wipe(down)">
                                      <p:cBhvr>
                                        <p:cTn id="32" dur="500"/>
                                        <p:tgtEl>
                                          <p:spTgt spid="14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146"/>
                                        </p:tgtEl>
                                        <p:attrNameLst>
                                          <p:attrName>style.visibility</p:attrName>
                                        </p:attrNameLst>
                                      </p:cBhvr>
                                      <p:to>
                                        <p:strVal val="visible"/>
                                      </p:to>
                                    </p:set>
                                    <p:animEffect transition="in" filter="wipe(up)">
                                      <p:cBhvr>
                                        <p:cTn id="37" dur="500"/>
                                        <p:tgtEl>
                                          <p:spTgt spid="146"/>
                                        </p:tgtEl>
                                      </p:cBhvr>
                                    </p:animEffect>
                                  </p:childTnLst>
                                </p:cTn>
                              </p:par>
                              <p:par>
                                <p:cTn id="38" presetID="22" presetClass="entr" presetSubtype="4" fill="hold" nodeType="withEffect">
                                  <p:stCondLst>
                                    <p:cond delay="0"/>
                                  </p:stCondLst>
                                  <p:childTnLst>
                                    <p:set>
                                      <p:cBhvr>
                                        <p:cTn id="39" dur="1" fill="hold">
                                          <p:stCondLst>
                                            <p:cond delay="0"/>
                                          </p:stCondLst>
                                        </p:cTn>
                                        <p:tgtEl>
                                          <p:spTgt spid="268"/>
                                        </p:tgtEl>
                                        <p:attrNameLst>
                                          <p:attrName>style.visibility</p:attrName>
                                        </p:attrNameLst>
                                      </p:cBhvr>
                                      <p:to>
                                        <p:strVal val="visible"/>
                                      </p:to>
                                    </p:set>
                                    <p:animEffect transition="in" filter="wipe(down)">
                                      <p:cBhvr>
                                        <p:cTn id="40" dur="500"/>
                                        <p:tgtEl>
                                          <p:spTgt spid="268"/>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142"/>
                                        </p:tgtEl>
                                        <p:attrNameLst>
                                          <p:attrName>style.visibility</p:attrName>
                                        </p:attrNameLst>
                                      </p:cBhvr>
                                      <p:to>
                                        <p:strVal val="visible"/>
                                      </p:to>
                                    </p:set>
                                    <p:animEffect transition="in" filter="wipe(up)">
                                      <p:cBhvr>
                                        <p:cTn id="45" dur="500"/>
                                        <p:tgtEl>
                                          <p:spTgt spid="142"/>
                                        </p:tgtEl>
                                      </p:cBhvr>
                                    </p:animEffect>
                                  </p:childTnLst>
                                </p:cTn>
                              </p:par>
                              <p:par>
                                <p:cTn id="46" presetID="22" presetClass="entr" presetSubtype="4" fill="hold" nodeType="withEffect">
                                  <p:stCondLst>
                                    <p:cond delay="0"/>
                                  </p:stCondLst>
                                  <p:childTnLst>
                                    <p:set>
                                      <p:cBhvr>
                                        <p:cTn id="47" dur="1" fill="hold">
                                          <p:stCondLst>
                                            <p:cond delay="0"/>
                                          </p:stCondLst>
                                        </p:cTn>
                                        <p:tgtEl>
                                          <p:spTgt spid="272"/>
                                        </p:tgtEl>
                                        <p:attrNameLst>
                                          <p:attrName>style.visibility</p:attrName>
                                        </p:attrNameLst>
                                      </p:cBhvr>
                                      <p:to>
                                        <p:strVal val="visible"/>
                                      </p:to>
                                    </p:set>
                                    <p:animEffect transition="in" filter="wipe(down)">
                                      <p:cBhvr>
                                        <p:cTn id="48" dur="500"/>
                                        <p:tgtEl>
                                          <p:spTgt spid="272"/>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nodeType="clickEffect">
                                  <p:stCondLst>
                                    <p:cond delay="0"/>
                                  </p:stCondLst>
                                  <p:childTnLst>
                                    <p:set>
                                      <p:cBhvr>
                                        <p:cTn id="52" dur="1" fill="hold">
                                          <p:stCondLst>
                                            <p:cond delay="0"/>
                                          </p:stCondLst>
                                        </p:cTn>
                                        <p:tgtEl>
                                          <p:spTgt spid="144"/>
                                        </p:tgtEl>
                                        <p:attrNameLst>
                                          <p:attrName>style.visibility</p:attrName>
                                        </p:attrNameLst>
                                      </p:cBhvr>
                                      <p:to>
                                        <p:strVal val="visible"/>
                                      </p:to>
                                    </p:set>
                                    <p:animEffect transition="in" filter="wipe(up)">
                                      <p:cBhvr>
                                        <p:cTn id="53" dur="500"/>
                                        <p:tgtEl>
                                          <p:spTgt spid="144"/>
                                        </p:tgtEl>
                                      </p:cBhvr>
                                    </p:animEffect>
                                  </p:childTnLst>
                                </p:cTn>
                              </p:par>
                              <p:par>
                                <p:cTn id="54" presetID="22" presetClass="entr" presetSubtype="4" fill="hold" nodeType="withEffect">
                                  <p:stCondLst>
                                    <p:cond delay="0"/>
                                  </p:stCondLst>
                                  <p:childTnLst>
                                    <p:set>
                                      <p:cBhvr>
                                        <p:cTn id="55" dur="1" fill="hold">
                                          <p:stCondLst>
                                            <p:cond delay="0"/>
                                          </p:stCondLst>
                                        </p:cTn>
                                        <p:tgtEl>
                                          <p:spTgt spid="274"/>
                                        </p:tgtEl>
                                        <p:attrNameLst>
                                          <p:attrName>style.visibility</p:attrName>
                                        </p:attrNameLst>
                                      </p:cBhvr>
                                      <p:to>
                                        <p:strVal val="visible"/>
                                      </p:to>
                                    </p:set>
                                    <p:animEffect transition="in" filter="wipe(down)">
                                      <p:cBhvr>
                                        <p:cTn id="56" dur="500"/>
                                        <p:tgtEl>
                                          <p:spTgt spid="274"/>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2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82"/>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88"/>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9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0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0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8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1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1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nodeType="clickEffect">
                                  <p:stCondLst>
                                    <p:cond delay="0"/>
                                  </p:stCondLst>
                                  <p:childTnLst>
                                    <p:set>
                                      <p:cBhvr>
                                        <p:cTn id="82" dur="1" fill="hold">
                                          <p:stCondLst>
                                            <p:cond delay="0"/>
                                          </p:stCondLst>
                                        </p:cTn>
                                        <p:tgtEl>
                                          <p:spTgt spid="284"/>
                                        </p:tgtEl>
                                        <p:attrNameLst>
                                          <p:attrName>style.visibility</p:attrName>
                                        </p:attrNameLst>
                                      </p:cBhvr>
                                      <p:to>
                                        <p:strVal val="visible"/>
                                      </p:to>
                                    </p:set>
                                    <p:animEffect transition="in" filter="wipe(down)">
                                      <p:cBhvr>
                                        <p:cTn id="83" dur="500"/>
                                        <p:tgtEl>
                                          <p:spTgt spid="284"/>
                                        </p:tgtEl>
                                      </p:cBhvr>
                                    </p:animEffect>
                                  </p:childTnLst>
                                </p:cTn>
                              </p:par>
                              <p:par>
                                <p:cTn id="84" presetID="22" presetClass="entr" presetSubtype="4" fill="hold" nodeType="withEffect">
                                  <p:stCondLst>
                                    <p:cond delay="0"/>
                                  </p:stCondLst>
                                  <p:childTnLst>
                                    <p:set>
                                      <p:cBhvr>
                                        <p:cTn id="85" dur="1" fill="hold">
                                          <p:stCondLst>
                                            <p:cond delay="0"/>
                                          </p:stCondLst>
                                        </p:cTn>
                                        <p:tgtEl>
                                          <p:spTgt spid="287"/>
                                        </p:tgtEl>
                                        <p:attrNameLst>
                                          <p:attrName>style.visibility</p:attrName>
                                        </p:attrNameLst>
                                      </p:cBhvr>
                                      <p:to>
                                        <p:strVal val="visible"/>
                                      </p:to>
                                    </p:set>
                                    <p:animEffect transition="in" filter="wipe(down)">
                                      <p:cBhvr>
                                        <p:cTn id="86" dur="500"/>
                                        <p:tgtEl>
                                          <p:spTgt spid="287"/>
                                        </p:tgtEl>
                                      </p:cBhvr>
                                    </p:animEffect>
                                  </p:childTnLst>
                                </p:cTn>
                              </p:par>
                              <p:par>
                                <p:cTn id="87" presetID="22" presetClass="entr" presetSubtype="4" fill="hold" nodeType="withEffect">
                                  <p:stCondLst>
                                    <p:cond delay="0"/>
                                  </p:stCondLst>
                                  <p:childTnLst>
                                    <p:set>
                                      <p:cBhvr>
                                        <p:cTn id="88" dur="1" fill="hold">
                                          <p:stCondLst>
                                            <p:cond delay="0"/>
                                          </p:stCondLst>
                                        </p:cTn>
                                        <p:tgtEl>
                                          <p:spTgt spid="283"/>
                                        </p:tgtEl>
                                        <p:attrNameLst>
                                          <p:attrName>style.visibility</p:attrName>
                                        </p:attrNameLst>
                                      </p:cBhvr>
                                      <p:to>
                                        <p:strVal val="visible"/>
                                      </p:to>
                                    </p:set>
                                    <p:animEffect transition="in" filter="wipe(down)">
                                      <p:cBhvr>
                                        <p:cTn id="89" dur="500"/>
                                        <p:tgtEl>
                                          <p:spTgt spid="283"/>
                                        </p:tgtEl>
                                      </p:cBhvr>
                                    </p:animEffect>
                                  </p:childTnLst>
                                </p:cTn>
                              </p:par>
                              <p:par>
                                <p:cTn id="90" presetID="22" presetClass="entr" presetSubtype="4" fill="hold" nodeType="withEffect">
                                  <p:stCondLst>
                                    <p:cond delay="0"/>
                                  </p:stCondLst>
                                  <p:childTnLst>
                                    <p:set>
                                      <p:cBhvr>
                                        <p:cTn id="91" dur="1" fill="hold">
                                          <p:stCondLst>
                                            <p:cond delay="0"/>
                                          </p:stCondLst>
                                        </p:cTn>
                                        <p:tgtEl>
                                          <p:spTgt spid="285"/>
                                        </p:tgtEl>
                                        <p:attrNameLst>
                                          <p:attrName>style.visibility</p:attrName>
                                        </p:attrNameLst>
                                      </p:cBhvr>
                                      <p:to>
                                        <p:strVal val="visible"/>
                                      </p:to>
                                    </p:set>
                                    <p:animEffect transition="in" filter="wipe(down)">
                                      <p:cBhvr>
                                        <p:cTn id="92" dur="500"/>
                                        <p:tgtEl>
                                          <p:spTgt spid="285"/>
                                        </p:tgtEl>
                                      </p:cBhvr>
                                    </p:animEffect>
                                  </p:childTnLst>
                                </p:cTn>
                              </p:par>
                            </p:childTnLst>
                          </p:cTn>
                        </p:par>
                        <p:par>
                          <p:cTn id="93" fill="hold">
                            <p:stCondLst>
                              <p:cond delay="500"/>
                            </p:stCondLst>
                            <p:childTnLst>
                              <p:par>
                                <p:cTn id="94" presetID="1" presetClass="entr" presetSubtype="0" fill="hold" grpId="0" nodeType="afterEffect">
                                  <p:stCondLst>
                                    <p:cond delay="0"/>
                                  </p:stCondLst>
                                  <p:childTnLst>
                                    <p:set>
                                      <p:cBhvr>
                                        <p:cTn id="95" dur="1" fill="hold">
                                          <p:stCondLst>
                                            <p:cond delay="0"/>
                                          </p:stCondLst>
                                        </p:cTn>
                                        <p:tgtEl>
                                          <p:spTgt spid="322"/>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nodeType="clickEffect">
                                  <p:stCondLst>
                                    <p:cond delay="0"/>
                                  </p:stCondLst>
                                  <p:childTnLst>
                                    <p:set>
                                      <p:cBhvr>
                                        <p:cTn id="99" dur="1" fill="hold">
                                          <p:stCondLst>
                                            <p:cond delay="0"/>
                                          </p:stCondLst>
                                        </p:cTn>
                                        <p:tgtEl>
                                          <p:spTgt spid="327"/>
                                        </p:tgtEl>
                                        <p:attrNameLst>
                                          <p:attrName>style.visibility</p:attrName>
                                        </p:attrNameLst>
                                      </p:cBhvr>
                                      <p:to>
                                        <p:strVal val="visible"/>
                                      </p:to>
                                    </p:set>
                                    <p:animEffect transition="in" filter="wipe(down)">
                                      <p:cBhvr>
                                        <p:cTn id="100" dur="500"/>
                                        <p:tgtEl>
                                          <p:spTgt spid="3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 grpId="0"/>
      <p:bldP spid="141" grpId="0" animBg="1"/>
      <p:bldP spid="171" grpId="0"/>
      <p:bldP spid="172" grpId="0"/>
      <p:bldP spid="173" grpId="0"/>
      <p:bldP spid="281" grpId="0"/>
      <p:bldP spid="282" grpId="0" animBg="1"/>
      <p:bldP spid="312" grpId="0"/>
      <p:bldP spid="313" grpId="0"/>
      <p:bldP spid="322" grpId="0" animBg="1"/>
      <p:bldP spid="32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11497</TotalTime>
  <Words>4273</Words>
  <Application>Microsoft Macintosh PowerPoint</Application>
  <PresentationFormat>On-screen Show (4:3)</PresentationFormat>
  <Paragraphs>983</Paragraphs>
  <Slides>41</Slides>
  <Notes>24</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A Coherence Protocol for Optimizing Global Shared Data Accesses</vt:lpstr>
      <vt:lpstr>Shared Variables are Fundamental Abstractions in Parallel and Distributed Programming</vt:lpstr>
      <vt:lpstr>PowerPoint Presentation</vt:lpstr>
      <vt:lpstr>Challenge: Minimize Communication Latency</vt:lpstr>
      <vt:lpstr>Communication Optimization Techniques</vt:lpstr>
      <vt:lpstr>Communication Optimization Techniques</vt:lpstr>
      <vt:lpstr>Communication Optimization Techniques</vt:lpstr>
      <vt:lpstr>PowerPoint Presentation</vt:lpstr>
      <vt:lpstr>PowerPoint Presentation</vt:lpstr>
      <vt:lpstr>PowerPoint Presentation</vt:lpstr>
      <vt:lpstr>Coordinate Multiple Protocols for Different Access Patterns</vt:lpstr>
      <vt:lpstr>Composite Protocols</vt:lpstr>
      <vt:lpstr>Directory Entries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Performance Evaluation</vt:lpstr>
      <vt:lpstr>What do We Want in Benchmarks?</vt:lpstr>
      <vt:lpstr>PowerPoint Presentation</vt:lpstr>
      <vt:lpstr>Code- and Data-Layout Restructurings</vt:lpstr>
      <vt:lpstr>Code Restructurings in Hand-coded Versions</vt:lpstr>
      <vt:lpstr>Platform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Alberta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Locality-Aware Load-Balancing Strategy Applied to PGAS Languages</dc:title>
  <dc:creator>Jose Nelson Amaral</dc:creator>
  <cp:lastModifiedBy>Jeeva Paudel</cp:lastModifiedBy>
  <cp:revision>454</cp:revision>
  <dcterms:created xsi:type="dcterms:W3CDTF">2013-06-28T21:44:35Z</dcterms:created>
  <dcterms:modified xsi:type="dcterms:W3CDTF">2013-11-20T22:05:55Z</dcterms:modified>
</cp:coreProperties>
</file>