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D7B9B9-A84E-4B64-9B74-B8B7EB5617A7}">
  <a:tblStyle styleId="{73D7B9B9-A84E-4B64-9B74-B8B7EB5617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1b0cc56db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a1b0cc56db_1_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1b0cc56db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a1b0cc56db_1_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a1b0cc56d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a1b0cc56db_2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1b0cc56db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a1b0cc56db_1_9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1b0cc56db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a1b0cc56db_2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1b0cc56db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3a1b0cc56db_1_10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a1b0cc56db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a1b0cc56db_1_1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a1b0cc56db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3a1b0cc56db_2_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1b0cc56db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a1b0cc56db_2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a1b0cc56db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a1b0cc56db_2_7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1b0cc56db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a1b0cc56db_3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1b0cc56db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a1b0cc56db_1_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a1b0cc56db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a1b0cc56db_2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a1b0cc56db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a1b0cc56db_3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a1b0cc56db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3a1b0cc56db_3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a1b0cc56db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a1b0cc56db_2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a1b0cc56db_3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3a1b0cc56db_3_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a1b0cc56db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3a1b0cc56db_2_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a1b0cc56db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a1b0cc56db_1_16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a1b0cc56db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a1b0cc56db_1_1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a1b0cc56db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3a1b0cc56db_1_17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a1b0cc56db_3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3a1b0cc56db_3_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1ae31e7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a1ae31e7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a1b0cc56db_3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3a1b0cc56db_3_7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a1b0cc56db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3a1b0cc56db_1_17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a1b0cc56db_3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3a1b0cc56db_3_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a1b0cc56db_1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3a1b0cc56db_1_2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a1b0cc56db_3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a1b0cc56db_3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1ae31e7e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a1ae31e7e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1b0cc56db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a1b0cc56db_2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1ae31e7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a1ae31e7ee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1b0cc56db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a1b0cc56db_1_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a1ae31e7e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a1ae31e7e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1ae31e7e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a1ae31e7e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Relationship Id="rId4" Type="http://schemas.openxmlformats.org/officeDocument/2006/relationships/image" Target="../media/image21.png"/><Relationship Id="rId5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168300" y="216850"/>
            <a:ext cx="8807400" cy="18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b="1" lang="en" sz="4000">
                <a:solidFill>
                  <a:srgbClr val="003366"/>
                </a:solidFill>
              </a:rPr>
              <a:t>Hexcute: A Compiler Framework for Automating Layout Synthesis in GPU Programs</a:t>
            </a:r>
            <a:endParaRPr/>
          </a:p>
        </p:txBody>
      </p:sp>
      <p:sp>
        <p:nvSpPr>
          <p:cNvPr id="130" name="Google Shape;130;p25"/>
          <p:cNvSpPr txBox="1"/>
          <p:nvPr/>
        </p:nvSpPr>
        <p:spPr>
          <a:xfrm>
            <a:off x="1157700" y="2495725"/>
            <a:ext cx="6828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Xiao Zhang, Yaoyao Ding, Bolin Sun, Yang Hu, Tatiana</a:t>
            </a:r>
            <a:r>
              <a:rPr lang="en" sz="2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2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Shpeisman, Gennady Pekhimenko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Low-level Programming Models</a:t>
            </a:r>
            <a:endParaRPr/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CuTe/CUTLASS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Hidet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provide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expressive layout abstractions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for GPU programming.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CuTe layout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leverages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hierarchical shapes and strides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to represent complex tensor layouts.</a:t>
            </a:r>
            <a:endParaRPr sz="2000"/>
          </a:p>
        </p:txBody>
      </p:sp>
      <p:pic>
        <p:nvPicPr>
          <p:cNvPr id="195" name="Google Shape;195;p34" title="cute_layout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75" y="2492175"/>
            <a:ext cx="4203951" cy="26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 title="register_tensor_as_layouts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725" y="3727775"/>
            <a:ext cx="4203950" cy="134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 title="layout_compute.drawio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6100" y="2492176"/>
            <a:ext cx="4467900" cy="106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Low-level Programming Models</a:t>
            </a:r>
            <a:endParaRPr/>
          </a:p>
        </p:txBody>
      </p:sp>
      <p:sp>
        <p:nvSpPr>
          <p:cNvPr id="203" name="Google Shape;203;p35"/>
          <p:cNvSpPr txBox="1"/>
          <p:nvPr>
            <p:ph idx="1" type="body"/>
          </p:nvPr>
        </p:nvSpPr>
        <p:spPr>
          <a:xfrm>
            <a:off x="457200" y="1200150"/>
            <a:ext cx="8512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CuTe/CUTLASS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Hidet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adopt 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layout-centric programming model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where programmers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first define tensor layouts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and then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implement the kernel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This approach requires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manual specification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making the process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time-consuming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error-prone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5" title="layout_based_programming_model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988" y="2849975"/>
            <a:ext cx="6637228" cy="22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>
            <p:ph type="title"/>
          </p:nvPr>
        </p:nvSpPr>
        <p:spPr>
          <a:xfrm>
            <a:off x="97800" y="205975"/>
            <a:ext cx="8948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High-level Programming Models (Triton)</a:t>
            </a:r>
            <a:endParaRPr/>
          </a:p>
        </p:txBody>
      </p:sp>
      <p:sp>
        <p:nvSpPr>
          <p:cNvPr id="210" name="Google Shape;210;p3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Triton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automatically determines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tensor layouts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dataflows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pipelining strategies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However, these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heuristic-based strategies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fail to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generalize to complex operators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such as mixed-type GEMM operations. </a:t>
            </a:r>
            <a:endParaRPr sz="2000"/>
          </a:p>
        </p:txBody>
      </p:sp>
      <p:pic>
        <p:nvPicPr>
          <p:cNvPr id="211" name="Google Shape;211;p36" title="triton_mixed_type_gemm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13475"/>
            <a:ext cx="4808275" cy="18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6" title="dataflow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600" y="3205876"/>
            <a:ext cx="4144725" cy="123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97800" y="205975"/>
            <a:ext cx="8948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High-level Programming Models (Triton)</a:t>
            </a:r>
            <a:endParaRPr/>
          </a:p>
        </p:txBody>
      </p:sp>
      <p:sp>
        <p:nvSpPr>
          <p:cNvPr id="218" name="Google Shape;218;p3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Triton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automatically determines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tensor layouts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dataflows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pipelining strategies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However, these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heuristic-based strategies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fail to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generalize to complex operators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such as mixed-type GEMM operations. </a:t>
            </a:r>
            <a:endParaRPr sz="2000"/>
          </a:p>
        </p:txBody>
      </p:sp>
      <p:pic>
        <p:nvPicPr>
          <p:cNvPr id="219" name="Google Shape;219;p37" title="dataflow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600" y="3205876"/>
            <a:ext cx="4144725" cy="123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 title="shared_and_register_layouts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24378"/>
            <a:ext cx="4941600" cy="20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8" title="triton.drawio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75" y="1876260"/>
            <a:ext cx="3138275" cy="327535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Hexcute Overview</a:t>
            </a:r>
            <a:endParaRPr/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457200" y="1200150"/>
            <a:ext cx="8640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tile-based programming model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that provides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explicit control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over computation and memory hierarchy.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compiler framework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that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automates layout synthesis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in GPU programs via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constraint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programming. </a:t>
            </a:r>
            <a:endParaRPr sz="1400"/>
          </a:p>
        </p:txBody>
      </p:sp>
      <p:pic>
        <p:nvPicPr>
          <p:cNvPr id="228" name="Google Shape;228;p38" title="matmul_sample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2400" y="2587086"/>
            <a:ext cx="5124748" cy="19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 title="cutlass.drawi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699" y="3610995"/>
            <a:ext cx="3027350" cy="14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8" title="hexcute.drawi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300" y="2844054"/>
            <a:ext cx="3027351" cy="7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Key Ideas: Layout Model</a:t>
            </a:r>
            <a:endParaRPr/>
          </a:p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457200" y="1200150"/>
            <a:ext cx="86184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Represent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register tensor layouts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using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thread-value layouts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and represent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shared memory layouts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using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hierarchical layouts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key difference between 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CuTe layout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and other layout systems is that CuTe supports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algebraic operations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such as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composition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inversion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in the sense of function composition and inversion.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This property enables us to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formally reason about the layout synthesis problem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/>
          </a:p>
        </p:txBody>
      </p:sp>
      <p:pic>
        <p:nvPicPr>
          <p:cNvPr id="237" name="Google Shape;237;p39" title="Screenshot 2025-11-09 at 5.47.5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75" y="3557250"/>
            <a:ext cx="4184500" cy="13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 title="Screenshot 2025-11-09 at 5.48.0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900" y="3352163"/>
            <a:ext cx="3181950" cy="17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Key Ideas: Register Layout Constraint</a:t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457200" y="1200150"/>
            <a:ext cx="85704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Hexcute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tile-level operations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are performed on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tensors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These operations are implemented using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collective instructions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(e.g.,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Tensor Core instructions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Collective instructions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operate on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smaller tiles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within each tensor.</a:t>
            </a:r>
            <a:endParaRPr sz="2000"/>
          </a:p>
        </p:txBody>
      </p:sp>
      <p:pic>
        <p:nvPicPr>
          <p:cNvPr id="245" name="Google Shape;245;p40" title="intuition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750" y="2571750"/>
            <a:ext cx="4890500" cy="25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Key Ideas: Register Layout Constraint</a:t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457200" y="1200150"/>
            <a:ext cx="85704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mapping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instruction tiles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operation-level tensors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is defined by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flexible functions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rather than fixed mappings.</a:t>
            </a:r>
            <a:endParaRPr sz="2000"/>
          </a:p>
        </p:txBody>
      </p:sp>
      <p:pic>
        <p:nvPicPr>
          <p:cNvPr id="252" name="Google Shape;252;p41" title="mapping.drawio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849" y="2222425"/>
            <a:ext cx="7376300" cy="24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Key Ideas: Register Layout Constraint</a:t>
            </a:r>
            <a:endParaRPr/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457200" y="1200150"/>
            <a:ext cx="86187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Abstract collective instructions using thread-value layouts.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Construct mapping functions through layout composition and inversion.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2" title="collective_instruction_as_layouts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1377"/>
            <a:ext cx="4980626" cy="26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2" title="layout_of_operations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924" y="2256775"/>
            <a:ext cx="3986974" cy="3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 title="derivation.drawi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5950" y="3064600"/>
            <a:ext cx="3472924" cy="14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Key Ideas: Register Layout Constraint</a:t>
            </a:r>
            <a:endParaRPr/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457200" y="1200150"/>
            <a:ext cx="86187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Abstract collective instructions using thread-value layouts.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Construct mapping functions through layout composition and inversion.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3" title="composite_mapping_function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0" y="2652175"/>
            <a:ext cx="6372399" cy="20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3" title="copy_constraint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6949" y="2321074"/>
            <a:ext cx="3147050" cy="9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Overview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457200" y="1200150"/>
            <a:ext cx="8559600" cy="3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700"/>
              <a:t>Goal</a:t>
            </a:r>
            <a:endParaRPr b="1" sz="17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Programming modern GPUs with less coding effort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Support new emerging deep learning operators in less amount of time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2000"/>
              <a:t>Key Ideas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A tile-level programming interface with explicit control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e</a:t>
            </a:r>
            <a:r>
              <a:rPr lang="en" sz="2000"/>
              <a:t>.g. shared memory and register abstractions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A compiler framework for automating layout </a:t>
            </a:r>
            <a:r>
              <a:rPr lang="en" sz="2000"/>
              <a:t>synthesis</a:t>
            </a:r>
            <a:r>
              <a:rPr lang="en" sz="2000"/>
              <a:t> in GPU programs.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2000"/>
              <a:t>Key results</a:t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Achieve performance comparable to CUTLASS and FlashAttention 3, while reducing code size by 1.27-7.94x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Improve the complex operators like MoE and Scan by up to 6.46x compared to Triton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Key Ideas: Shared Layout Constraint</a:t>
            </a:r>
            <a:endParaRPr/>
          </a:p>
        </p:txBody>
      </p:sp>
      <p:sp>
        <p:nvSpPr>
          <p:cNvPr id="275" name="Google Shape;275;p4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Represent 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shared memory layout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as 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composition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of 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hierarchical layout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i="1" lang="en" sz="2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) and 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swizzle function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i="1" lang="en" sz="20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composition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of layout </a:t>
            </a:r>
            <a:r>
              <a:rPr i="1" lang="en" sz="2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thread-value layout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i="1" lang="en" sz="20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) defines 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memory region accessed by each thread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constrained by 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alignment requirements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of the instruction.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44" title="shared_memory_representation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188" y="2903950"/>
            <a:ext cx="5501656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4" title="parametric_constraint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6799" y="3932775"/>
            <a:ext cx="5710425" cy="10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Build parameterized constraints for shared memory layouts.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Synthesize layouts by merging and resolving constraints.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Key Ideas: Shared Layout Constraint</a:t>
            </a:r>
            <a:endParaRPr/>
          </a:p>
        </p:txBody>
      </p:sp>
      <p:pic>
        <p:nvPicPr>
          <p:cNvPr id="284" name="Google Shape;284;p45" title="smem_synthe_step1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38" y="2230576"/>
            <a:ext cx="7977126" cy="2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5" title="smem_synthe_step2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650" y="2336655"/>
            <a:ext cx="3388975" cy="16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5" title="smem_synthe_step3.drawi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032" y="2410905"/>
            <a:ext cx="2477775" cy="17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constraint formalization of shared memory layouts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Key Ideas: Shared Layout Constraint</a:t>
            </a:r>
            <a:endParaRPr/>
          </a:p>
        </p:txBody>
      </p:sp>
      <p:pic>
        <p:nvPicPr>
          <p:cNvPr id="293" name="Google Shape;293;p46" title="smem_unify_step1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25" y="1844375"/>
            <a:ext cx="3116650" cy="4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6" title="smem_unify_step2.drawio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25" y="2691450"/>
            <a:ext cx="4015076" cy="195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6" title="smem_unify_step3.drawio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675" y="2020425"/>
            <a:ext cx="4585276" cy="22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Layout Synthesis Algorithm</a:t>
            </a:r>
            <a:endParaRPr/>
          </a:p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457200" y="1200150"/>
            <a:ext cx="8563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Build register layout constraints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through 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layout composition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inversion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.</a:t>
            </a:r>
            <a:endParaRPr sz="1600"/>
          </a:p>
        </p:txBody>
      </p:sp>
      <p:pic>
        <p:nvPicPr>
          <p:cNvPr id="302" name="Google Shape;302;p47" title="build_constraints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450" y="1555306"/>
            <a:ext cx="4989095" cy="11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7"/>
          <p:cNvSpPr txBox="1"/>
          <p:nvPr/>
        </p:nvSpPr>
        <p:spPr>
          <a:xfrm>
            <a:off x="457200" y="2782543"/>
            <a:ext cx="85632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" sz="1600">
                <a:solidFill>
                  <a:schemeClr val="dk1"/>
                </a:solidFill>
              </a:rPr>
              <a:t>Construct a DAG</a:t>
            </a:r>
            <a:r>
              <a:rPr lang="en" sz="1600">
                <a:solidFill>
                  <a:schemeClr val="dk1"/>
                </a:solidFill>
              </a:rPr>
              <a:t> for the program and </a:t>
            </a:r>
            <a:r>
              <a:rPr b="1" lang="en" sz="1600">
                <a:solidFill>
                  <a:schemeClr val="dk1"/>
                </a:solidFill>
              </a:rPr>
              <a:t>partition it into subgraphs</a:t>
            </a:r>
            <a:r>
              <a:rPr lang="en" sz="1600">
                <a:solidFill>
                  <a:schemeClr val="dk1"/>
                </a:solidFill>
              </a:rPr>
              <a:t> bounded by </a:t>
            </a:r>
            <a:r>
              <a:rPr b="1" lang="en" sz="1600">
                <a:solidFill>
                  <a:schemeClr val="dk1"/>
                </a:solidFill>
              </a:rPr>
              <a:t>shared memory reads and writes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" sz="1600">
                <a:solidFill>
                  <a:schemeClr val="dk1"/>
                </a:solidFill>
              </a:rPr>
              <a:t>Propagate register layouts</a:t>
            </a:r>
            <a:r>
              <a:rPr lang="en" sz="1600">
                <a:solidFill>
                  <a:schemeClr val="dk1"/>
                </a:solidFill>
              </a:rPr>
              <a:t> using constraints derived from </a:t>
            </a:r>
            <a:r>
              <a:rPr b="1" lang="en" sz="1600">
                <a:solidFill>
                  <a:schemeClr val="dk1"/>
                </a:solidFill>
              </a:rPr>
              <a:t>anchor operators</a:t>
            </a:r>
            <a:r>
              <a:rPr lang="en" sz="1600">
                <a:solidFill>
                  <a:schemeClr val="dk1"/>
                </a:solidFill>
              </a:rPr>
              <a:t> such as </a:t>
            </a:r>
            <a:r>
              <a:rPr b="1" lang="en" sz="1600">
                <a:solidFill>
                  <a:schemeClr val="dk1"/>
                </a:solidFill>
              </a:rPr>
              <a:t>GEMM</a:t>
            </a:r>
            <a:r>
              <a:rPr lang="en" sz="1600">
                <a:solidFill>
                  <a:schemeClr val="dk1"/>
                </a:solidFill>
              </a:rPr>
              <a:t> and </a:t>
            </a:r>
            <a:r>
              <a:rPr b="1" lang="en" sz="1600">
                <a:solidFill>
                  <a:schemeClr val="dk1"/>
                </a:solidFill>
              </a:rPr>
              <a:t>copy</a:t>
            </a:r>
            <a:r>
              <a:rPr lang="en" sz="1600">
                <a:solidFill>
                  <a:schemeClr val="dk1"/>
                </a:solidFill>
              </a:rPr>
              <a:t> operations.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7" title="layout_propagation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888" y="3895775"/>
            <a:ext cx="4806226" cy="12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Layout Synthesis Algorithm</a:t>
            </a:r>
            <a:endParaRPr/>
          </a:p>
        </p:txBody>
      </p:sp>
      <p:sp>
        <p:nvSpPr>
          <p:cNvPr id="310" name="Google Shape;310;p48"/>
          <p:cNvSpPr txBox="1"/>
          <p:nvPr>
            <p:ph idx="1" type="body"/>
          </p:nvPr>
        </p:nvSpPr>
        <p:spPr>
          <a:xfrm>
            <a:off x="457200" y="1200150"/>
            <a:ext cx="8499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Build shared memory layout constraints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merging the constraints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within each subgraph.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Use an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analytical cost model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select the optimal program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8" title="algorithm.drawio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062" y="2200475"/>
            <a:ext cx="2869870" cy="29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Analytical Cost Model</a:t>
            </a:r>
            <a:endParaRPr/>
          </a:p>
        </p:txBody>
      </p:sp>
      <p:sp>
        <p:nvSpPr>
          <p:cNvPr id="317" name="Google Shape;317;p4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Cost of tile-level operations via microbenchmark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Estimate the cumulative latency of the operator sequence.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Consider the overlapping of memory and computation instructions. Copy operations can be on the flight. </a:t>
            </a:r>
            <a:endParaRPr sz="2000"/>
          </a:p>
        </p:txBody>
      </p:sp>
      <p:pic>
        <p:nvPicPr>
          <p:cNvPr id="318" name="Google Shape;318;p49" title="cost_of_operation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763" y="1603123"/>
            <a:ext cx="7372475" cy="17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Evaluation: Methodology</a:t>
            </a:r>
            <a:endParaRPr/>
          </a:p>
        </p:txBody>
      </p:sp>
      <p:sp>
        <p:nvSpPr>
          <p:cNvPr id="324" name="Google Shape;324;p50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Hardware: NVIDIA A100 &amp; H100 GPUs at 1.41GHz.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Baselines: cuBLAS, CUTLASS, FlashAttention 3, Triton, FlashInfer.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Metrics: performance, code size, end-to-end latency.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Evaluation: Block-scaled FP8 GEMM</a:t>
            </a:r>
            <a:endParaRPr/>
          </a:p>
        </p:txBody>
      </p:sp>
      <p:sp>
        <p:nvSpPr>
          <p:cNvPr id="330" name="Google Shape;330;p51"/>
          <p:cNvSpPr txBox="1"/>
          <p:nvPr>
            <p:ph idx="1" type="body"/>
          </p:nvPr>
        </p:nvSpPr>
        <p:spPr>
          <a:xfrm>
            <a:off x="457200" y="3550800"/>
            <a:ext cx="8565000" cy="14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Improve kernel performance by 1.25x on average compared to the CUTLASS kernel in vLLM.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Reduce the amount of code by 5x by removing heavy template specifications for layouts.</a:t>
            </a:r>
            <a:endParaRPr sz="2000"/>
          </a:p>
        </p:txBody>
      </p:sp>
      <p:pic>
        <p:nvPicPr>
          <p:cNvPr id="331" name="Google Shape;331;p51" title="w8a8_scaled_mm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0" y="1704137"/>
            <a:ext cx="9012198" cy="120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Evaluation: mixed-type MoE</a:t>
            </a:r>
            <a:endParaRPr/>
          </a:p>
        </p:txBody>
      </p:sp>
      <p:pic>
        <p:nvPicPr>
          <p:cNvPr id="337" name="Google Shape;337;p52" title="moewna16_performance_plo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925" y="1109500"/>
            <a:ext cx="6524149" cy="25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2"/>
          <p:cNvSpPr txBox="1"/>
          <p:nvPr>
            <p:ph idx="1" type="body"/>
          </p:nvPr>
        </p:nvSpPr>
        <p:spPr>
          <a:xfrm>
            <a:off x="168650" y="3681950"/>
            <a:ext cx="89286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Improve performance of the mixed-type MoE with 256 experts by 6.46x over Triton and 28.42x over Marlin-old.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Achieve approximately 96% of Marlin-new’s performance.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Reduce the code size of the Marlin kernel from 1,411 LoC to 341 LoC.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Evaluation: mixed-type MoE</a:t>
            </a:r>
            <a:endParaRPr/>
          </a:p>
        </p:txBody>
      </p:sp>
      <p:sp>
        <p:nvSpPr>
          <p:cNvPr id="344" name="Google Shape;344;p53"/>
          <p:cNvSpPr txBox="1"/>
          <p:nvPr>
            <p:ph idx="1" type="body"/>
          </p:nvPr>
        </p:nvSpPr>
        <p:spPr>
          <a:xfrm>
            <a:off x="457200" y="3775500"/>
            <a:ext cx="85650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G2S: Global memory to shared memory copy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G2R: Global memory to register file copy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S2R: Shared memory to register file copy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R2S: Register file to shared memory copy </a:t>
            </a:r>
            <a:endParaRPr sz="2000"/>
          </a:p>
        </p:txBody>
      </p:sp>
      <p:graphicFrame>
        <p:nvGraphicFramePr>
          <p:cNvPr id="345" name="Google Shape;345;p53"/>
          <p:cNvGraphicFramePr/>
          <p:nvPr/>
        </p:nvGraphicFramePr>
        <p:xfrm>
          <a:off x="952500" y="17007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{73D7B9B9-A84E-4B64-9B74-B8B7EB5617A7}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Tensor</a:t>
                      </a:r>
                      <a:endParaRPr/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Triton (bytes)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Hexcute (bytes)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 (G2S)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 (S2R)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 (G2S)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 (S2R)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(G2R)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(R2S)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 (S2R)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 (G2S)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 (S2R)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scale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 (G2S)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(S2R)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 (G2S)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 (S2R)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zero pointer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(G2R)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 (G2S)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 (S2R)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6" name="Google Shape;346;p53"/>
          <p:cNvSpPr txBox="1"/>
          <p:nvPr/>
        </p:nvSpPr>
        <p:spPr>
          <a:xfrm>
            <a:off x="477750" y="1114870"/>
            <a:ext cx="81885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Bytes per instruction in the Triton and Hexcute kernels with the same tile size.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366"/>
                </a:solidFill>
              </a:rPr>
              <a:t>Motivation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457200" y="1200150"/>
            <a:ext cx="8229600" cy="45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/>
              <a:t>Modern GPUs are becoming increasingly complex</a:t>
            </a:r>
            <a:endParaRPr sz="2000"/>
          </a:p>
        </p:txBody>
      </p:sp>
      <p:sp>
        <p:nvSpPr>
          <p:cNvPr id="143" name="Google Shape;143;p27"/>
          <p:cNvSpPr txBox="1"/>
          <p:nvPr/>
        </p:nvSpPr>
        <p:spPr>
          <a:xfrm>
            <a:off x="457200" y="2475725"/>
            <a:ext cx="82053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access pattern needs optimization: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memory access needs to be coalesced.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457200" y="1608525"/>
            <a:ext cx="84087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Collective Tensor Core instructions: a group of threads working together to perform a computational task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7" title="collective_instructions.drawio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350" y="2411700"/>
            <a:ext cx="6010400" cy="18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457200" y="3098940"/>
            <a:ext cx="7965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memory memory access needs to be bank-conflict free.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7" title="bank_conflict_free.drawio (2)-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800" y="3479675"/>
            <a:ext cx="3442987" cy="166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 title="coalesced_memory_access.drawio-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50" y="3824424"/>
            <a:ext cx="4501551" cy="9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Evaluation: Mamba Scan</a:t>
            </a:r>
            <a:endParaRPr/>
          </a:p>
        </p:txBody>
      </p:sp>
      <p:pic>
        <p:nvPicPr>
          <p:cNvPr id="352" name="Google Shape;352;p54" title="mamba_scan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850" y="1309025"/>
            <a:ext cx="5176306" cy="25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4"/>
          <p:cNvSpPr txBox="1"/>
          <p:nvPr>
            <p:ph idx="1" type="body"/>
          </p:nvPr>
        </p:nvSpPr>
        <p:spPr>
          <a:xfrm>
            <a:off x="168650" y="4122300"/>
            <a:ext cx="89286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Improve the Mamba Scan kernel performance by 4.17× on average compared to the Mamba library.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Evaluation: Mamba Scan</a:t>
            </a:r>
            <a:endParaRPr/>
          </a:p>
        </p:txBody>
      </p:sp>
      <p:graphicFrame>
        <p:nvGraphicFramePr>
          <p:cNvPr id="359" name="Google Shape;359;p55"/>
          <p:cNvGraphicFramePr/>
          <p:nvPr/>
        </p:nvGraphicFramePr>
        <p:xfrm>
          <a:off x="1556800" y="148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{73D7B9B9-A84E-4B64-9B74-B8B7EB5617A7}</a:tableStyleId>
              </a:tblPr>
              <a:tblGrid>
                <a:gridCol w="1507600"/>
                <a:gridCol w="1507600"/>
                <a:gridCol w="1507600"/>
                <a:gridCol w="1507600"/>
              </a:tblGrid>
              <a:tr h="30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Tensor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Mamba (bytes)</a:t>
                      </a:r>
                      <a:endParaRPr sz="12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Hexcute (bytes)</a:t>
                      </a:r>
                      <a:endParaRPr sz="1200"/>
                    </a:p>
                  </a:txBody>
                  <a:tcPr marT="91425" marB="91425" marR="91425" marL="91425"/>
                </a:tc>
                <a:tc hMerge="1"/>
              </a:tr>
              <a:tr h="30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(G2R)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(G2S)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(S2R)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0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Delta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(G2R)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(G2S)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(S2R)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0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 (G2R)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 (G2S)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 (S2R)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0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(G2R)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(G2S)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(S2R)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0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(G2R)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(G2S)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(S2R)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0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z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(G2R)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(G2S)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(S2R)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60" name="Google Shape;360;p55"/>
          <p:cNvSpPr txBox="1"/>
          <p:nvPr/>
        </p:nvSpPr>
        <p:spPr>
          <a:xfrm>
            <a:off x="1456800" y="1063225"/>
            <a:ext cx="62304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Bytes per instruction in the Mamba CUDA kernel and the Hexcute kernel.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5"/>
          <p:cNvSpPr txBox="1"/>
          <p:nvPr>
            <p:ph idx="1" type="body"/>
          </p:nvPr>
        </p:nvSpPr>
        <p:spPr>
          <a:xfrm>
            <a:off x="23400" y="4041200"/>
            <a:ext cx="90972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G2S: Global memory to shared memory copy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G2R: Global memory to register file copy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S2R: Shared memory to register file copy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 Hexcute kernel reduces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96%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of memory instructions compared to the hand-written Scan kernel through optimized layout exploration and instruction selection.</a:t>
            </a:r>
            <a:endParaRPr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Evaluation: End-to-end</a:t>
            </a:r>
            <a:endParaRPr/>
          </a:p>
        </p:txBody>
      </p:sp>
      <p:pic>
        <p:nvPicPr>
          <p:cNvPr id="367" name="Google Shape;367;p56" title="hexcute_vs_cutla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900" y="1153788"/>
            <a:ext cx="5756200" cy="28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6"/>
          <p:cNvSpPr txBox="1"/>
          <p:nvPr>
            <p:ph idx="1" type="body"/>
          </p:nvPr>
        </p:nvSpPr>
        <p:spPr>
          <a:xfrm>
            <a:off x="168650" y="4122300"/>
            <a:ext cx="89286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Replacing the CUTLASS block-scaled FP8 GEMM kernel with Hexcute achieves up to 1.16× performance improvement.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Latencies are measured for generating 100 output tokens from 100 input tokens.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Conclusion</a:t>
            </a:r>
            <a:endParaRPr/>
          </a:p>
        </p:txBody>
      </p:sp>
      <p:sp>
        <p:nvSpPr>
          <p:cNvPr id="374" name="Google Shape;374;p57"/>
          <p:cNvSpPr txBox="1"/>
          <p:nvPr>
            <p:ph idx="1" type="body"/>
          </p:nvPr>
        </p:nvSpPr>
        <p:spPr>
          <a:xfrm>
            <a:off x="457200" y="1200150"/>
            <a:ext cx="85701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We propose a tile-level programming model with explicit control over dataflow and pipelining strategies.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We develop a compiler framework, called Hexcute, to automate layout synthesis in GPU programs.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Achieve performance on GEMM and Attention comparable to CUTLASS and FlashAttention 3, while reducing code size by 1.27×–7.94×.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Improve performance by up to 6.46× compared to Triton on complex operators such as mixed-type MoE and Mamba Scan.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380" name="Google Shape;380;p5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366"/>
                </a:solidFill>
              </a:rPr>
              <a:t>Motivation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deep learning algorithms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require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sophisticated kernel optimizations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including: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Weight-only quantization techniques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Mixed-type operators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Mamba model architecture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Scan operators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Linear attention mechanisms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GPU Programming Model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Divide 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computation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into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small tasks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and assign each task to 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thread block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on the GPU. The computational task assigned to a thread block is called 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kernel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kernel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operates on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statically shaped tensors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known as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tiles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tensors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reside within 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GPU memory hierarchy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9" title="tiled_matmul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350" y="2924250"/>
            <a:ext cx="5223310" cy="22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Shared memory</a:t>
            </a:r>
            <a:r>
              <a:rPr lang="en">
                <a:solidFill>
                  <a:srgbClr val="003366"/>
                </a:solidFill>
              </a:rPr>
              <a:t> tensors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shared memory tensor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is a data region within 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on-chip memory hierarchy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data arrangement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is defined by 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mapping function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that maps tensor coordinates to corresponding memory addresses.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30" title="shared_memory_layout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300" y="2619900"/>
            <a:ext cx="3733399" cy="23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400"/>
              <a:buFont typeface="Calibri"/>
              <a:buNone/>
            </a:pPr>
            <a:r>
              <a:rPr lang="en">
                <a:solidFill>
                  <a:srgbClr val="003366"/>
                </a:solidFill>
              </a:rPr>
              <a:t>Register tensors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register tensor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is distributed across 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group of threads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Its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distribution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is defined by 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mapping function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that maps thread and value IDs to their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logical positions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within the tensor.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1" title="register_tensors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500" y="2434925"/>
            <a:ext cx="3472825" cy="24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 title="layout_as_functions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950" y="2161000"/>
            <a:ext cx="2583676" cy="29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366"/>
                </a:solidFill>
              </a:rPr>
              <a:t>Tensor Layouts in GPU programs</a:t>
            </a:r>
            <a:endParaRPr>
              <a:solidFill>
                <a:srgbClr val="003366"/>
              </a:solidFill>
            </a:endParaRPr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457200" y="1200150"/>
            <a:ext cx="83850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Tensor layouts describe how tensors are mapped to GPU memory and threads.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Layouts are critical to GPU performance.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Data distribution affects whether global memory accesses are coalesced.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Memory arrangement determines which hardware instructions can be efficiently used.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We refer to the task of finding optimal layouts as the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layout synthesis problem.</a:t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366"/>
                </a:solidFill>
              </a:rPr>
              <a:t>Challenges in tensor layout synthesis</a:t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Tensor layouts are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general functions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creating a 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vast search space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that is hard to explore exhaustively.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Heuristic-based approaches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lack generality; new deep learning operators often require new heuristics.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Integer linear programming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is inapplicable because layouts are functions rather than enumerable integer variables.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