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93" r:id="rId6"/>
  </p:sldMasterIdLst>
  <p:notesMasterIdLst>
    <p:notesMasterId r:id="rId33"/>
  </p:notesMasterIdLst>
  <p:sldIdLst>
    <p:sldId id="303" r:id="rId7"/>
    <p:sldId id="338" r:id="rId8"/>
    <p:sldId id="270" r:id="rId9"/>
    <p:sldId id="272" r:id="rId10"/>
    <p:sldId id="339" r:id="rId11"/>
    <p:sldId id="273" r:id="rId12"/>
    <p:sldId id="321" r:id="rId13"/>
    <p:sldId id="266" r:id="rId14"/>
    <p:sldId id="346" r:id="rId15"/>
    <p:sldId id="347" r:id="rId16"/>
    <p:sldId id="340" r:id="rId17"/>
    <p:sldId id="275" r:id="rId18"/>
    <p:sldId id="323" r:id="rId19"/>
    <p:sldId id="329" r:id="rId20"/>
    <p:sldId id="331" r:id="rId21"/>
    <p:sldId id="335" r:id="rId22"/>
    <p:sldId id="343" r:id="rId23"/>
    <p:sldId id="316" r:id="rId24"/>
    <p:sldId id="318" r:id="rId25"/>
    <p:sldId id="277" r:id="rId26"/>
    <p:sldId id="342" r:id="rId27"/>
    <p:sldId id="344" r:id="rId28"/>
    <p:sldId id="337" r:id="rId29"/>
    <p:sldId id="336" r:id="rId30"/>
    <p:sldId id="278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7E8"/>
    <a:srgbClr val="D7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68811"/>
  </p:normalViewPr>
  <p:slideViewPr>
    <p:cSldViewPr snapToGrid="0">
      <p:cViewPr varScale="1">
        <p:scale>
          <a:sx n="66" d="100"/>
          <a:sy n="66" d="100"/>
        </p:scale>
        <p:origin x="42" y="20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FDAF6-69A4-40A5-B8FE-67152D91AAE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A968AB2-0008-42DA-B55B-0E765E159299}">
      <dgm:prSet phldrT="[Text]"/>
      <dgm:spPr/>
      <dgm:t>
        <a:bodyPr/>
        <a:lstStyle/>
        <a:p>
          <a:r>
            <a:rPr lang="en-US"/>
            <a:t>Modelling Languages</a:t>
          </a:r>
          <a:endParaRPr lang="en-CA"/>
        </a:p>
      </dgm:t>
    </dgm:pt>
    <dgm:pt modelId="{0EDAA5E1-6EF9-458B-A4BE-BA88FB002E3A}" type="parTrans" cxnId="{53E9C236-75B9-46A3-AD77-A1AA695BC52F}">
      <dgm:prSet/>
      <dgm:spPr/>
      <dgm:t>
        <a:bodyPr/>
        <a:lstStyle/>
        <a:p>
          <a:endParaRPr lang="en-CA"/>
        </a:p>
      </dgm:t>
    </dgm:pt>
    <dgm:pt modelId="{CDCD67CC-99E4-40C2-B6A4-EEF355E9F696}" type="sibTrans" cxnId="{53E9C236-75B9-46A3-AD77-A1AA695BC52F}">
      <dgm:prSet/>
      <dgm:spPr/>
      <dgm:t>
        <a:bodyPr/>
        <a:lstStyle/>
        <a:p>
          <a:endParaRPr lang="en-CA"/>
        </a:p>
      </dgm:t>
    </dgm:pt>
    <dgm:pt modelId="{05713AEF-7D00-4D77-B530-D04F5C863D36}">
      <dgm:prSet phldrT="[Text]"/>
      <dgm:spPr/>
      <dgm:t>
        <a:bodyPr/>
        <a:lstStyle/>
        <a:p>
          <a:r>
            <a:rPr lang="en-US"/>
            <a:t>Programming Languages</a:t>
          </a:r>
          <a:endParaRPr lang="en-CA"/>
        </a:p>
      </dgm:t>
    </dgm:pt>
    <dgm:pt modelId="{24826471-96E9-4858-B449-36C310035BAC}" type="parTrans" cxnId="{EA96AF5A-8F60-41F5-BE78-192F3127FC3A}">
      <dgm:prSet/>
      <dgm:spPr/>
      <dgm:t>
        <a:bodyPr/>
        <a:lstStyle/>
        <a:p>
          <a:endParaRPr lang="en-CA"/>
        </a:p>
      </dgm:t>
    </dgm:pt>
    <dgm:pt modelId="{BB5601A4-E4AE-4559-93B3-510943BBF7B3}" type="sibTrans" cxnId="{EA96AF5A-8F60-41F5-BE78-192F3127FC3A}">
      <dgm:prSet/>
      <dgm:spPr/>
      <dgm:t>
        <a:bodyPr/>
        <a:lstStyle/>
        <a:p>
          <a:endParaRPr lang="en-CA"/>
        </a:p>
      </dgm:t>
    </dgm:pt>
    <dgm:pt modelId="{9AF1241B-EC32-46B9-9223-BFA075F7D90B}" type="pres">
      <dgm:prSet presAssocID="{4D3FDAF6-69A4-40A5-B8FE-67152D91AAE0}" presName="diagram" presStyleCnt="0">
        <dgm:presLayoutVars>
          <dgm:dir/>
          <dgm:resizeHandles val="exact"/>
        </dgm:presLayoutVars>
      </dgm:prSet>
      <dgm:spPr/>
    </dgm:pt>
    <dgm:pt modelId="{CCDAF9F7-E793-4B87-BB6A-BE749AC5F20A}" type="pres">
      <dgm:prSet presAssocID="{8A968AB2-0008-42DA-B55B-0E765E159299}" presName="arrow" presStyleLbl="node1" presStyleIdx="0" presStyleCnt="2">
        <dgm:presLayoutVars>
          <dgm:bulletEnabled val="1"/>
        </dgm:presLayoutVars>
      </dgm:prSet>
      <dgm:spPr/>
    </dgm:pt>
    <dgm:pt modelId="{CDCB956B-E606-49C6-B6F5-62666ADEEE8F}" type="pres">
      <dgm:prSet presAssocID="{05713AEF-7D00-4D77-B530-D04F5C863D36}" presName="arrow" presStyleLbl="node1" presStyleIdx="1" presStyleCnt="2">
        <dgm:presLayoutVars>
          <dgm:bulletEnabled val="1"/>
        </dgm:presLayoutVars>
      </dgm:prSet>
      <dgm:spPr/>
    </dgm:pt>
  </dgm:ptLst>
  <dgm:cxnLst>
    <dgm:cxn modelId="{53E9C236-75B9-46A3-AD77-A1AA695BC52F}" srcId="{4D3FDAF6-69A4-40A5-B8FE-67152D91AAE0}" destId="{8A968AB2-0008-42DA-B55B-0E765E159299}" srcOrd="0" destOrd="0" parTransId="{0EDAA5E1-6EF9-458B-A4BE-BA88FB002E3A}" sibTransId="{CDCD67CC-99E4-40C2-B6A4-EEF355E9F696}"/>
    <dgm:cxn modelId="{EA96AF5A-8F60-41F5-BE78-192F3127FC3A}" srcId="{4D3FDAF6-69A4-40A5-B8FE-67152D91AAE0}" destId="{05713AEF-7D00-4D77-B530-D04F5C863D36}" srcOrd="1" destOrd="0" parTransId="{24826471-96E9-4858-B449-36C310035BAC}" sibTransId="{BB5601A4-E4AE-4559-93B3-510943BBF7B3}"/>
    <dgm:cxn modelId="{A24AB087-4AAE-4718-8C0A-0108DD2B6C9D}" type="presOf" srcId="{05713AEF-7D00-4D77-B530-D04F5C863D36}" destId="{CDCB956B-E606-49C6-B6F5-62666ADEEE8F}" srcOrd="0" destOrd="0" presId="urn:microsoft.com/office/officeart/2005/8/layout/arrow5"/>
    <dgm:cxn modelId="{5CDFA3B0-9B43-45D5-BA79-4D7B9E1576CF}" type="presOf" srcId="{4D3FDAF6-69A4-40A5-B8FE-67152D91AAE0}" destId="{9AF1241B-EC32-46B9-9223-BFA075F7D90B}" srcOrd="0" destOrd="0" presId="urn:microsoft.com/office/officeart/2005/8/layout/arrow5"/>
    <dgm:cxn modelId="{0A0476EE-FD59-4279-A43D-FAE11EB62C45}" type="presOf" srcId="{8A968AB2-0008-42DA-B55B-0E765E159299}" destId="{CCDAF9F7-E793-4B87-BB6A-BE749AC5F20A}" srcOrd="0" destOrd="0" presId="urn:microsoft.com/office/officeart/2005/8/layout/arrow5"/>
    <dgm:cxn modelId="{87B69F2C-710C-4FE6-859D-A99C1FC89B74}" type="presParOf" srcId="{9AF1241B-EC32-46B9-9223-BFA075F7D90B}" destId="{CCDAF9F7-E793-4B87-BB6A-BE749AC5F20A}" srcOrd="0" destOrd="0" presId="urn:microsoft.com/office/officeart/2005/8/layout/arrow5"/>
    <dgm:cxn modelId="{279FD968-2BA6-4DD3-BB77-B3BF8A4296BF}" type="presParOf" srcId="{9AF1241B-EC32-46B9-9223-BFA075F7D90B}" destId="{CDCB956B-E606-49C6-B6F5-62666ADEEE8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82841-893C-4E7E-A8EA-C2B6164EF58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D0C773C-48B2-40E9-B92E-11040429E817}">
      <dgm:prSet phldrT="[Text]"/>
      <dgm:spPr/>
      <dgm:t>
        <a:bodyPr/>
        <a:lstStyle/>
        <a:p>
          <a:r>
            <a:rPr lang="en-US"/>
            <a:t>Optimizing</a:t>
          </a:r>
          <a:r>
            <a:rPr lang="en-US" baseline="0"/>
            <a:t> Rewrite Rules</a:t>
          </a:r>
          <a:endParaRPr lang="en-CA"/>
        </a:p>
      </dgm:t>
    </dgm:pt>
    <dgm:pt modelId="{502B1241-C550-441B-8D15-FF23994402D7}" type="parTrans" cxnId="{55148116-6E14-4066-A1F2-FD9B01864DE6}">
      <dgm:prSet/>
      <dgm:spPr/>
      <dgm:t>
        <a:bodyPr/>
        <a:lstStyle/>
        <a:p>
          <a:endParaRPr lang="en-CA"/>
        </a:p>
      </dgm:t>
    </dgm:pt>
    <dgm:pt modelId="{DFC34D5A-7307-4B3D-BBE3-77C506984792}" type="sibTrans" cxnId="{55148116-6E14-4066-A1F2-FD9B01864DE6}">
      <dgm:prSet/>
      <dgm:spPr/>
      <dgm:t>
        <a:bodyPr/>
        <a:lstStyle/>
        <a:p>
          <a:endParaRPr lang="en-CA"/>
        </a:p>
      </dgm:t>
    </dgm:pt>
    <dgm:pt modelId="{276716BA-3F6F-4128-84EC-C45D72BCEC22}">
      <dgm:prSet phldrT="[Text]"/>
      <dgm:spPr/>
      <dgm:t>
        <a:bodyPr/>
        <a:lstStyle/>
        <a:p>
          <a:r>
            <a:rPr lang="en-US"/>
            <a:t>Code Generation (MLIR/LLVM)</a:t>
          </a:r>
          <a:endParaRPr lang="en-CA"/>
        </a:p>
      </dgm:t>
    </dgm:pt>
    <dgm:pt modelId="{D5731D11-098D-4BC5-B5C5-2B466302FD68}" type="parTrans" cxnId="{205E63B1-6BF1-4F12-B6DB-519591797749}">
      <dgm:prSet/>
      <dgm:spPr/>
      <dgm:t>
        <a:bodyPr/>
        <a:lstStyle/>
        <a:p>
          <a:endParaRPr lang="en-CA"/>
        </a:p>
      </dgm:t>
    </dgm:pt>
    <dgm:pt modelId="{7EECD72F-1464-4079-A2CB-9B5FD7A10C6F}" type="sibTrans" cxnId="{205E63B1-6BF1-4F12-B6DB-519591797749}">
      <dgm:prSet/>
      <dgm:spPr/>
      <dgm:t>
        <a:bodyPr/>
        <a:lstStyle/>
        <a:p>
          <a:endParaRPr lang="en-CA"/>
        </a:p>
      </dgm:t>
    </dgm:pt>
    <dgm:pt modelId="{0CB478B2-AA8A-4DF5-949C-F4E4D818C293}">
      <dgm:prSet phldrT="[Text]"/>
      <dgm:spPr/>
      <dgm:t>
        <a:bodyPr/>
        <a:lstStyle/>
        <a:p>
          <a:r>
            <a:rPr lang="en-US" dirty="0"/>
            <a:t>Model Simulation Specification</a:t>
          </a:r>
          <a:endParaRPr lang="en-CA" dirty="0"/>
        </a:p>
      </dgm:t>
    </dgm:pt>
    <dgm:pt modelId="{8348D71A-07F0-4ABB-8A6D-BA04B89C001C}" type="parTrans" cxnId="{3771D422-62BD-4579-A3F1-01E121064EEC}">
      <dgm:prSet/>
      <dgm:spPr/>
      <dgm:t>
        <a:bodyPr/>
        <a:lstStyle/>
        <a:p>
          <a:endParaRPr lang="en-CA"/>
        </a:p>
      </dgm:t>
    </dgm:pt>
    <dgm:pt modelId="{5D6EABB6-8BBB-46AF-AD38-88BAF582AC54}" type="sibTrans" cxnId="{3771D422-62BD-4579-A3F1-01E121064EEC}">
      <dgm:prSet/>
      <dgm:spPr/>
      <dgm:t>
        <a:bodyPr/>
        <a:lstStyle/>
        <a:p>
          <a:endParaRPr lang="en-CA"/>
        </a:p>
      </dgm:t>
    </dgm:pt>
    <dgm:pt modelId="{E7A69079-DCE9-4518-BA50-7EC98E3CB522}">
      <dgm:prSet phldrT="[Text]"/>
      <dgm:spPr/>
      <dgm:t>
        <a:bodyPr/>
        <a:lstStyle/>
        <a:p>
          <a:r>
            <a:rPr lang="en-US"/>
            <a:t>Concurrency Optimizations: SIMD, Data Parallelism</a:t>
          </a:r>
          <a:endParaRPr lang="en-CA"/>
        </a:p>
      </dgm:t>
    </dgm:pt>
    <dgm:pt modelId="{75E20205-FF8E-4203-AB02-E2E7ACF6EB49}" type="parTrans" cxnId="{84531702-EEF0-43F0-B049-17B0427D9B03}">
      <dgm:prSet/>
      <dgm:spPr/>
      <dgm:t>
        <a:bodyPr/>
        <a:lstStyle/>
        <a:p>
          <a:endParaRPr lang="en-CA"/>
        </a:p>
      </dgm:t>
    </dgm:pt>
    <dgm:pt modelId="{7C417F4C-2C3A-418A-A908-F5F6D7F49E23}" type="sibTrans" cxnId="{84531702-EEF0-43F0-B049-17B0427D9B03}">
      <dgm:prSet/>
      <dgm:spPr/>
      <dgm:t>
        <a:bodyPr/>
        <a:lstStyle/>
        <a:p>
          <a:endParaRPr lang="en-CA"/>
        </a:p>
      </dgm:t>
    </dgm:pt>
    <dgm:pt modelId="{3E66751E-E95C-B04D-9D16-65DFA7E0C9CB}">
      <dgm:prSet phldrT="[Text]"/>
      <dgm:spPr/>
      <dgm:t>
        <a:bodyPr/>
        <a:lstStyle/>
        <a:p>
          <a:r>
            <a:rPr lang="en-CA" dirty="0"/>
            <a:t>Data Type Lowering</a:t>
          </a:r>
        </a:p>
      </dgm:t>
    </dgm:pt>
    <dgm:pt modelId="{94096FDC-E904-254A-B896-AC80F2F33A0D}" type="parTrans" cxnId="{2B8CC247-7875-4618-A9E4-7F61C383D337}">
      <dgm:prSet/>
      <dgm:spPr/>
      <dgm:t>
        <a:bodyPr/>
        <a:lstStyle/>
        <a:p>
          <a:endParaRPr lang="en-US"/>
        </a:p>
      </dgm:t>
    </dgm:pt>
    <dgm:pt modelId="{1113E667-A87E-1948-98C7-6E6FA17605AA}" type="sibTrans" cxnId="{2B8CC247-7875-4618-A9E4-7F61C383D337}">
      <dgm:prSet/>
      <dgm:spPr/>
      <dgm:t>
        <a:bodyPr/>
        <a:lstStyle/>
        <a:p>
          <a:endParaRPr lang="en-US"/>
        </a:p>
      </dgm:t>
    </dgm:pt>
    <dgm:pt modelId="{F5B0E84A-4C31-4246-8E43-6F363CEAA6A0}" type="pres">
      <dgm:prSet presAssocID="{22082841-893C-4E7E-A8EA-C2B6164EF58D}" presName="Name0" presStyleCnt="0">
        <dgm:presLayoutVars>
          <dgm:dir/>
          <dgm:resizeHandles val="exact"/>
        </dgm:presLayoutVars>
      </dgm:prSet>
      <dgm:spPr/>
    </dgm:pt>
    <dgm:pt modelId="{1E5BE71A-E8A3-44F4-A940-283705991E1A}" type="pres">
      <dgm:prSet presAssocID="{22082841-893C-4E7E-A8EA-C2B6164EF58D}" presName="arrow" presStyleLbl="bgShp" presStyleIdx="0" presStyleCnt="1"/>
      <dgm:sp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/>
            </a:gs>
          </a:gsLst>
          <a:lin ang="0" scaled="1"/>
          <a:tileRect/>
        </a:gradFill>
      </dgm:spPr>
    </dgm:pt>
    <dgm:pt modelId="{648483E5-9B0E-4BE0-8DF9-092F54E05168}" type="pres">
      <dgm:prSet presAssocID="{22082841-893C-4E7E-A8EA-C2B6164EF58D}" presName="points" presStyleCnt="0"/>
      <dgm:spPr/>
    </dgm:pt>
    <dgm:pt modelId="{C1EF867A-41B0-4E7F-8DF6-953AFED94EF2}" type="pres">
      <dgm:prSet presAssocID="{0CB478B2-AA8A-4DF5-949C-F4E4D818C293}" presName="compositeA" presStyleCnt="0"/>
      <dgm:spPr/>
    </dgm:pt>
    <dgm:pt modelId="{5FA21157-B2A1-4B19-AF78-9C212276F0EE}" type="pres">
      <dgm:prSet presAssocID="{0CB478B2-AA8A-4DF5-949C-F4E4D818C293}" presName="textA" presStyleLbl="revTx" presStyleIdx="0" presStyleCnt="5">
        <dgm:presLayoutVars>
          <dgm:bulletEnabled val="1"/>
        </dgm:presLayoutVars>
      </dgm:prSet>
      <dgm:spPr/>
    </dgm:pt>
    <dgm:pt modelId="{CE972C1A-280E-4198-91C0-851791408B95}" type="pres">
      <dgm:prSet presAssocID="{0CB478B2-AA8A-4DF5-949C-F4E4D818C293}" presName="circleA" presStyleLbl="node1" presStyleIdx="0" presStyleCnt="5"/>
      <dgm:spPr>
        <a:solidFill>
          <a:schemeClr val="accent2"/>
        </a:solidFill>
      </dgm:spPr>
    </dgm:pt>
    <dgm:pt modelId="{ED17003B-1347-41C4-8526-283E660B1200}" type="pres">
      <dgm:prSet presAssocID="{0CB478B2-AA8A-4DF5-949C-F4E4D818C293}" presName="spaceA" presStyleCnt="0"/>
      <dgm:spPr/>
    </dgm:pt>
    <dgm:pt modelId="{30A42A10-A878-4B85-86A1-1568157FF32F}" type="pres">
      <dgm:prSet presAssocID="{5D6EABB6-8BBB-46AF-AD38-88BAF582AC54}" presName="space" presStyleCnt="0"/>
      <dgm:spPr/>
    </dgm:pt>
    <dgm:pt modelId="{E7CF52B5-8B89-D148-9EF5-815870492821}" type="pres">
      <dgm:prSet presAssocID="{3E66751E-E95C-B04D-9D16-65DFA7E0C9CB}" presName="compositeB" presStyleCnt="0"/>
      <dgm:spPr/>
    </dgm:pt>
    <dgm:pt modelId="{B66C8AE8-D5B6-6F40-9F38-064E95948350}" type="pres">
      <dgm:prSet presAssocID="{3E66751E-E95C-B04D-9D16-65DFA7E0C9CB}" presName="textB" presStyleLbl="revTx" presStyleIdx="1" presStyleCnt="5">
        <dgm:presLayoutVars>
          <dgm:bulletEnabled val="1"/>
        </dgm:presLayoutVars>
      </dgm:prSet>
      <dgm:spPr/>
    </dgm:pt>
    <dgm:pt modelId="{E83986E7-43EA-8340-A6D8-DF42830A5E2E}" type="pres">
      <dgm:prSet presAssocID="{3E66751E-E95C-B04D-9D16-65DFA7E0C9CB}" presName="circleB" presStyleLbl="node1" presStyleIdx="1" presStyleCnt="5"/>
      <dgm:spPr>
        <a:solidFill>
          <a:schemeClr val="accent2"/>
        </a:solidFill>
      </dgm:spPr>
    </dgm:pt>
    <dgm:pt modelId="{8B921F54-74C7-504F-9E74-5BE554B0738B}" type="pres">
      <dgm:prSet presAssocID="{3E66751E-E95C-B04D-9D16-65DFA7E0C9CB}" presName="spaceB" presStyleCnt="0"/>
      <dgm:spPr/>
    </dgm:pt>
    <dgm:pt modelId="{D44E9BE5-C238-FF4D-9C94-F4E2398310DD}" type="pres">
      <dgm:prSet presAssocID="{1113E667-A87E-1948-98C7-6E6FA17605AA}" presName="space" presStyleCnt="0"/>
      <dgm:spPr/>
    </dgm:pt>
    <dgm:pt modelId="{9E064632-DB8F-0449-9172-4F255BC30D8D}" type="pres">
      <dgm:prSet presAssocID="{7D0C773C-48B2-40E9-B92E-11040429E817}" presName="compositeA" presStyleCnt="0"/>
      <dgm:spPr/>
    </dgm:pt>
    <dgm:pt modelId="{C603DA09-31B3-C943-911F-359B7E8D90D3}" type="pres">
      <dgm:prSet presAssocID="{7D0C773C-48B2-40E9-B92E-11040429E817}" presName="textA" presStyleLbl="revTx" presStyleIdx="2" presStyleCnt="5">
        <dgm:presLayoutVars>
          <dgm:bulletEnabled val="1"/>
        </dgm:presLayoutVars>
      </dgm:prSet>
      <dgm:spPr/>
    </dgm:pt>
    <dgm:pt modelId="{59CC273A-6CD9-D346-B265-1A41D877A4B4}" type="pres">
      <dgm:prSet presAssocID="{7D0C773C-48B2-40E9-B92E-11040429E817}" presName="circleA" presStyleLbl="node1" presStyleIdx="2" presStyleCnt="5"/>
      <dgm:spPr/>
    </dgm:pt>
    <dgm:pt modelId="{CB2633AB-9CCE-F144-A9A8-AD1417B2226E}" type="pres">
      <dgm:prSet presAssocID="{7D0C773C-48B2-40E9-B92E-11040429E817}" presName="spaceA" presStyleCnt="0"/>
      <dgm:spPr/>
    </dgm:pt>
    <dgm:pt modelId="{67115D13-A553-44B8-8B00-FDAE24966044}" type="pres">
      <dgm:prSet presAssocID="{DFC34D5A-7307-4B3D-BBE3-77C506984792}" presName="space" presStyleCnt="0"/>
      <dgm:spPr/>
    </dgm:pt>
    <dgm:pt modelId="{336726B6-F5D4-844F-ABC0-3360A9790C09}" type="pres">
      <dgm:prSet presAssocID="{276716BA-3F6F-4128-84EC-C45D72BCEC22}" presName="compositeB" presStyleCnt="0"/>
      <dgm:spPr/>
    </dgm:pt>
    <dgm:pt modelId="{BAE7D3EF-3915-C544-BA56-191FBEDE93A9}" type="pres">
      <dgm:prSet presAssocID="{276716BA-3F6F-4128-84EC-C45D72BCEC22}" presName="textB" presStyleLbl="revTx" presStyleIdx="3" presStyleCnt="5">
        <dgm:presLayoutVars>
          <dgm:bulletEnabled val="1"/>
        </dgm:presLayoutVars>
      </dgm:prSet>
      <dgm:spPr/>
    </dgm:pt>
    <dgm:pt modelId="{BF6ED83E-EFDB-AD41-B035-A7A33F90FF32}" type="pres">
      <dgm:prSet presAssocID="{276716BA-3F6F-4128-84EC-C45D72BCEC22}" presName="circleB" presStyleLbl="node1" presStyleIdx="3" presStyleCnt="5"/>
      <dgm:spPr/>
    </dgm:pt>
    <dgm:pt modelId="{C06B9F12-E303-BF41-938D-A232A7A0DD4A}" type="pres">
      <dgm:prSet presAssocID="{276716BA-3F6F-4128-84EC-C45D72BCEC22}" presName="spaceB" presStyleCnt="0"/>
      <dgm:spPr/>
    </dgm:pt>
    <dgm:pt modelId="{7D3173F4-1060-4BBA-B2E6-F01918F46544}" type="pres">
      <dgm:prSet presAssocID="{7EECD72F-1464-4079-A2CB-9B5FD7A10C6F}" presName="space" presStyleCnt="0"/>
      <dgm:spPr/>
    </dgm:pt>
    <dgm:pt modelId="{7073BC2F-D497-744F-ADD0-1CA7D5887944}" type="pres">
      <dgm:prSet presAssocID="{E7A69079-DCE9-4518-BA50-7EC98E3CB522}" presName="compositeA" presStyleCnt="0"/>
      <dgm:spPr/>
    </dgm:pt>
    <dgm:pt modelId="{8199AE54-35FA-B34C-BF1E-819934338DE2}" type="pres">
      <dgm:prSet presAssocID="{E7A69079-DCE9-4518-BA50-7EC98E3CB522}" presName="textA" presStyleLbl="revTx" presStyleIdx="4" presStyleCnt="5">
        <dgm:presLayoutVars>
          <dgm:bulletEnabled val="1"/>
        </dgm:presLayoutVars>
      </dgm:prSet>
      <dgm:spPr/>
    </dgm:pt>
    <dgm:pt modelId="{7019E898-50EA-A74D-901A-AF51DF1699FA}" type="pres">
      <dgm:prSet presAssocID="{E7A69079-DCE9-4518-BA50-7EC98E3CB522}" presName="circleA" presStyleLbl="node1" presStyleIdx="4" presStyleCnt="5"/>
      <dgm:spPr/>
    </dgm:pt>
    <dgm:pt modelId="{C977AA25-F554-B143-9A4C-7294CB5C6037}" type="pres">
      <dgm:prSet presAssocID="{E7A69079-DCE9-4518-BA50-7EC98E3CB522}" presName="spaceA" presStyleCnt="0"/>
      <dgm:spPr/>
    </dgm:pt>
  </dgm:ptLst>
  <dgm:cxnLst>
    <dgm:cxn modelId="{84531702-EEF0-43F0-B049-17B0427D9B03}" srcId="{22082841-893C-4E7E-A8EA-C2B6164EF58D}" destId="{E7A69079-DCE9-4518-BA50-7EC98E3CB522}" srcOrd="4" destOrd="0" parTransId="{75E20205-FF8E-4203-AB02-E2E7ACF6EB49}" sibTransId="{7C417F4C-2C3A-418A-A908-F5F6D7F49E23}"/>
    <dgm:cxn modelId="{55148116-6E14-4066-A1F2-FD9B01864DE6}" srcId="{22082841-893C-4E7E-A8EA-C2B6164EF58D}" destId="{7D0C773C-48B2-40E9-B92E-11040429E817}" srcOrd="2" destOrd="0" parTransId="{502B1241-C550-441B-8D15-FF23994402D7}" sibTransId="{DFC34D5A-7307-4B3D-BBE3-77C506984792}"/>
    <dgm:cxn modelId="{C78E8417-BE22-461D-8FAD-E52C9220120A}" type="presOf" srcId="{E7A69079-DCE9-4518-BA50-7EC98E3CB522}" destId="{8199AE54-35FA-B34C-BF1E-819934338DE2}" srcOrd="0" destOrd="0" presId="urn:microsoft.com/office/officeart/2005/8/layout/hProcess11"/>
    <dgm:cxn modelId="{3771D422-62BD-4579-A3F1-01E121064EEC}" srcId="{22082841-893C-4E7E-A8EA-C2B6164EF58D}" destId="{0CB478B2-AA8A-4DF5-949C-F4E4D818C293}" srcOrd="0" destOrd="0" parTransId="{8348D71A-07F0-4ABB-8A6D-BA04B89C001C}" sibTransId="{5D6EABB6-8BBB-46AF-AD38-88BAF582AC54}"/>
    <dgm:cxn modelId="{2B8CC247-7875-4618-A9E4-7F61C383D337}" srcId="{22082841-893C-4E7E-A8EA-C2B6164EF58D}" destId="{3E66751E-E95C-B04D-9D16-65DFA7E0C9CB}" srcOrd="1" destOrd="0" parTransId="{94096FDC-E904-254A-B896-AC80F2F33A0D}" sibTransId="{1113E667-A87E-1948-98C7-6E6FA17605AA}"/>
    <dgm:cxn modelId="{B4CB9F90-458B-445C-949E-9BB4E91B7A24}" type="presOf" srcId="{0CB478B2-AA8A-4DF5-949C-F4E4D818C293}" destId="{5FA21157-B2A1-4B19-AF78-9C212276F0EE}" srcOrd="0" destOrd="0" presId="urn:microsoft.com/office/officeart/2005/8/layout/hProcess11"/>
    <dgm:cxn modelId="{2AB0DDAD-7735-4442-9896-40B52F9DB5D4}" type="presOf" srcId="{7D0C773C-48B2-40E9-B92E-11040429E817}" destId="{C603DA09-31B3-C943-911F-359B7E8D90D3}" srcOrd="0" destOrd="0" presId="urn:microsoft.com/office/officeart/2005/8/layout/hProcess11"/>
    <dgm:cxn modelId="{205E63B1-6BF1-4F12-B6DB-519591797749}" srcId="{22082841-893C-4E7E-A8EA-C2B6164EF58D}" destId="{276716BA-3F6F-4128-84EC-C45D72BCEC22}" srcOrd="3" destOrd="0" parTransId="{D5731D11-098D-4BC5-B5C5-2B466302FD68}" sibTransId="{7EECD72F-1464-4079-A2CB-9B5FD7A10C6F}"/>
    <dgm:cxn modelId="{A95C47E8-5C79-4065-AB0A-2E0EA6C6CA53}" type="presOf" srcId="{276716BA-3F6F-4128-84EC-C45D72BCEC22}" destId="{BAE7D3EF-3915-C544-BA56-191FBEDE93A9}" srcOrd="0" destOrd="0" presId="urn:microsoft.com/office/officeart/2005/8/layout/hProcess11"/>
    <dgm:cxn modelId="{80C2E2E8-FBA0-4721-BE40-95BE8A21C436}" type="presOf" srcId="{22082841-893C-4E7E-A8EA-C2B6164EF58D}" destId="{F5B0E84A-4C31-4246-8E43-6F363CEAA6A0}" srcOrd="0" destOrd="0" presId="urn:microsoft.com/office/officeart/2005/8/layout/hProcess11"/>
    <dgm:cxn modelId="{0C0A01F4-92B8-419B-BE50-A35855062BC4}" type="presOf" srcId="{3E66751E-E95C-B04D-9D16-65DFA7E0C9CB}" destId="{B66C8AE8-D5B6-6F40-9F38-064E95948350}" srcOrd="0" destOrd="0" presId="urn:microsoft.com/office/officeart/2005/8/layout/hProcess11"/>
    <dgm:cxn modelId="{0FFDBCBD-E5FB-4A0E-ABB0-CB1D5B4E5922}" type="presParOf" srcId="{F5B0E84A-4C31-4246-8E43-6F363CEAA6A0}" destId="{1E5BE71A-E8A3-44F4-A940-283705991E1A}" srcOrd="0" destOrd="0" presId="urn:microsoft.com/office/officeart/2005/8/layout/hProcess11"/>
    <dgm:cxn modelId="{D320B81C-DCB7-45F9-8C9D-0865695C7CD5}" type="presParOf" srcId="{F5B0E84A-4C31-4246-8E43-6F363CEAA6A0}" destId="{648483E5-9B0E-4BE0-8DF9-092F54E05168}" srcOrd="1" destOrd="0" presId="urn:microsoft.com/office/officeart/2005/8/layout/hProcess11"/>
    <dgm:cxn modelId="{7A091590-C2F0-4AC2-A225-09B54593B526}" type="presParOf" srcId="{648483E5-9B0E-4BE0-8DF9-092F54E05168}" destId="{C1EF867A-41B0-4E7F-8DF6-953AFED94EF2}" srcOrd="0" destOrd="0" presId="urn:microsoft.com/office/officeart/2005/8/layout/hProcess11"/>
    <dgm:cxn modelId="{C89D0880-6E3B-4069-91C6-19AFB12CDD33}" type="presParOf" srcId="{C1EF867A-41B0-4E7F-8DF6-953AFED94EF2}" destId="{5FA21157-B2A1-4B19-AF78-9C212276F0EE}" srcOrd="0" destOrd="0" presId="urn:microsoft.com/office/officeart/2005/8/layout/hProcess11"/>
    <dgm:cxn modelId="{AB8394EF-C57D-4D0D-A154-EE6F7E02B219}" type="presParOf" srcId="{C1EF867A-41B0-4E7F-8DF6-953AFED94EF2}" destId="{CE972C1A-280E-4198-91C0-851791408B95}" srcOrd="1" destOrd="0" presId="urn:microsoft.com/office/officeart/2005/8/layout/hProcess11"/>
    <dgm:cxn modelId="{67838EBF-60B9-4DEC-AAB9-817C41441814}" type="presParOf" srcId="{C1EF867A-41B0-4E7F-8DF6-953AFED94EF2}" destId="{ED17003B-1347-41C4-8526-283E660B1200}" srcOrd="2" destOrd="0" presId="urn:microsoft.com/office/officeart/2005/8/layout/hProcess11"/>
    <dgm:cxn modelId="{CF391A71-2948-4E04-B586-6B47E5979C79}" type="presParOf" srcId="{648483E5-9B0E-4BE0-8DF9-092F54E05168}" destId="{30A42A10-A878-4B85-86A1-1568157FF32F}" srcOrd="1" destOrd="0" presId="urn:microsoft.com/office/officeart/2005/8/layout/hProcess11"/>
    <dgm:cxn modelId="{E3C6E0E1-247C-40DF-8269-D72B2683F6CA}" type="presParOf" srcId="{648483E5-9B0E-4BE0-8DF9-092F54E05168}" destId="{E7CF52B5-8B89-D148-9EF5-815870492821}" srcOrd="2" destOrd="0" presId="urn:microsoft.com/office/officeart/2005/8/layout/hProcess11"/>
    <dgm:cxn modelId="{4029CF57-C46E-41BC-8465-9030332E11E5}" type="presParOf" srcId="{E7CF52B5-8B89-D148-9EF5-815870492821}" destId="{B66C8AE8-D5B6-6F40-9F38-064E95948350}" srcOrd="0" destOrd="0" presId="urn:microsoft.com/office/officeart/2005/8/layout/hProcess11"/>
    <dgm:cxn modelId="{647DB943-C352-4E8D-A12E-E4724EDDB017}" type="presParOf" srcId="{E7CF52B5-8B89-D148-9EF5-815870492821}" destId="{E83986E7-43EA-8340-A6D8-DF42830A5E2E}" srcOrd="1" destOrd="0" presId="urn:microsoft.com/office/officeart/2005/8/layout/hProcess11"/>
    <dgm:cxn modelId="{813AAE85-3C5E-4E57-871A-3CE888550D17}" type="presParOf" srcId="{E7CF52B5-8B89-D148-9EF5-815870492821}" destId="{8B921F54-74C7-504F-9E74-5BE554B0738B}" srcOrd="2" destOrd="0" presId="urn:microsoft.com/office/officeart/2005/8/layout/hProcess11"/>
    <dgm:cxn modelId="{AEE6F4DF-B0C1-455B-971D-906015311E8A}" type="presParOf" srcId="{648483E5-9B0E-4BE0-8DF9-092F54E05168}" destId="{D44E9BE5-C238-FF4D-9C94-F4E2398310DD}" srcOrd="3" destOrd="0" presId="urn:microsoft.com/office/officeart/2005/8/layout/hProcess11"/>
    <dgm:cxn modelId="{06E52227-F143-4B4F-A82E-3F44352C47CF}" type="presParOf" srcId="{648483E5-9B0E-4BE0-8DF9-092F54E05168}" destId="{9E064632-DB8F-0449-9172-4F255BC30D8D}" srcOrd="4" destOrd="0" presId="urn:microsoft.com/office/officeart/2005/8/layout/hProcess11"/>
    <dgm:cxn modelId="{8B3A7DB7-AB13-41B6-BEE4-8A956AC6E4C4}" type="presParOf" srcId="{9E064632-DB8F-0449-9172-4F255BC30D8D}" destId="{C603DA09-31B3-C943-911F-359B7E8D90D3}" srcOrd="0" destOrd="0" presId="urn:microsoft.com/office/officeart/2005/8/layout/hProcess11"/>
    <dgm:cxn modelId="{34D7746D-FB9B-406F-8AB4-51FB06DCC205}" type="presParOf" srcId="{9E064632-DB8F-0449-9172-4F255BC30D8D}" destId="{59CC273A-6CD9-D346-B265-1A41D877A4B4}" srcOrd="1" destOrd="0" presId="urn:microsoft.com/office/officeart/2005/8/layout/hProcess11"/>
    <dgm:cxn modelId="{10740067-89BE-4511-A6ED-F528469107A6}" type="presParOf" srcId="{9E064632-DB8F-0449-9172-4F255BC30D8D}" destId="{CB2633AB-9CCE-F144-A9A8-AD1417B2226E}" srcOrd="2" destOrd="0" presId="urn:microsoft.com/office/officeart/2005/8/layout/hProcess11"/>
    <dgm:cxn modelId="{75704DE8-70FE-40BD-9D24-4B6F270EA918}" type="presParOf" srcId="{648483E5-9B0E-4BE0-8DF9-092F54E05168}" destId="{67115D13-A553-44B8-8B00-FDAE24966044}" srcOrd="5" destOrd="0" presId="urn:microsoft.com/office/officeart/2005/8/layout/hProcess11"/>
    <dgm:cxn modelId="{55EAF5B8-4833-4E09-B990-DB26265606D4}" type="presParOf" srcId="{648483E5-9B0E-4BE0-8DF9-092F54E05168}" destId="{336726B6-F5D4-844F-ABC0-3360A9790C09}" srcOrd="6" destOrd="0" presId="urn:microsoft.com/office/officeart/2005/8/layout/hProcess11"/>
    <dgm:cxn modelId="{F592B702-8C70-4D10-9972-075876A8046D}" type="presParOf" srcId="{336726B6-F5D4-844F-ABC0-3360A9790C09}" destId="{BAE7D3EF-3915-C544-BA56-191FBEDE93A9}" srcOrd="0" destOrd="0" presId="urn:microsoft.com/office/officeart/2005/8/layout/hProcess11"/>
    <dgm:cxn modelId="{3D8A8AC7-995E-49F8-AB65-D94553720897}" type="presParOf" srcId="{336726B6-F5D4-844F-ABC0-3360A9790C09}" destId="{BF6ED83E-EFDB-AD41-B035-A7A33F90FF32}" srcOrd="1" destOrd="0" presId="urn:microsoft.com/office/officeart/2005/8/layout/hProcess11"/>
    <dgm:cxn modelId="{CE0D61F8-AB21-4C6E-890B-2593EA93FE3E}" type="presParOf" srcId="{336726B6-F5D4-844F-ABC0-3360A9790C09}" destId="{C06B9F12-E303-BF41-938D-A232A7A0DD4A}" srcOrd="2" destOrd="0" presId="urn:microsoft.com/office/officeart/2005/8/layout/hProcess11"/>
    <dgm:cxn modelId="{0E6F8B63-D461-49C6-BF9D-CDF298CB4FA5}" type="presParOf" srcId="{648483E5-9B0E-4BE0-8DF9-092F54E05168}" destId="{7D3173F4-1060-4BBA-B2E6-F01918F46544}" srcOrd="7" destOrd="0" presId="urn:microsoft.com/office/officeart/2005/8/layout/hProcess11"/>
    <dgm:cxn modelId="{1D8B8884-9E3C-4345-903E-C3973BDBD6A6}" type="presParOf" srcId="{648483E5-9B0E-4BE0-8DF9-092F54E05168}" destId="{7073BC2F-D497-744F-ADD0-1CA7D5887944}" srcOrd="8" destOrd="0" presId="urn:microsoft.com/office/officeart/2005/8/layout/hProcess11"/>
    <dgm:cxn modelId="{9A1A8D8C-5F54-4602-B132-768EB5325C3D}" type="presParOf" srcId="{7073BC2F-D497-744F-ADD0-1CA7D5887944}" destId="{8199AE54-35FA-B34C-BF1E-819934338DE2}" srcOrd="0" destOrd="0" presId="urn:microsoft.com/office/officeart/2005/8/layout/hProcess11"/>
    <dgm:cxn modelId="{0E3A53F9-BF82-4853-856D-F32263349081}" type="presParOf" srcId="{7073BC2F-D497-744F-ADD0-1CA7D5887944}" destId="{7019E898-50EA-A74D-901A-AF51DF1699FA}" srcOrd="1" destOrd="0" presId="urn:microsoft.com/office/officeart/2005/8/layout/hProcess11"/>
    <dgm:cxn modelId="{5F9211E2-4FE3-4002-BA14-124D3E73F0D4}" type="presParOf" srcId="{7073BC2F-D497-744F-ADD0-1CA7D5887944}" destId="{C977AA25-F554-B143-9A4C-7294CB5C603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AF9F7-E793-4B87-BB6A-BE749AC5F20A}">
      <dsp:nvSpPr>
        <dsp:cNvPr id="0" name=""/>
        <dsp:cNvSpPr/>
      </dsp:nvSpPr>
      <dsp:spPr>
        <a:xfrm rot="16200000">
          <a:off x="635" y="37116"/>
          <a:ext cx="3141412" cy="314141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Modelling Languages</a:t>
          </a:r>
          <a:endParaRPr lang="en-CA" sz="2800" kern="1200"/>
        </a:p>
      </dsp:txBody>
      <dsp:txXfrm rot="5400000">
        <a:off x="636" y="822468"/>
        <a:ext cx="2591665" cy="1570706"/>
      </dsp:txXfrm>
    </dsp:sp>
    <dsp:sp modelId="{CDCB956B-E606-49C6-B6F5-62666ADEEE8F}">
      <dsp:nvSpPr>
        <dsp:cNvPr id="0" name=""/>
        <dsp:cNvSpPr/>
      </dsp:nvSpPr>
      <dsp:spPr>
        <a:xfrm rot="5400000">
          <a:off x="3304457" y="37116"/>
          <a:ext cx="3141412" cy="314141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Programming Languages</a:t>
          </a:r>
          <a:endParaRPr lang="en-CA" sz="2800" kern="1200"/>
        </a:p>
      </dsp:txBody>
      <dsp:txXfrm rot="-5400000">
        <a:off x="3854205" y="822469"/>
        <a:ext cx="2591665" cy="1570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BE71A-E8A3-44F4-A940-283705991E1A}">
      <dsp:nvSpPr>
        <dsp:cNvPr id="0" name=""/>
        <dsp:cNvSpPr/>
      </dsp:nvSpPr>
      <dsp:spPr>
        <a:xfrm>
          <a:off x="0" y="1574815"/>
          <a:ext cx="11899312" cy="2099754"/>
        </a:xfrm>
        <a:prstGeom prst="notchedRightArrow">
          <a:avLst/>
        </a:prstGeom>
        <a:gradFill flip="none" rotWithShape="0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21157-B2A1-4B19-AF78-9C212276F0EE}">
      <dsp:nvSpPr>
        <dsp:cNvPr id="0" name=""/>
        <dsp:cNvSpPr/>
      </dsp:nvSpPr>
      <dsp:spPr>
        <a:xfrm>
          <a:off x="4706" y="0"/>
          <a:ext cx="2057686" cy="209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Model Simulation Specification</a:t>
          </a:r>
          <a:endParaRPr lang="en-CA" sz="2100" kern="1200" dirty="0"/>
        </a:p>
      </dsp:txBody>
      <dsp:txXfrm>
        <a:off x="4706" y="0"/>
        <a:ext cx="2057686" cy="2099754"/>
      </dsp:txXfrm>
    </dsp:sp>
    <dsp:sp modelId="{CE972C1A-280E-4198-91C0-851791408B95}">
      <dsp:nvSpPr>
        <dsp:cNvPr id="0" name=""/>
        <dsp:cNvSpPr/>
      </dsp:nvSpPr>
      <dsp:spPr>
        <a:xfrm>
          <a:off x="771080" y="2362223"/>
          <a:ext cx="524938" cy="524938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C8AE8-D5B6-6F40-9F38-064E95948350}">
      <dsp:nvSpPr>
        <dsp:cNvPr id="0" name=""/>
        <dsp:cNvSpPr/>
      </dsp:nvSpPr>
      <dsp:spPr>
        <a:xfrm>
          <a:off x="2165276" y="3149631"/>
          <a:ext cx="2057686" cy="209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Data Type Lowering</a:t>
          </a:r>
        </a:p>
      </dsp:txBody>
      <dsp:txXfrm>
        <a:off x="2165276" y="3149631"/>
        <a:ext cx="2057686" cy="2099754"/>
      </dsp:txXfrm>
    </dsp:sp>
    <dsp:sp modelId="{E83986E7-43EA-8340-A6D8-DF42830A5E2E}">
      <dsp:nvSpPr>
        <dsp:cNvPr id="0" name=""/>
        <dsp:cNvSpPr/>
      </dsp:nvSpPr>
      <dsp:spPr>
        <a:xfrm>
          <a:off x="2931650" y="2362223"/>
          <a:ext cx="524938" cy="524938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3DA09-31B3-C943-911F-359B7E8D90D3}">
      <dsp:nvSpPr>
        <dsp:cNvPr id="0" name=""/>
        <dsp:cNvSpPr/>
      </dsp:nvSpPr>
      <dsp:spPr>
        <a:xfrm>
          <a:off x="4325847" y="0"/>
          <a:ext cx="2057686" cy="209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Optimizing</a:t>
          </a:r>
          <a:r>
            <a:rPr lang="en-US" sz="2100" kern="1200" baseline="0"/>
            <a:t> Rewrite Rules</a:t>
          </a:r>
          <a:endParaRPr lang="en-CA" sz="2100" kern="1200"/>
        </a:p>
      </dsp:txBody>
      <dsp:txXfrm>
        <a:off x="4325847" y="0"/>
        <a:ext cx="2057686" cy="2099754"/>
      </dsp:txXfrm>
    </dsp:sp>
    <dsp:sp modelId="{59CC273A-6CD9-D346-B265-1A41D877A4B4}">
      <dsp:nvSpPr>
        <dsp:cNvPr id="0" name=""/>
        <dsp:cNvSpPr/>
      </dsp:nvSpPr>
      <dsp:spPr>
        <a:xfrm>
          <a:off x="5092221" y="2362223"/>
          <a:ext cx="524938" cy="52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D3EF-3915-C544-BA56-191FBEDE93A9}">
      <dsp:nvSpPr>
        <dsp:cNvPr id="0" name=""/>
        <dsp:cNvSpPr/>
      </dsp:nvSpPr>
      <dsp:spPr>
        <a:xfrm>
          <a:off x="6486417" y="3149631"/>
          <a:ext cx="2057686" cy="209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Code Generation (MLIR/LLVM)</a:t>
          </a:r>
          <a:endParaRPr lang="en-CA" sz="2100" kern="1200"/>
        </a:p>
      </dsp:txBody>
      <dsp:txXfrm>
        <a:off x="6486417" y="3149631"/>
        <a:ext cx="2057686" cy="2099754"/>
      </dsp:txXfrm>
    </dsp:sp>
    <dsp:sp modelId="{BF6ED83E-EFDB-AD41-B035-A7A33F90FF32}">
      <dsp:nvSpPr>
        <dsp:cNvPr id="0" name=""/>
        <dsp:cNvSpPr/>
      </dsp:nvSpPr>
      <dsp:spPr>
        <a:xfrm>
          <a:off x="7252791" y="2362223"/>
          <a:ext cx="524938" cy="52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9AE54-35FA-B34C-BF1E-819934338DE2}">
      <dsp:nvSpPr>
        <dsp:cNvPr id="0" name=""/>
        <dsp:cNvSpPr/>
      </dsp:nvSpPr>
      <dsp:spPr>
        <a:xfrm>
          <a:off x="8646988" y="0"/>
          <a:ext cx="2057686" cy="209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Concurrency Optimizations: SIMD, Data Parallelism</a:t>
          </a:r>
          <a:endParaRPr lang="en-CA" sz="2100" kern="1200"/>
        </a:p>
      </dsp:txBody>
      <dsp:txXfrm>
        <a:off x="8646988" y="0"/>
        <a:ext cx="2057686" cy="2099754"/>
      </dsp:txXfrm>
    </dsp:sp>
    <dsp:sp modelId="{7019E898-50EA-A74D-901A-AF51DF1699FA}">
      <dsp:nvSpPr>
        <dsp:cNvPr id="0" name=""/>
        <dsp:cNvSpPr/>
      </dsp:nvSpPr>
      <dsp:spPr>
        <a:xfrm>
          <a:off x="9413362" y="2362223"/>
          <a:ext cx="524938" cy="52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F2F30-6620-4ADB-9209-156C36426F7E}" type="datetimeFigureOut">
              <a:rPr lang="en-CA" smtClean="0"/>
              <a:t>2025-11-11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8485F-1944-4D8F-9145-7D3073E218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09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Thank you for the introduction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Thanks for having me here today</a:t>
            </a:r>
          </a:p>
          <a:p>
            <a:pPr marL="171450" indent="-171450">
              <a:buFontTx/>
              <a:buChar char="-"/>
            </a:pPr>
            <a:r>
              <a:rPr lang="en-US" dirty="0"/>
              <a:t>Big idea: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Take a step back from popular low-level optimizations for matrix multiplications, specific architectures, and for specific tasks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Move from hardware directed optimizations to language directed optimizations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instead look at optimizations for a higher level of abstraction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So that the implementation of a language (that is, the compiler) can decide the most efficient way of executing the underspecified semantics of abstract code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Abstract programs, under certain semantic restrictions, unlock entire classes of high-level optimizations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How do we do this?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Find something at the intersection between formal specification languages and high-level 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8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1FE1F-2DBD-ECB5-5D53-8846943AE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094D8-6C84-3C14-702A-99A0E0C20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76DF2-8D15-990B-DC47-8824A0B99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Lets say we give the visitor information system specification to a mathematician who may not necessarily know the efficiency tradeoffs between the three types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know that relations are sets of tuples, and concretizes the types accordingly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imperative program for the given expression would first evaluate the highest precedence operators (inverse)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continue expanding the program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Now, the library functions for sets of tuples must be defined as on the right side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must iterate over the inputs any time we want to do anything, since there is no “lookup” function as in </a:t>
            </a:r>
            <a:r>
              <a:rPr lang="en-US" dirty="0" err="1"/>
              <a:t>hashmaps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composition function makes this calculation take n^2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But we can do better…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6CF2-E406-24A3-F2CA-E29C2DFF5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292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FC80B-E053-01C5-9AE8-905A322B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7A991-420E-6C9B-DA79-22972D197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F7E50-6E8E-1A43-88D8-A5A9A93F7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have the why, but: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 can we make these sorts of optimizations? What are the necessary ingredients?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First, follow set theory as closely as possible to harness the countless theorems available from mathematics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Semantics WILL diverge from programming languages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CA" dirty="0"/>
              <a:t>Ex. Programming languages use short circuiting ANDs, but we will need the freedom to manipulate the operands based on commutativity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CA" dirty="0"/>
              <a:t>Because the order of operand evaluation is no longer guaranteed: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CA" dirty="0"/>
              <a:t>Either need to recover from exception throwing operands (in a sense, reverse short circuiting)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CA" dirty="0"/>
              <a:t>Or evaluate all arguments (which loses all benefits of short circuiting)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Second, a strong type system with data type refinements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To make good choices on the representation of abstract data, we need to know as much about the type of data as possible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CA" dirty="0"/>
              <a:t>For example, performing an element lookup on a one-to-one relation may not need the iterative indexing that a one-to-many lookup would require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CA" dirty="0"/>
              <a:t>Dependent types may creep in to the type system, but only a very basic version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CA" dirty="0"/>
              <a:t>Ex. If a set of numbers has a known range and is total, finding the minimum/maximum becomes much easier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Our concern: How will these refined types interact with one another when operated 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Third, our optimizer: a rewrite system to implement these simplifications and lower abstract data types to efficient implementations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Involves manipulations of set operations based on theory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Implementation/representation selection (likely done with ad-hoc knowledge based on refined type data)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Requires liveliness analysis to see which operations will be used throughout an object’s lifetime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Multiple code generating backends for each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26467-3D0D-800E-BF51-372957FEF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73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Today, we show a series of term rewriting optimization passes that can work on any set/relation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Using type refinements will yield more optimal operator algorithms and underlying data structures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but we focus on optimizing operations that use hash sets and bi-directional </a:t>
            </a:r>
            <a:r>
              <a:rPr lang="en-US" dirty="0" err="1"/>
              <a:t>hashmaps</a:t>
            </a:r>
            <a:endParaRPr lang="en-US" dirty="0"/>
          </a:p>
          <a:p>
            <a:pPr marL="1085850" lvl="2" indent="-171450">
              <a:buFontTx/>
              <a:buChar char="-"/>
            </a:pPr>
            <a:r>
              <a:rPr lang="en-US" dirty="0"/>
              <a:t>Hash based sets and relations are the most generic</a:t>
            </a:r>
          </a:p>
          <a:p>
            <a:pPr marL="1543050" lvl="3" indent="-171450">
              <a:buFontTx/>
              <a:buChar char="-"/>
            </a:pPr>
            <a:r>
              <a:rPr lang="en-US" dirty="0"/>
              <a:t>Other datatypes may be better suited for different contexts</a:t>
            </a:r>
          </a:p>
          <a:p>
            <a:pPr marL="2000250" lvl="4" indent="-171450">
              <a:buFontTx/>
              <a:buChar char="-"/>
            </a:pPr>
            <a:r>
              <a:rPr lang="en-US" dirty="0"/>
              <a:t>Ex. Memory compaction, union find data structures,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7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7A82A-7345-F8EC-C9DF-5D3A3AED6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F5B0B-2B0F-7C5C-316B-C02C78A13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F6DC5-D31E-5BAA-E174-B7469D29F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Basic set and </a:t>
            </a:r>
            <a:r>
              <a:rPr lang="en-CA" dirty="0"/>
              <a:t>relation operators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Intuition: All set-like variables and literals are decomposed into set comprehensions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Collapse number of nested comprehensions where possible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this phase, all set-like terms are in comprehension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set operators have been lowered into Boolean predicate equivalents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we present this rewrite system, we will be applying each phase of rules in the example at the bottom right-hand corner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the previously seen visitor info system, where a workshop’s organizers wish to calculate the number of meals to prepare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Applying the rules: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Break down image, inverse, composition, and cardinality operators into a sum quantification with two bound variables and a large AND predicate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7FCE-2D9B-5D8B-BF57-6D47E4483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45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36DA8-2A91-1457-E4C2-8531CC706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0EA602-7712-68C3-4784-CC15C23A5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1F11B-DB62-CC84-F749-7771C33FA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know that these quantifiers must eventually be lowered into for loops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we must choose the correct </a:t>
            </a:r>
            <a:r>
              <a:rPr lang="en-US" dirty="0" err="1"/>
              <a:t>iterable</a:t>
            </a:r>
            <a:r>
              <a:rPr lang="en-US" dirty="0"/>
              <a:t> (of form x in set)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Generator Selection is only valid inside a quantifier’s predicate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now we say any </a:t>
            </a:r>
            <a:r>
              <a:rPr lang="en-US" dirty="0" err="1"/>
              <a:t>iterable</a:t>
            </a:r>
            <a:r>
              <a:rPr lang="en-US" dirty="0"/>
              <a:t> is sufficient, although in implementation we use heuristics to make an informed decision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Ex. Iterate over the smaller of two sets when both candidate generators are valid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Ex. Perform composition chains (where the elements in the first for loop restrict the size of nested loops) in the case of multiple relation compositions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Here, we know R will be restricted to a single value (one room), so we select it as the inner loop for simpler-to-read optimization later on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Adding the condition that generators have been identified for each or-clause in the DNF predicates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With one bound variable per quantifier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&lt;click&gt;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generators and bound generator variable is now bold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4C9AB-D46D-1700-A9C5-27A7C5418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76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960EE-E36D-42FA-139D-83EF42FD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2DBB0-D104-F48D-0480-6A6C59DF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6D522-9E5B-AD6F-53A8-8516CEC1A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code generation,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Quantifiers are lowered into loops (nested if need-be)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Note on disjunct generators: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splitting OR-clause predicates into sequential loop additions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Think of how unions are actually executed, still need that sequential pass through every relevant set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Addition of negation of previously added elements guarantees that there is no double counting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Especially useful for non-idempotent quantifiers (sum, product)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Need to consider chained/nested generators, like we have in our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this point in time, no quantifiers are left in the AST 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They have all been lowered to loops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All loops have a single, assigned generator/</a:t>
            </a:r>
            <a:r>
              <a:rPr lang="en-CA" dirty="0" err="1"/>
              <a:t>iterable</a:t>
            </a: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Example: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&lt;click&gt;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Quantification is now in the Loop intermediate representation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DDA-3E7C-3016-A9E1-B58E3341E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80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61A14-0BC4-C6BC-9483-21039E13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68BC9-1725-4AEE-EEF6-5B378244A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A306C-5AD9-8C21-6DE9-1C4081775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Remember, these data structures are for hash-based sets and relations (</a:t>
            </a:r>
            <a:r>
              <a:rPr lang="en-US" dirty="0" err="1"/>
              <a:t>bimaps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lookups and iterated lookups are the atomic </a:t>
            </a:r>
            <a:r>
              <a:rPr lang="en-CA" dirty="0" err="1"/>
              <a:t>hashmap</a:t>
            </a:r>
            <a:r>
              <a:rPr lang="en-CA" dirty="0"/>
              <a:t> operations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Only way to check each element of this concretized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But we can still minimize the number of loops we need to actually execute using relational subtyping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We know the location relation is one-to-one and total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So we can reduce the inner loop to a single, direct lookup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We eliminate an entire loop because we know that p and r are restricted in their values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Normal programming languages do not have the semantics to allow this static analysis and optimization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There are many more optimization rules that can be made from: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totality on the relation range (</a:t>
            </a:r>
            <a:r>
              <a:rPr lang="en-CA" dirty="0" err="1"/>
              <a:t>surjectivity</a:t>
            </a:r>
            <a:r>
              <a:rPr lang="en-CA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Domain restrictions (ex. Min/max value for a set of integers)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A3E41-9896-EADF-AE42-D8F33695E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026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1F9F-B146-0622-E585-C70BD01A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497C4-60A0-AE55-93F3-5E7AE6408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B3A9E-1DD6-7D10-6AB9-A400C37F0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Lower our loop construct to a concrete for loop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condition checks for predicates that either need to be in or out of the loop scope</a:t>
            </a:r>
            <a:endParaRPr lang="en-CA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Code is executable in an imperative environment but may have undefined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Generators become for loops, all other predicates become if statements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We have a perfectly functional imperative program with NO Intermediate sets!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Other phases are needed in practice, but the system provided is enough to cover the specific composition, inverse, and lookup operations for the visitor information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365DB-10AF-AC3A-E8F2-E4F262A2D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25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3B1DB-D31F-0610-8924-54E9D5721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0B1D9-A76F-8F2F-15D8-B99533743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59C3A-6B78-A38B-3AC9-3477DE851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the original example one more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Backtrack to the original equation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 does not need to be iterated by this sum, since it is already restricted by an external value (the input room)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 and p’ are also equalities,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location is a one-to-one function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 we can: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&lt;click&gt;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Eliminate them from the predicate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then lower this to much more time efficient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&lt;click&gt;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transformation from set theory notation to code is only possible through manipulation of set-theory theorems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Basic requirements of these rules: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Objects and semantics must match that of set theory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 side effects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Use sets, rather than lambda calculus functions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may need to provide the compiler with information on different kinds of relations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 this visitor information system, we could only shorten location because we knew it was a function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In this case, one-to-one and total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E3544-3812-D42F-0E93-70682C68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737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8FF9-E4D2-A411-0F06-72BC5429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D07EF-0730-A97A-28FC-54E509551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23A73-0906-0745-E243-69806024D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Circling back to the warehouse inventory, let’s take another look at the restocking price sum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&lt;click&gt;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This composition can be rewritten in a similar way to the visitor information system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&lt;click&gt;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Translating this to code, we eagerly check that all conditions are met before continuing to the summation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BF18-8652-4E30-1F7B-1225C54F8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6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65F25-6A28-33E1-39D9-C5C5AE84B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A3F35-13E6-1D9F-5C5B-9230F4AFC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62B6C-C843-87FF-AE05-51548259F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High level programming languages often use collection data types like sets and relations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Behaviour is defined abstractly (ex. A set of items is unordered and unique)</a:t>
            </a:r>
          </a:p>
          <a:p>
            <a:pPr marL="1085850" lvl="2" indent="-171450">
              <a:buFontTx/>
              <a:buChar char="-"/>
            </a:pPr>
            <a:r>
              <a:rPr lang="en-CA" dirty="0"/>
              <a:t>Intended to be implementation independent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Most prevalent high level programming languages like python and javascript use these data types as essential core features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Programming is all about using and manipulating collections of </a:t>
            </a:r>
            <a:r>
              <a:rPr lang="en-CA"/>
              <a:t>objects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The highest level of programming is to mimic the semantics of discrete maths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See heavy usage in system specification languages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Formal specifications, as shown in the field of formal methods, enjoy the mathematical benefits of set theory for use in proving system correctness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Variety of languages: the B-method family (Event-B, B, Z), Alloy, UML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Express computational behaviour formally and concisely</a:t>
            </a:r>
          </a:p>
          <a:p>
            <a:pPr marL="171450" lvl="0" indent="-171450">
              <a:buFontTx/>
              <a:buChar char="-"/>
            </a:pPr>
            <a:r>
              <a:rPr lang="en-CA" dirty="0"/>
              <a:t>Examples of some operations provided in the table</a:t>
            </a:r>
          </a:p>
          <a:p>
            <a:pPr marL="628650" lvl="1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76FD9-8BF5-DCC8-E2E5-ADF107E91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82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Intermediate sets never grow larger than </a:t>
            </a:r>
            <a:r>
              <a:rPr lang="en-US" i="1" dirty="0"/>
              <a:t>max(starting sets, resulting set)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With more type information on the size and range of sets, we can ensure a good choice of starting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Unions, Relation Overriding, and Cartesian Products are limited in growth by the handling of predicates within the rewriting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other operators only decrease the size of a resulting set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Applied as conditions of membership at set construction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&lt;click&gt;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about running time?…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97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examine 3 different implementations of the visitor information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Orange uses the set of tuples data set and relevant library functions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N^2 composition shows itself clearly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Blue contains the bidirectional </a:t>
            </a:r>
            <a:r>
              <a:rPr lang="en-US" dirty="0" err="1"/>
              <a:t>hashmap</a:t>
            </a:r>
            <a:r>
              <a:rPr lang="en-US" dirty="0"/>
              <a:t> implementation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Contains two </a:t>
            </a:r>
            <a:r>
              <a:rPr lang="en-US" dirty="0" err="1"/>
              <a:t>hashmaps</a:t>
            </a:r>
            <a:r>
              <a:rPr lang="en-US" dirty="0"/>
              <a:t> where the values are lists of values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It can handle all types of relations, but additional indirection takes up more space and is slower in practice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Our compiler generates the green version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Type system tells us that the two relations are only ever many-to-one or one-to-one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So we choose a simple </a:t>
            </a:r>
            <a:r>
              <a:rPr lang="en-US" dirty="0" err="1"/>
              <a:t>hashmap</a:t>
            </a:r>
            <a:r>
              <a:rPr lang="en-US" dirty="0"/>
              <a:t> as the underlying implementation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Executing function is the same as the one discussed in the rewriting system slides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706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Log-Log scale has more to do with python’s internal implementation of these data types than the choice of datatype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its obvious that being able to refine our relation type into a many-to-one relation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Which allows us to choose the </a:t>
            </a:r>
            <a:r>
              <a:rPr lang="en-US" dirty="0" err="1"/>
              <a:t>hashmap</a:t>
            </a:r>
            <a:r>
              <a:rPr lang="en-US" dirty="0"/>
              <a:t> as an underlying representation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Saves on space that would otherwise be needed for more complex relationships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018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C3CD7-8411-3F79-7826-7E2F60A6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1E743-FB6B-535D-B648-1480A283C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D73FC-1E97-35DD-33A0-E75E5C33D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both the Visitor Information and Warehouse Inventory system, intermediate constructions of relation composition could consume O(n^2) running time.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However, knowing how the relations will be used enables us to iterate over only one of those relations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Both catalogue and location are functions, thus we know that every element in the domain can only appear once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Querying into these relations only return one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732D0-7764-D883-313E-77283B46B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65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69D9-D3A0-D04C-47CB-614B3B5B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EEBF4-6E20-87B5-463A-746A5DEB8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0B6315A-1AA5-54DF-781D-750C769AC0D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can effectively lower the running time of those previous operators if we spot convenient context that limits the need for full loop iterations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Relation composition may be reduced to linear running time, like we saw with the visitor information example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What do we look for?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To optimize running time: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Simplify</a:t>
                </a:r>
                <a:r>
                  <a:rPr lang="en-US" baseline="0" dirty="0"/>
                  <a:t> </a:t>
                </a:r>
                <a:r>
                  <a:rPr lang="en-US" dirty="0"/>
                  <a:t>large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dirty="0"/>
                  <a:t>-predicates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 dirty="0"/>
                  <a:t>Catch those extra conditions early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dirty="0"/>
                  <a:t>To optimize memory usage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 dirty="0"/>
                  <a:t>Eagerly apply conditions on sequential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dirty="0"/>
                  <a:t>-clause predicates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CA" dirty="0"/>
                  <a:t>These are just the general behaviour of the examples seen using these operators, more refined definitions will follow!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0B6315A-1AA5-54DF-781D-750C769AC0D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We can effectively lower the running time of those previous operators if we spot convenient context that limits the need for full loop iterations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Relation composition may be reduced to linear running time, like we saw with the visitor information example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What do we look for?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&lt;click&gt;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To optimize running time: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Simplify</a:t>
                </a:r>
                <a:r>
                  <a:rPr lang="en-US" baseline="0"/>
                  <a:t> </a:t>
                </a:r>
                <a:r>
                  <a:rPr lang="en-US"/>
                  <a:t>large groups of </a:t>
                </a:r>
                <a:r>
                  <a:rPr lang="en-US" b="0" i="0">
                    <a:latin typeface="Cambria Math" panose="02040503050406030204" pitchFamily="18" charset="0"/>
                  </a:rPr>
                  <a:t>∧</a:t>
                </a:r>
                <a:r>
                  <a:rPr lang="en-CA"/>
                  <a:t>-predicates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/>
                  <a:t>Catch those extra conditions early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CA"/>
                  <a:t>&lt;click&gt;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/>
                  <a:t>To optimize memory usage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/>
                  <a:t>Eagerly apply conditions on sequential </a:t>
                </a:r>
                <a:r>
                  <a:rPr lang="en-US" b="0" i="0">
                    <a:latin typeface="Cambria Math" panose="02040503050406030204" pitchFamily="18" charset="0"/>
                  </a:rPr>
                  <a:t>∨</a:t>
                </a:r>
                <a:r>
                  <a:rPr lang="en-CA"/>
                  <a:t>-clause predicates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CA"/>
                  <a:t>These are just the general behaviour of the examples seen using these operators, more refined definitions will follow!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CA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623A8-C5A4-F420-03D1-AFCE59EC6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359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Current state of compiler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prototype of set and relation based rewrites, working on adding full support for relational type refinements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Preliminary code generation to rust (to test that our rewrite rules actually compile to an imperative program)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Data type lowering *only for </a:t>
            </a:r>
            <a:r>
              <a:rPr lang="en-US" dirty="0" err="1"/>
              <a:t>hashmaps</a:t>
            </a:r>
            <a:r>
              <a:rPr lang="en-US" dirty="0"/>
              <a:t>*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Continue research on more concrete data type representations that optimize for specific operations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Need to create rewrite rules to target different “atomic” operations for the chosen data type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Target LLVM, likely through the MLIR ecosystem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Right now the rewrite rules are written through match statements in python (quick but not ergonomic)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MLIR dialects could be the solution we are looking for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Ensure efficient code generation that covers low-level optimizations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Supported on numerous platforms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Addition of concurrency optimizations in other work by our group, with the end goal being a high level, simple, fast language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 we change the way we think about programming, we can assist our compilers in doing more of the programming work for us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89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Let’s turn to an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Say we are an administrator for a conference like CASCON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We need a system to register attendees and allocate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Few rules to follow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Academics can attend several workshops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Every workshop must be held in one room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Vis</a:t>
            </a:r>
            <a:r>
              <a:rPr lang="en-US" dirty="0"/>
              <a:t>itors may attend at most one workshop at a time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Ex. “Mark” attends the “CDP 2025” workshop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CDP workshop is located in hall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What if the organizers decide to prepare meals for a specific room?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How many meals would they need?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can model this with three sets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Visitor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Room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Workshop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Two relations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Location (a one-to-one functional relation)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Attends (partial function)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82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Track the flow of inventory within a build-it-yourself warehouse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3 Types of objects: Materials, prices, products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A catalogue that tracks the prices of various furniture materials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Warehouse inventory of materials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Recipe for creating products from some combination of materials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Bags are just relations from the domain of the underlying items to the natural numbers, counting the number of occurrences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dirty="0"/>
                  <a:t>Want to know: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 dirty="0"/>
                  <a:t>Price of restocking the warehouse with a target inventory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0" lvl="0" indent="0">
                  <a:buFont typeface="Arial" panose="020B0604020202020204" pitchFamily="34" charset="0"/>
                  <a:buNone/>
                </a:pPr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Track the flow of inventory within a build-it-yourself warehouse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3 Objects: Materials, prices, products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A catalogue that tracks the prices of various furniture materials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Warehouse inventory of materials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Recipe for creating products from some combination of materials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Bags are just relations from the domain of the underlying items to the natural numbers, counting the number of occurrences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/>
                  <a:t>Want to know: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&lt;click&gt;</a:t>
                </a:r>
                <a:endParaRPr lang="en-CA"/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/>
                  <a:t>Materials required to build a collection of products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&lt;click&gt;</a:t>
                </a:r>
                <a:endParaRPr lang="en-CA"/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/>
                  <a:t>Profit from selling a bag of materials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/>
                  <a:t>&lt;click&gt;</a:t>
                </a:r>
                <a:endParaRPr lang="en-CA"/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CA"/>
                  <a:t>Price of restocking the warehouse with a target inventory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CA"/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CA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CA"/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CA"/>
              </a:p>
              <a:p>
                <a:pPr marL="0" indent="0" algn="l">
                  <a:buNone/>
                </a:pPr>
                <a:r>
                  <a:rPr lang="en-US" sz="1200" b="0" i="0">
                    <a:latin typeface="Cambria Math" panose="02040503050406030204" pitchFamily="18" charset="0"/>
                  </a:rPr>
                  <a:t>𝑀𝑎𝑡𝑒𝑟𝑖𝑎𝑙</a:t>
                </a:r>
                <a:r>
                  <a:rPr lang="en-CA" sz="1200"/>
                  <a:t>s required given a list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𝑝</a:t>
                </a:r>
                <a:r>
                  <a:rPr lang="en-US" sz="1200" i="0">
                    <a:latin typeface="Cambria Math" panose="02040503050406030204" pitchFamily="18" charset="0"/>
                  </a:rPr>
                  <a:t>𝑟𝑜𝑑𝑢𝑐𝑡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𝑠</a:t>
                </a:r>
                <a:r>
                  <a:rPr lang="en-CA" sz="1200"/>
                  <a:t>:</a:t>
                </a:r>
                <a:br>
                  <a:rPr lang="en-CA" sz="1200"/>
                </a:br>
                <a:br>
                  <a:rPr lang="en-US" sz="1200" i="1">
                    <a:latin typeface="Cambria Math" panose="02040503050406030204" pitchFamily="18" charset="0"/>
                  </a:rPr>
                </a:br>
                <a:r>
                  <a:rPr lang="en-US" sz="1200" b="0" i="0">
                    <a:latin typeface="Cambria Math" panose="02040503050406030204" pitchFamily="18" charset="0"/>
                  </a:rPr>
                  <a:t>{𝑚,𝑛_𝑚, 𝑛_𝑝⋅(𝑚↦𝑛_𝑚)↦𝑛_𝑝∈</a:t>
                </a:r>
                <a:r>
                  <a:rPr lang="en-US" sz="1200" i="0">
                    <a:latin typeface="Cambria Math" panose="02040503050406030204" pitchFamily="18" charset="0"/>
                  </a:rPr>
                  <a:t>𝑟𝑒𝑐𝑖𝑝𝑒𝑠^(−1)</a:t>
                </a:r>
                <a:r>
                  <a:rPr lang="en-US" sz="1200" b="0" i="0">
                    <a:latin typeface="Cambria Math" panose="02040503050406030204" pitchFamily="18" charset="0"/>
                  </a:rPr>
                  <a:t>∘</a:t>
                </a:r>
                <a:r>
                  <a:rPr lang="en-US" sz="1200" i="0">
                    <a:latin typeface="Cambria Math" panose="02040503050406030204" pitchFamily="18" charset="0"/>
                  </a:rPr>
                  <a:t>𝑝𝑟𝑜𝑑𝑢𝑐𝑡𝑠</a:t>
                </a:r>
                <a:r>
                  <a:rPr lang="en-US" sz="1200" b="0" i="0">
                    <a:latin typeface="Cambria Math" panose="02040503050406030204" pitchFamily="18" charset="0"/>
                  </a:rPr>
                  <a:t>∣𝑚↦〖(𝑛〗_𝑚×𝑛_𝑝)}</a:t>
                </a:r>
                <a:endParaRPr lang="en-US" sz="1200" b="0" i="1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br>
                  <a:rPr lang="en-US" sz="1200">
                    <a:solidFill>
                      <a:schemeClr val="tx1"/>
                    </a:solidFill>
                  </a:rPr>
                </a:br>
                <a:r>
                  <a:rPr lang="en-US" sz="1200">
                    <a:solidFill>
                      <a:schemeClr val="tx1"/>
                    </a:solidFill>
                  </a:rPr>
                  <a:t>Profit of selling a bag of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𝑚𝑎𝑡𝑒𝑟𝑖𝑎𝑙𝑠</a:t>
                </a:r>
                <a:r>
                  <a:rPr lang="en-US" sz="1200">
                    <a:solidFill>
                      <a:schemeClr val="tx1"/>
                    </a:solidFill>
                  </a:rPr>
                  <a:t>:</a:t>
                </a:r>
                <a:br>
                  <a:rPr lang="en-US" sz="1200">
                    <a:solidFill>
                      <a:schemeClr val="tx1"/>
                    </a:solidFill>
                  </a:rPr>
                </a:br>
                <a:br>
                  <a:rPr lang="en-US" sz="1200">
                    <a:solidFill>
                      <a:schemeClr val="tx1"/>
                    </a:solidFill>
                  </a:rPr>
                </a:b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∑𝑝↦𝑛_𝑚⋅𝑝↦𝑛_𝑚∈</a:t>
                </a:r>
                <a:r>
                  <a:rPr lang="en-US" sz="1200" i="0">
                    <a:latin typeface="Cambria Math" panose="02040503050406030204" pitchFamily="18" charset="0"/>
                  </a:rPr>
                  <a:t>𝑐𝑎𝑡𝑎𝑙𝑜𝑔𝑢𝑒^(−1)</a:t>
                </a:r>
                <a:r>
                  <a:rPr lang="en-US" sz="1200" b="0" i="0">
                    <a:latin typeface="Cambria Math" panose="02040503050406030204" pitchFamily="18" charset="0"/>
                  </a:rPr>
                  <a:t>∘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𝑚𝑎𝑡𝑒𝑟𝑖𝑎𝑙𝑠∣𝑝×𝑛_𝑚</a:t>
                </a:r>
                <a:endParaRPr lang="en-CA"/>
              </a:p>
              <a:p>
                <a:pPr marL="0" lvl="0" indent="0">
                  <a:buFont typeface="Arial" panose="020B0604020202020204" pitchFamily="34" charset="0"/>
                  <a:buNone/>
                </a:pPr>
                <a:endParaRPr lang="en-CA"/>
              </a:p>
              <a:p>
                <a:endParaRPr lang="en-CA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59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DB56-E9F0-A477-257A-32325172D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60B2D-E4C7-C846-7DD7-FB330C510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2D334-DF1F-3514-3CFC-42C7C0100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table shows out-of-the-box support for set and relation types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Virtually every language offers the most common set operations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Most relation operations can be implemented through basic set operations, but we are looking for dedicated support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Ex. A set of tuples doesn’t really work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exposes the implementation of the relation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Inefficient membership operations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Programming languages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Sets: </a:t>
            </a:r>
            <a:r>
              <a:rPr lang="en-US" dirty="0" err="1"/>
              <a:t>hashsets</a:t>
            </a:r>
            <a:r>
              <a:rPr lang="en-US" dirty="0"/>
              <a:t> or tree-based sets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Relations: one-way </a:t>
            </a:r>
            <a:r>
              <a:rPr lang="en-US" dirty="0" err="1"/>
              <a:t>hashmaps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Misnomer: Can only represent functional relationships (many-to-one), since duplicate </a:t>
            </a:r>
            <a:r>
              <a:rPr lang="en-US" dirty="0" err="1"/>
              <a:t>hashmap</a:t>
            </a:r>
            <a:r>
              <a:rPr lang="en-US" dirty="0"/>
              <a:t> keys with different values are not supported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Multiplicity of these relations cannot be stated within the type system (e.g. restricting the domain/range, determining injectivity or </a:t>
            </a:r>
            <a:r>
              <a:rPr lang="en-US" dirty="0" err="1"/>
              <a:t>surjectivity</a:t>
            </a:r>
            <a:r>
              <a:rPr lang="en-US" dirty="0"/>
              <a:t>, partiality)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 level languages are focused on performance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 doesn’t really provide the programmer with any support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External libraries pick up the slack, but most C code uses concrete types (arrays, structs)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High level languages (like python) come close to offering the desired set and relation operations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Although programming languages offer set operations, they are naively implemented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Most programming language datatypes are focused on execution, close to hardware, and aren’t very suitable for modelling/proving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Modelling languages: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Modelling languages struggle with efficient execution support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Tools exist to execute specification languages: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 err="1"/>
              <a:t>ProB</a:t>
            </a:r>
            <a:r>
              <a:rPr lang="en-US" dirty="0"/>
              <a:t> does work for Event-B, but does not make use of set theory for optimizations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 subset of UML can execute, but requires the help of lower-level constructs and struggles with purely theoretical relations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err="1"/>
              <a:t>SetL</a:t>
            </a:r>
            <a:r>
              <a:rPr lang="en-US" dirty="0"/>
              <a:t> uses value-based semantics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Results in a lot of copying – slow in practice, resulting in poor overall execution efficiency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Event-B or Alloy are good candidates for a language that optimizes set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B5E4A-0093-3142-1D11-56ED16EDD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33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want: Expressiveness of modelling languages and efficiency of programming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we looking for in a model simulation language?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 level syntax close to discrete mathematics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Event-B, Alloy, </a:t>
            </a:r>
            <a:r>
              <a:rPr lang="en-US" dirty="0" err="1"/>
              <a:t>SetL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Formal methods experts can prove programs correct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Simple, small, and usable language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Model concepts on set-theory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Python-like approachability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 knowledge of set theory to optimize expressions at a high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Rewrite the Abstract Syntax Tree (AST) of a parsed language using set theory semantics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Each rewrite rule can be proven correct within the confines of the language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Optimize expressions one AST node at a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Highly performant in speed and efficient when using memory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Data types can be selected at compile time to best suit the operations performed within its lifetime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Ex. 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 err="1"/>
              <a:t>Bitsets</a:t>
            </a:r>
            <a:r>
              <a:rPr lang="en-US" dirty="0"/>
              <a:t> for small numerical ranges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Trie structures for sparse sets of data (either strings or numbers)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compiler should select the most optimal execution given the </a:t>
            </a:r>
            <a:r>
              <a:rPr lang="en-US" dirty="0" err="1"/>
              <a:t>behavioural</a:t>
            </a:r>
            <a:r>
              <a:rPr lang="en-US" dirty="0"/>
              <a:t> guidelines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Compiler frameworks like MLIR, LLVM are already excellent at low-level optimizations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Allows us to focus on high level set optimizations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69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 or Event-B, through the </a:t>
            </a:r>
            <a:r>
              <a:rPr lang="en-US" dirty="0" err="1"/>
              <a:t>ProB</a:t>
            </a:r>
            <a:r>
              <a:rPr lang="en-US" dirty="0"/>
              <a:t> tool, can be used for animating specifications [</a:t>
            </a:r>
            <a:r>
              <a:rPr lang="en-US" dirty="0" err="1"/>
              <a:t>Leuschel</a:t>
            </a:r>
            <a:r>
              <a:rPr lang="en-US" dirty="0"/>
              <a:t> 22]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 is designed as a specification language for use with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Formal methods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Provable, Safety critical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Syntax close to discrete math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Slow execution speed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ProB</a:t>
            </a:r>
            <a:r>
              <a:rPr lang="en-US" dirty="0"/>
              <a:t> is a model checker first and foremost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Used for debugging, teaching,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Not intended for deployment, but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In the 2022 LPOP workshop, </a:t>
            </a:r>
            <a:r>
              <a:rPr lang="en-US" dirty="0" err="1"/>
              <a:t>Leuschel</a:t>
            </a:r>
            <a:r>
              <a:rPr lang="en-US" dirty="0"/>
              <a:t> talked about increasing efficiency as an execution language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GHC uses rewrite rules to optimize Haskell functions [Jones, Tolmach, Hoare 01]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rules could be used to express the </a:t>
            </a:r>
            <a:r>
              <a:rPr lang="en-US" dirty="0" err="1"/>
              <a:t>flavour</a:t>
            </a:r>
            <a:r>
              <a:rPr lang="en-US" dirty="0"/>
              <a:t> of set optimizations we are currently exploring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extension of syntax for use with sets may be difficult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Less control over the entire compilation process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Functional style tends to focus on handling algebraic data types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Linkedlist</a:t>
            </a:r>
            <a:r>
              <a:rPr lang="en-US" dirty="0"/>
              <a:t> </a:t>
            </a:r>
            <a:r>
              <a:rPr lang="en-US" dirty="0" err="1"/>
              <a:t>flavour</a:t>
            </a:r>
            <a:r>
              <a:rPr lang="en-US" dirty="0"/>
              <a:t> of sequences)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 implement these optimizations, languages have made use of rewriting rules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Allows optimizations to be proved in bite sized steps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these languages are focused on satisfiability, model checking, and proving rather than execution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Never in a setting intended for use as a programming language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Execution secondary to constraint solving, for example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SETL uses automatic data type lowering for sets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Bitsets</a:t>
            </a:r>
            <a:r>
              <a:rPr lang="en-US" dirty="0"/>
              <a:t> for sets with a small range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optimize sparsely populated data structures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only focuses on efficient representation of data and copying reduction, rather than reducing the operations themselves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Hashing (fast lookup, addition, membership) vs tree sets (log n for most ops, but keeps implicit ordering, ex. When working with integers)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have done preliminary exploration of roaring </a:t>
            </a:r>
            <a:r>
              <a:rPr lang="en-US" dirty="0" err="1"/>
              <a:t>bitsets</a:t>
            </a:r>
            <a:r>
              <a:rPr lang="en-US" dirty="0"/>
              <a:t> to better accommodate larger domains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 err="1"/>
              <a:t>SetLog</a:t>
            </a:r>
            <a:r>
              <a:rPr lang="en-CA" dirty="0"/>
              <a:t>, constraint/satisfiability solver language that uses rewrite rules: https://</a:t>
            </a:r>
            <a:r>
              <a:rPr lang="en-CA" dirty="0" err="1"/>
              <a:t>www.clpset.unipr.it</a:t>
            </a:r>
            <a:r>
              <a:rPr lang="en-CA" dirty="0"/>
              <a:t>/</a:t>
            </a:r>
            <a:r>
              <a:rPr lang="en-CA" dirty="0" err="1"/>
              <a:t>setlog.Home.html</a:t>
            </a:r>
            <a:r>
              <a:rPr lang="en-CA" dirty="0"/>
              <a:t>, found in LPOP proceedings 2022 https://</a:t>
            </a:r>
            <a:r>
              <a:rPr lang="en-CA" dirty="0" err="1"/>
              <a:t>drive.google.com</a:t>
            </a:r>
            <a:r>
              <a:rPr lang="en-CA" dirty="0"/>
              <a:t>/file/d/1pS0sKhrG9HuM82JMsm5giadagjmTfNQ0/edit</a:t>
            </a:r>
          </a:p>
          <a:p>
            <a:r>
              <a:rPr lang="en-CA" dirty="0"/>
              <a:t>Intended for proofs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03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what do we mean by operation optimizations?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of the most popular and well-supported languages for abstract data types (sets, lists, dictionaries)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Look at example expression </a:t>
            </a: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|</a:t>
            </a: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V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Python evaluates this to naïvely constructed loops of set operations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Note that the length (or cardinality) of the result set after step 3 may not depend on either S or 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Especially not the sum of S and T’s lengths, as in step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also need to remove elements that have already been added to the return set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 what can we do?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a pure set-theory world, we can rearrange the initial expression to something like: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&lt;click&gt;, distributing the V and eagerly restricting the size of 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Although the expression is longer, the translation is more time and memory efficient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Now, the result set never grows larger than the minimum: the size of 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add function also does not need to implicitly check for membership inside of ret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add the if statement “x not in S” to explicitly and eagerly check membership validity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Might unlock more optimizations later in the compilation pipeline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Note that we assume S and T are smaller than V, there is an alternative optimization in the case where V is smaller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know what kind of optimizations we want to make: high level, set theory based operation simplification.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NOTE: This does not necessarily mean eliminating operations, but instead rewriting terms towards a few atomic 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the previous example, we expanded the number of operations from 2 to 4, but eliminated an entire superfluous loop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Limitations that prevent Python from optimizing set-oriented expressions: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Procedure side effects (e.g. printing elements in a list via a comprehension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Short circuiting </a:t>
            </a:r>
            <a:r>
              <a:rPr lang="en-US" dirty="0" err="1"/>
              <a:t>behaviour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Results in larger-than-necessary intermediate set constructions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33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E9735-067D-8559-D807-FD6F8857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FE3F3-A8A2-A166-D00D-58ED76465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CEEE3-B728-F82C-A325-6130CDE8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we have set theory semantics that allow us to freely manipulate expressions in order to achieve some target properties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That’s only one half of the story – what properties doe we actually want to achieve?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Depends on the underlying concrete representation for an abstract type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Here we provide 3 options for the visitor information example relations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Set theory states that these are just sets of tuples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err="1"/>
              <a:t>HashMaps</a:t>
            </a:r>
            <a:r>
              <a:rPr lang="en-CA" dirty="0"/>
              <a:t> are efficient in programming languages but restrictive in their multiplicity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Ex. Cannot represent one-to-many relations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Bidirectional multimaps use two underlying </a:t>
            </a:r>
            <a:r>
              <a:rPr lang="en-CA" dirty="0" err="1"/>
              <a:t>hashmaps</a:t>
            </a:r>
            <a:r>
              <a:rPr lang="en-CA" dirty="0"/>
              <a:t> to allow for many-to-one and one-to-many relationships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Can also contain many-to-many relationships, although these are less efficient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Other data types may be considered as needed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but the program must be aware of these choices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dirty="0"/>
              <a:t>And their pros/cons before making a concrete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2D545-330C-7B19-37F7-1601FD8DE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8485F-1944-4D8F-9145-7D3073E2184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89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SB 1 - Whit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7">
            <a:extLst>
              <a:ext uri="{FF2B5EF4-FFF2-40B4-BE49-F238E27FC236}">
                <a16:creationId xmlns:a16="http://schemas.microsoft.com/office/drawing/2014/main" id="{42D8E614-B579-0AD0-A166-3C3C659A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2911" y="275273"/>
            <a:ext cx="11666179" cy="5335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23" y="1122364"/>
            <a:ext cx="3292097" cy="2361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Click to add featured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823" y="3602038"/>
            <a:ext cx="329209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1B955F68-78D7-2C8B-AAAE-DF04302E45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188" y="5886854"/>
            <a:ext cx="4722902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ABB105B0-3FF1-653F-94A8-24429ACC38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6187" y="6133039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Picture 3" descr="A black and yellow logo&#10;&#10;AI-generated content may be incorrect.">
            <a:extLst>
              <a:ext uri="{FF2B5EF4-FFF2-40B4-BE49-F238E27FC236}">
                <a16:creationId xmlns:a16="http://schemas.microsoft.com/office/drawing/2014/main" id="{6713F815-137D-9C87-E79D-BD333516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5" y="5803177"/>
            <a:ext cx="2885270" cy="6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8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b - 2 Column w/ Media Left - No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4E78C-7224-CFE0-F0BC-D6CF58ECD75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13829" y="1550505"/>
            <a:ext cx="5615260" cy="411877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media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7E823B-FD32-F930-F248-373602BB5BF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8A8722A-CAB9-B566-DAE3-FD1448E30F2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4462439-9E20-E5A0-3BD1-0D2C6EF6A6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2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6D3EB3-4253-442C-A8D9-9DF1DE97D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4326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D081330-5A28-E4D0-9326-FCD3C8A309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142229-C23E-F804-341D-00160009F1E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A262C7-63EC-2138-A464-D796BD3325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3 - 2 Column Text w/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5831983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5831983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6B1CBC-42D7-E0E9-7FA2-DD0FC19C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60955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524" y="0"/>
            <a:ext cx="6096476" cy="56692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A5F7C0-3B3D-00CB-EBCE-D8B8259CE3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1E4168D-5150-026C-2958-B4D881016B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F903402-49EA-7F72-EFF3-AA4C3E975E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3 - 2 Column Text w/ Full Bleed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5831983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5831983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6B1CBC-42D7-E0E9-7FA2-DD0FC19C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60955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524" y="0"/>
            <a:ext cx="6096476" cy="619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A5F7C0-3B3D-00CB-EBCE-D8B8259CE3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1E4168D-5150-026C-2958-B4D881016B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F903402-49EA-7F72-EFF3-AA4C3E975E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4 - 2 Column Text w/ Cen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2E8FF69-497B-08CB-9F38-1BCA485AFF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3541" y="1226880"/>
            <a:ext cx="11667071" cy="2201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41" y="3760560"/>
            <a:ext cx="5614278" cy="19072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6D3EB3-4253-442C-A8D9-9DF1DE97D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4326" y="3760560"/>
            <a:ext cx="5614278" cy="19072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C4680B1-AE53-6408-584D-F76A8EC3426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3BE9F3-3CB4-B281-8CBC-1E004A930F2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4B0961-0CB2-24FD-9EAE-6C1840B6257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4 - 2 Column Text w/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6598A0-1819-47B7-56E3-087533491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88" y="3714445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Callouts can look like this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568A2-3656-239A-0EB8-2314D9BBC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988" y="4047214"/>
            <a:ext cx="3220033" cy="95415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defRPr sz="180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They can have headings as well as supporting copy below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1051A9-1F5E-DEBC-460B-258E832421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6940" y="3714445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Callouts can look like this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735E75-8212-0D61-84DB-AE4D33228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6940" y="4047214"/>
            <a:ext cx="3220033" cy="95415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defRPr sz="180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They can have headings as well as supporting copy below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C00321-3268-8722-0F55-D1C85C839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9167" y="3714445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Callouts can look like this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5EB2A8-58F4-5BEB-91C4-7F4F8DC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9167" y="4047214"/>
            <a:ext cx="3220033" cy="95415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defRPr sz="180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They can have headings as well as supporting copy below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F8063C6-D03F-C455-1413-9CCA72A1C47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08E00E7-D5F9-B47F-C0D8-1415DF8F4E4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BB54C7-E8D3-B532-0BB1-8F94C0116B8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6 - Header w/ Ope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DC5996-BDFE-55CD-CC8A-FA042955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D068AA-C0B4-024E-F068-CFC63BC5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C64306-DF1D-0001-7737-CA0C49A4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7 - 2 Line Title w/ Copy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0" y="274320"/>
            <a:ext cx="4322498" cy="8834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up to 2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0" y="1311120"/>
            <a:ext cx="4322498" cy="565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up to 2 lines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062632-2984-19D6-DA27-DCA143DE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" y="1954697"/>
            <a:ext cx="514273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0" y="2121120"/>
            <a:ext cx="4322498" cy="35488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2739" y="0"/>
            <a:ext cx="7049261" cy="5669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41E1458-C432-DACF-1B77-6F0178924C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838F34-5806-14A7-4D13-6E52C51997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34D9D2-1CEF-12A6-591D-6FCA71B73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6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8 - 2 Line Title w/ Copy and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1F801B-42A4-D1DC-A330-C73B427D2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10519" cy="566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1612" y="274320"/>
            <a:ext cx="4322498" cy="8834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up to 2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31612" y="1311120"/>
            <a:ext cx="4322498" cy="565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612" y="2121120"/>
            <a:ext cx="4322498" cy="322272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062632-2984-19D6-DA27-DCA143DE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49261" y="1954697"/>
            <a:ext cx="514273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68072" cy="5669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F526E81-2B2E-2FBE-FBEE-7993015DEE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424CF3-DC6A-ACF4-BCC0-6999BB1E562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BC796C-F05B-6EF0-6DA8-13A9D6314B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9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0 - Divider Slide w/ 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312DC6C-470B-EF98-6369-AEF7DDD3AB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56692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7" y="2140559"/>
            <a:ext cx="3121444" cy="12117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2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7" y="3479760"/>
            <a:ext cx="3121444" cy="8834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up to 2 lines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BD10D-A41E-ECD0-8415-A9A045A152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15994-B722-AAE7-CEC1-04186A0214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FABC5-101A-E8C6-9292-490351A777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SB 1b - White Border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7">
            <a:extLst>
              <a:ext uri="{FF2B5EF4-FFF2-40B4-BE49-F238E27FC236}">
                <a16:creationId xmlns:a16="http://schemas.microsoft.com/office/drawing/2014/main" id="{42D8E614-B579-0AD0-A166-3C3C659A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2911" y="275273"/>
            <a:ext cx="11666179" cy="5335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23" y="1122364"/>
            <a:ext cx="3292097" cy="2361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Click to add featured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823" y="3602038"/>
            <a:ext cx="329209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E7F26DBD-FB78-A9C3-1A5C-94E46501B1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188" y="5886854"/>
            <a:ext cx="4722902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804333C-0718-0155-D090-5F8BE2D5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6187" y="6133039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 descr="A black and yellow logo&#10;&#10;AI-generated content may be incorrect.">
            <a:extLst>
              <a:ext uri="{FF2B5EF4-FFF2-40B4-BE49-F238E27FC236}">
                <a16:creationId xmlns:a16="http://schemas.microsoft.com/office/drawing/2014/main" id="{5F5B9D52-942B-E740-5B49-7C6BF38A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5" y="5803177"/>
            <a:ext cx="2885270" cy="6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1 -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0E6DC-510A-EBC0-7914-5C71A187FBCA}"/>
              </a:ext>
            </a:extLst>
          </p:cNvPr>
          <p:cNvSpPr/>
          <p:nvPr/>
        </p:nvSpPr>
        <p:spPr>
          <a:xfrm>
            <a:off x="0" y="0"/>
            <a:ext cx="12210519" cy="5708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7171CFEA-ADB1-7172-2C62-962AE5CDA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67" y="2345047"/>
            <a:ext cx="2183707" cy="24462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 descr="McMaster Logo">
            <a:extLst>
              <a:ext uri="{FF2B5EF4-FFF2-40B4-BE49-F238E27FC236}">
                <a16:creationId xmlns:a16="http://schemas.microsoft.com/office/drawing/2014/main" id="{BC6B77CC-80A6-A4BE-B798-980684DAA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167" y="1194525"/>
            <a:ext cx="1609973" cy="8480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409F1-0EBE-9D9A-7E05-53CA1E51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FB2B0-2FB6-66B8-E7A1-2923F99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AFF3AF-F19E-7FBC-9206-9AB191ED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639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2 -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7FAEE-5FAF-88B1-7416-563A1CAB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5718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99AF-2CA0-ABA0-9DFA-3AB2EA83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1400825"/>
            <a:ext cx="8003275" cy="291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136" sx="60000" sy="60000" algn="ctr" rotWithShape="0">
              <a:prstClr val="black">
                <a:alpha val="998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pic>
        <p:nvPicPr>
          <p:cNvPr id="11" name="Graphic 10" descr="Brighter World Logo">
            <a:extLst>
              <a:ext uri="{FF2B5EF4-FFF2-40B4-BE49-F238E27FC236}">
                <a16:creationId xmlns:a16="http://schemas.microsoft.com/office/drawing/2014/main" id="{6088992C-5070-6F90-0520-CEBA8C9E48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4815" y="3575644"/>
            <a:ext cx="654101" cy="443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7D226-EE41-9FB9-ED21-8357A423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4220082"/>
            <a:ext cx="8004226" cy="9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7387" y="2086560"/>
            <a:ext cx="3220812" cy="257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Full Name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7387" y="2516400"/>
            <a:ext cx="3220812" cy="3218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Accreditations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A9548-D5B2-EC7E-0865-44149838B8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080" y="2921075"/>
            <a:ext cx="3220033" cy="3218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80" b="0">
                <a:solidFill>
                  <a:schemeClr val="accent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C3C17C-4836-54D8-2826-B95E3AABF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2548" y="1846313"/>
            <a:ext cx="1954575" cy="1953673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17500" algn="c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A72E33-59E3-B8C0-291D-0BF16B8D8A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8049" y="1633628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659317-169C-8689-A0CA-20666CF8A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8049" y="1966396"/>
            <a:ext cx="3220033" cy="17135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360"/>
              </a:spcAft>
              <a:buNone/>
              <a:defRPr sz="108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Info Here</a:t>
            </a:r>
          </a:p>
        </p:txBody>
      </p:sp>
      <p:sp>
        <p:nvSpPr>
          <p:cNvPr id="17" name="Freeform 16" descr="World wide web icon">
            <a:extLst>
              <a:ext uri="{FF2B5EF4-FFF2-40B4-BE49-F238E27FC236}">
                <a16:creationId xmlns:a16="http://schemas.microsoft.com/office/drawing/2014/main" id="{EEED13BE-4966-4646-607D-1F15919447F8}"/>
              </a:ext>
            </a:extLst>
          </p:cNvPr>
          <p:cNvSpPr/>
          <p:nvPr/>
        </p:nvSpPr>
        <p:spPr>
          <a:xfrm>
            <a:off x="7038049" y="3855571"/>
            <a:ext cx="191140" cy="190553"/>
          </a:xfrm>
          <a:custGeom>
            <a:avLst/>
            <a:gdLst>
              <a:gd name="connsiteX0" fmla="*/ 609692 w 632413"/>
              <a:gd name="connsiteY0" fmla="*/ 195026 h 630520"/>
              <a:gd name="connsiteX1" fmla="*/ 609692 w 632413"/>
              <a:gd name="connsiteY1" fmla="*/ 195026 h 630520"/>
              <a:gd name="connsiteX2" fmla="*/ 378691 w 632413"/>
              <a:gd name="connsiteY2" fmla="*/ 4734 h 630520"/>
              <a:gd name="connsiteX3" fmla="*/ 376797 w 632413"/>
              <a:gd name="connsiteY3" fmla="*/ 4734 h 630520"/>
              <a:gd name="connsiteX4" fmla="*/ 315260 w 632413"/>
              <a:gd name="connsiteY4" fmla="*/ 0 h 630520"/>
              <a:gd name="connsiteX5" fmla="*/ 248989 w 632413"/>
              <a:gd name="connsiteY5" fmla="*/ 6627 h 630520"/>
              <a:gd name="connsiteX6" fmla="*/ 238575 w 632413"/>
              <a:gd name="connsiteY6" fmla="*/ 9467 h 630520"/>
              <a:gd name="connsiteX7" fmla="*/ 239522 w 632413"/>
              <a:gd name="connsiteY7" fmla="*/ 8521 h 630520"/>
              <a:gd name="connsiteX8" fmla="*/ 238575 w 632413"/>
              <a:gd name="connsiteY8" fmla="*/ 9467 h 630520"/>
              <a:gd name="connsiteX9" fmla="*/ 21775 w 632413"/>
              <a:gd name="connsiteY9" fmla="*/ 198813 h 630520"/>
              <a:gd name="connsiteX10" fmla="*/ 0 w 632413"/>
              <a:gd name="connsiteY10" fmla="*/ 315260 h 630520"/>
              <a:gd name="connsiteX11" fmla="*/ 21775 w 632413"/>
              <a:gd name="connsiteY11" fmla="*/ 428867 h 630520"/>
              <a:gd name="connsiteX12" fmla="*/ 251829 w 632413"/>
              <a:gd name="connsiteY12" fmla="*/ 622947 h 630520"/>
              <a:gd name="connsiteX13" fmla="*/ 316207 w 632413"/>
              <a:gd name="connsiteY13" fmla="*/ 630520 h 630520"/>
              <a:gd name="connsiteX14" fmla="*/ 378691 w 632413"/>
              <a:gd name="connsiteY14" fmla="*/ 622947 h 630520"/>
              <a:gd name="connsiteX15" fmla="*/ 610639 w 632413"/>
              <a:gd name="connsiteY15" fmla="*/ 428867 h 630520"/>
              <a:gd name="connsiteX16" fmla="*/ 632414 w 632413"/>
              <a:gd name="connsiteY16" fmla="*/ 312420 h 630520"/>
              <a:gd name="connsiteX17" fmla="*/ 609692 w 632413"/>
              <a:gd name="connsiteY17" fmla="*/ 195026 h 630520"/>
              <a:gd name="connsiteX18" fmla="*/ 556676 w 632413"/>
              <a:gd name="connsiteY18" fmla="*/ 185559 h 630520"/>
              <a:gd name="connsiteX19" fmla="*/ 444962 w 632413"/>
              <a:gd name="connsiteY19" fmla="*/ 185559 h 630520"/>
              <a:gd name="connsiteX20" fmla="*/ 414667 w 632413"/>
              <a:gd name="connsiteY20" fmla="*/ 59644 h 630520"/>
              <a:gd name="connsiteX21" fmla="*/ 556676 w 632413"/>
              <a:gd name="connsiteY21" fmla="*/ 185559 h 630520"/>
              <a:gd name="connsiteX22" fmla="*/ 587918 w 632413"/>
              <a:gd name="connsiteY22" fmla="*/ 313367 h 630520"/>
              <a:gd name="connsiteX23" fmla="*/ 575610 w 632413"/>
              <a:gd name="connsiteY23" fmla="*/ 395732 h 630520"/>
              <a:gd name="connsiteX24" fmla="*/ 450642 w 632413"/>
              <a:gd name="connsiteY24" fmla="*/ 395732 h 630520"/>
              <a:gd name="connsiteX25" fmla="*/ 454429 w 632413"/>
              <a:gd name="connsiteY25" fmla="*/ 311473 h 630520"/>
              <a:gd name="connsiteX26" fmla="*/ 450642 w 632413"/>
              <a:gd name="connsiteY26" fmla="*/ 229108 h 630520"/>
              <a:gd name="connsiteX27" fmla="*/ 575610 w 632413"/>
              <a:gd name="connsiteY27" fmla="*/ 229108 h 630520"/>
              <a:gd name="connsiteX28" fmla="*/ 587918 w 632413"/>
              <a:gd name="connsiteY28" fmla="*/ 313367 h 630520"/>
              <a:gd name="connsiteX29" fmla="*/ 222481 w 632413"/>
              <a:gd name="connsiteY29" fmla="*/ 395732 h 630520"/>
              <a:gd name="connsiteX30" fmla="*/ 217747 w 632413"/>
              <a:gd name="connsiteY30" fmla="*/ 311473 h 630520"/>
              <a:gd name="connsiteX31" fmla="*/ 221534 w 632413"/>
              <a:gd name="connsiteY31" fmla="*/ 229108 h 630520"/>
              <a:gd name="connsiteX32" fmla="*/ 406146 w 632413"/>
              <a:gd name="connsiteY32" fmla="*/ 229108 h 630520"/>
              <a:gd name="connsiteX33" fmla="*/ 409933 w 632413"/>
              <a:gd name="connsiteY33" fmla="*/ 311473 h 630520"/>
              <a:gd name="connsiteX34" fmla="*/ 405199 w 632413"/>
              <a:gd name="connsiteY34" fmla="*/ 395732 h 630520"/>
              <a:gd name="connsiteX35" fmla="*/ 222481 w 632413"/>
              <a:gd name="connsiteY35" fmla="*/ 395732 h 630520"/>
              <a:gd name="connsiteX36" fmla="*/ 55857 w 632413"/>
              <a:gd name="connsiteY36" fmla="*/ 395732 h 630520"/>
              <a:gd name="connsiteX37" fmla="*/ 43549 w 632413"/>
              <a:gd name="connsiteY37" fmla="*/ 316207 h 630520"/>
              <a:gd name="connsiteX38" fmla="*/ 56804 w 632413"/>
              <a:gd name="connsiteY38" fmla="*/ 230055 h 630520"/>
              <a:gd name="connsiteX39" fmla="*/ 177985 w 632413"/>
              <a:gd name="connsiteY39" fmla="*/ 230055 h 630520"/>
              <a:gd name="connsiteX40" fmla="*/ 174198 w 632413"/>
              <a:gd name="connsiteY40" fmla="*/ 312420 h 630520"/>
              <a:gd name="connsiteX41" fmla="*/ 177985 w 632413"/>
              <a:gd name="connsiteY41" fmla="*/ 396679 h 630520"/>
              <a:gd name="connsiteX42" fmla="*/ 55857 w 632413"/>
              <a:gd name="connsiteY42" fmla="*/ 396679 h 630520"/>
              <a:gd name="connsiteX43" fmla="*/ 361650 w 632413"/>
              <a:gd name="connsiteY43" fmla="*/ 47336 h 630520"/>
              <a:gd name="connsiteX44" fmla="*/ 401412 w 632413"/>
              <a:gd name="connsiteY44" fmla="*/ 186505 h 630520"/>
              <a:gd name="connsiteX45" fmla="*/ 228161 w 632413"/>
              <a:gd name="connsiteY45" fmla="*/ 186505 h 630520"/>
              <a:gd name="connsiteX46" fmla="*/ 266977 w 632413"/>
              <a:gd name="connsiteY46" fmla="*/ 49230 h 630520"/>
              <a:gd name="connsiteX47" fmla="*/ 315260 w 632413"/>
              <a:gd name="connsiteY47" fmla="*/ 44496 h 630520"/>
              <a:gd name="connsiteX48" fmla="*/ 361650 w 632413"/>
              <a:gd name="connsiteY48" fmla="*/ 47336 h 630520"/>
              <a:gd name="connsiteX49" fmla="*/ 213014 w 632413"/>
              <a:gd name="connsiteY49" fmla="*/ 63431 h 630520"/>
              <a:gd name="connsiteX50" fmla="*/ 183665 w 632413"/>
              <a:gd name="connsiteY50" fmla="*/ 185559 h 630520"/>
              <a:gd name="connsiteX51" fmla="*/ 75738 w 632413"/>
              <a:gd name="connsiteY51" fmla="*/ 185559 h 630520"/>
              <a:gd name="connsiteX52" fmla="*/ 213014 w 632413"/>
              <a:gd name="connsiteY52" fmla="*/ 63431 h 630520"/>
              <a:gd name="connsiteX53" fmla="*/ 73845 w 632413"/>
              <a:gd name="connsiteY53" fmla="*/ 439282 h 630520"/>
              <a:gd name="connsiteX54" fmla="*/ 183665 w 632413"/>
              <a:gd name="connsiteY54" fmla="*/ 439282 h 630520"/>
              <a:gd name="connsiteX55" fmla="*/ 214907 w 632413"/>
              <a:gd name="connsiteY55" fmla="*/ 568036 h 630520"/>
              <a:gd name="connsiteX56" fmla="*/ 73845 w 632413"/>
              <a:gd name="connsiteY56" fmla="*/ 439282 h 630520"/>
              <a:gd name="connsiteX57" fmla="*/ 271711 w 632413"/>
              <a:gd name="connsiteY57" fmla="*/ 584131 h 630520"/>
              <a:gd name="connsiteX58" fmla="*/ 228161 w 632413"/>
              <a:gd name="connsiteY58" fmla="*/ 439282 h 630520"/>
              <a:gd name="connsiteX59" fmla="*/ 401412 w 632413"/>
              <a:gd name="connsiteY59" fmla="*/ 439282 h 630520"/>
              <a:gd name="connsiteX60" fmla="*/ 357863 w 632413"/>
              <a:gd name="connsiteY60" fmla="*/ 584131 h 630520"/>
              <a:gd name="connsiteX61" fmla="*/ 315260 w 632413"/>
              <a:gd name="connsiteY61" fmla="*/ 587918 h 630520"/>
              <a:gd name="connsiteX62" fmla="*/ 271711 w 632413"/>
              <a:gd name="connsiteY62" fmla="*/ 584131 h 630520"/>
              <a:gd name="connsiteX63" fmla="*/ 412773 w 632413"/>
              <a:gd name="connsiteY63" fmla="*/ 568983 h 630520"/>
              <a:gd name="connsiteX64" fmla="*/ 444962 w 632413"/>
              <a:gd name="connsiteY64" fmla="*/ 439282 h 630520"/>
              <a:gd name="connsiteX65" fmla="*/ 557622 w 632413"/>
              <a:gd name="connsiteY65" fmla="*/ 439282 h 630520"/>
              <a:gd name="connsiteX66" fmla="*/ 412773 w 632413"/>
              <a:gd name="connsiteY66" fmla="*/ 568983 h 6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2413" h="630520">
                <a:moveTo>
                  <a:pt x="609692" y="195026"/>
                </a:moveTo>
                <a:lnTo>
                  <a:pt x="609692" y="195026"/>
                </a:lnTo>
                <a:cubicBezTo>
                  <a:pt x="568036" y="94673"/>
                  <a:pt x="481884" y="23668"/>
                  <a:pt x="378691" y="4734"/>
                </a:cubicBezTo>
                <a:lnTo>
                  <a:pt x="376797" y="4734"/>
                </a:lnTo>
                <a:cubicBezTo>
                  <a:pt x="356916" y="2840"/>
                  <a:pt x="336088" y="0"/>
                  <a:pt x="315260" y="0"/>
                </a:cubicBezTo>
                <a:cubicBezTo>
                  <a:pt x="293485" y="0"/>
                  <a:pt x="269817" y="2840"/>
                  <a:pt x="248989" y="6627"/>
                </a:cubicBezTo>
                <a:cubicBezTo>
                  <a:pt x="245202" y="7574"/>
                  <a:pt x="241415" y="8521"/>
                  <a:pt x="238575" y="9467"/>
                </a:cubicBezTo>
                <a:cubicBezTo>
                  <a:pt x="238575" y="9467"/>
                  <a:pt x="239522" y="8521"/>
                  <a:pt x="239522" y="8521"/>
                </a:cubicBezTo>
                <a:cubicBezTo>
                  <a:pt x="239522" y="8521"/>
                  <a:pt x="238575" y="9467"/>
                  <a:pt x="238575" y="9467"/>
                </a:cubicBezTo>
                <a:cubicBezTo>
                  <a:pt x="139169" y="33135"/>
                  <a:pt x="58697" y="103193"/>
                  <a:pt x="21775" y="198813"/>
                </a:cubicBezTo>
                <a:cubicBezTo>
                  <a:pt x="7574" y="233842"/>
                  <a:pt x="0" y="274551"/>
                  <a:pt x="0" y="315260"/>
                </a:cubicBezTo>
                <a:cubicBezTo>
                  <a:pt x="0" y="355023"/>
                  <a:pt x="7574" y="393839"/>
                  <a:pt x="21775" y="428867"/>
                </a:cubicBezTo>
                <a:cubicBezTo>
                  <a:pt x="60591" y="528274"/>
                  <a:pt x="148636" y="603065"/>
                  <a:pt x="251829" y="622947"/>
                </a:cubicBezTo>
                <a:cubicBezTo>
                  <a:pt x="273604" y="627680"/>
                  <a:pt x="294432" y="630520"/>
                  <a:pt x="316207" y="630520"/>
                </a:cubicBezTo>
                <a:cubicBezTo>
                  <a:pt x="337982" y="630520"/>
                  <a:pt x="359756" y="627680"/>
                  <a:pt x="378691" y="622947"/>
                </a:cubicBezTo>
                <a:cubicBezTo>
                  <a:pt x="485671" y="601172"/>
                  <a:pt x="572770" y="528274"/>
                  <a:pt x="610639" y="428867"/>
                </a:cubicBezTo>
                <a:cubicBezTo>
                  <a:pt x="624840" y="393839"/>
                  <a:pt x="632414" y="353129"/>
                  <a:pt x="632414" y="312420"/>
                </a:cubicBezTo>
                <a:cubicBezTo>
                  <a:pt x="631467" y="270764"/>
                  <a:pt x="623893" y="231001"/>
                  <a:pt x="609692" y="195026"/>
                </a:cubicBezTo>
                <a:close/>
                <a:moveTo>
                  <a:pt x="556676" y="185559"/>
                </a:moveTo>
                <a:lnTo>
                  <a:pt x="444962" y="185559"/>
                </a:lnTo>
                <a:cubicBezTo>
                  <a:pt x="438335" y="137275"/>
                  <a:pt x="427921" y="94673"/>
                  <a:pt x="414667" y="59644"/>
                </a:cubicBezTo>
                <a:cubicBezTo>
                  <a:pt x="475257" y="82365"/>
                  <a:pt x="525434" y="126861"/>
                  <a:pt x="556676" y="185559"/>
                </a:cubicBezTo>
                <a:close/>
                <a:moveTo>
                  <a:pt x="587918" y="313367"/>
                </a:moveTo>
                <a:cubicBezTo>
                  <a:pt x="587918" y="341769"/>
                  <a:pt x="584131" y="370170"/>
                  <a:pt x="575610" y="395732"/>
                </a:cubicBezTo>
                <a:lnTo>
                  <a:pt x="450642" y="395732"/>
                </a:lnTo>
                <a:cubicBezTo>
                  <a:pt x="453482" y="369224"/>
                  <a:pt x="454429" y="340822"/>
                  <a:pt x="454429" y="311473"/>
                </a:cubicBezTo>
                <a:cubicBezTo>
                  <a:pt x="454429" y="283071"/>
                  <a:pt x="453482" y="255616"/>
                  <a:pt x="450642" y="229108"/>
                </a:cubicBezTo>
                <a:lnTo>
                  <a:pt x="575610" y="229108"/>
                </a:lnTo>
                <a:cubicBezTo>
                  <a:pt x="583184" y="255616"/>
                  <a:pt x="587918" y="283071"/>
                  <a:pt x="587918" y="313367"/>
                </a:cubicBezTo>
                <a:close/>
                <a:moveTo>
                  <a:pt x="222481" y="395732"/>
                </a:moveTo>
                <a:cubicBezTo>
                  <a:pt x="219641" y="369224"/>
                  <a:pt x="217747" y="340822"/>
                  <a:pt x="217747" y="311473"/>
                </a:cubicBezTo>
                <a:cubicBezTo>
                  <a:pt x="217747" y="282125"/>
                  <a:pt x="218694" y="255616"/>
                  <a:pt x="221534" y="229108"/>
                </a:cubicBezTo>
                <a:lnTo>
                  <a:pt x="406146" y="229108"/>
                </a:lnTo>
                <a:cubicBezTo>
                  <a:pt x="408986" y="255616"/>
                  <a:pt x="409933" y="283071"/>
                  <a:pt x="409933" y="311473"/>
                </a:cubicBezTo>
                <a:cubicBezTo>
                  <a:pt x="409933" y="340822"/>
                  <a:pt x="408039" y="369224"/>
                  <a:pt x="405199" y="395732"/>
                </a:cubicBezTo>
                <a:lnTo>
                  <a:pt x="222481" y="395732"/>
                </a:lnTo>
                <a:close/>
                <a:moveTo>
                  <a:pt x="55857" y="395732"/>
                </a:moveTo>
                <a:cubicBezTo>
                  <a:pt x="48283" y="370170"/>
                  <a:pt x="43549" y="343662"/>
                  <a:pt x="43549" y="316207"/>
                </a:cubicBezTo>
                <a:cubicBezTo>
                  <a:pt x="43549" y="285912"/>
                  <a:pt x="48283" y="256563"/>
                  <a:pt x="56804" y="230055"/>
                </a:cubicBezTo>
                <a:lnTo>
                  <a:pt x="177985" y="230055"/>
                </a:lnTo>
                <a:cubicBezTo>
                  <a:pt x="175145" y="256563"/>
                  <a:pt x="174198" y="283071"/>
                  <a:pt x="174198" y="312420"/>
                </a:cubicBezTo>
                <a:cubicBezTo>
                  <a:pt x="174198" y="341769"/>
                  <a:pt x="175145" y="370170"/>
                  <a:pt x="177985" y="396679"/>
                </a:cubicBezTo>
                <a:lnTo>
                  <a:pt x="55857" y="396679"/>
                </a:lnTo>
                <a:close/>
                <a:moveTo>
                  <a:pt x="361650" y="47336"/>
                </a:moveTo>
                <a:cubicBezTo>
                  <a:pt x="378691" y="79525"/>
                  <a:pt x="392892" y="128755"/>
                  <a:pt x="401412" y="186505"/>
                </a:cubicBezTo>
                <a:lnTo>
                  <a:pt x="228161" y="186505"/>
                </a:lnTo>
                <a:cubicBezTo>
                  <a:pt x="236682" y="130648"/>
                  <a:pt x="249936" y="83312"/>
                  <a:pt x="266977" y="49230"/>
                </a:cubicBezTo>
                <a:cubicBezTo>
                  <a:pt x="282125" y="46390"/>
                  <a:pt x="299166" y="44496"/>
                  <a:pt x="315260" y="44496"/>
                </a:cubicBezTo>
                <a:cubicBezTo>
                  <a:pt x="330408" y="43549"/>
                  <a:pt x="345555" y="45443"/>
                  <a:pt x="361650" y="47336"/>
                </a:cubicBezTo>
                <a:close/>
                <a:moveTo>
                  <a:pt x="213014" y="63431"/>
                </a:moveTo>
                <a:cubicBezTo>
                  <a:pt x="200706" y="97513"/>
                  <a:pt x="190292" y="139169"/>
                  <a:pt x="183665" y="185559"/>
                </a:cubicBezTo>
                <a:lnTo>
                  <a:pt x="75738" y="185559"/>
                </a:lnTo>
                <a:cubicBezTo>
                  <a:pt x="106033" y="129702"/>
                  <a:pt x="154317" y="87099"/>
                  <a:pt x="213014" y="63431"/>
                </a:cubicBezTo>
                <a:close/>
                <a:moveTo>
                  <a:pt x="73845" y="439282"/>
                </a:moveTo>
                <a:lnTo>
                  <a:pt x="183665" y="439282"/>
                </a:lnTo>
                <a:cubicBezTo>
                  <a:pt x="190292" y="490405"/>
                  <a:pt x="200706" y="533007"/>
                  <a:pt x="214907" y="568036"/>
                </a:cubicBezTo>
                <a:cubicBezTo>
                  <a:pt x="155263" y="544368"/>
                  <a:pt x="104140" y="497979"/>
                  <a:pt x="73845" y="439282"/>
                </a:cubicBezTo>
                <a:close/>
                <a:moveTo>
                  <a:pt x="271711" y="584131"/>
                </a:moveTo>
                <a:cubicBezTo>
                  <a:pt x="251829" y="550049"/>
                  <a:pt x="236682" y="500819"/>
                  <a:pt x="228161" y="439282"/>
                </a:cubicBezTo>
                <a:lnTo>
                  <a:pt x="401412" y="439282"/>
                </a:lnTo>
                <a:cubicBezTo>
                  <a:pt x="392892" y="497979"/>
                  <a:pt x="377744" y="549102"/>
                  <a:pt x="357863" y="584131"/>
                </a:cubicBezTo>
                <a:cubicBezTo>
                  <a:pt x="344609" y="586971"/>
                  <a:pt x="330408" y="587918"/>
                  <a:pt x="315260" y="587918"/>
                </a:cubicBezTo>
                <a:cubicBezTo>
                  <a:pt x="301059" y="587918"/>
                  <a:pt x="285912" y="586024"/>
                  <a:pt x="271711" y="584131"/>
                </a:cubicBezTo>
                <a:close/>
                <a:moveTo>
                  <a:pt x="412773" y="568983"/>
                </a:moveTo>
                <a:cubicBezTo>
                  <a:pt x="426974" y="533007"/>
                  <a:pt x="438335" y="488511"/>
                  <a:pt x="444962" y="439282"/>
                </a:cubicBezTo>
                <a:lnTo>
                  <a:pt x="557622" y="439282"/>
                </a:lnTo>
                <a:cubicBezTo>
                  <a:pt x="527327" y="498925"/>
                  <a:pt x="476204" y="545315"/>
                  <a:pt x="412773" y="568983"/>
                </a:cubicBezTo>
                <a:close/>
              </a:path>
            </a:pathLst>
          </a:custGeom>
          <a:solidFill>
            <a:srgbClr val="000000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8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14B7C-3F2A-0D94-E584-CEC322E67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5067" y="3853861"/>
            <a:ext cx="2963015" cy="19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08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2B2B4-65EF-28C6-388A-9D772C6556F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59652AC-76B4-C00E-1277-639894DE8C3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C27D295-6782-DFA1-D172-2F3BBB3F67E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2b -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7FAEE-5FAF-88B1-7416-563A1CAB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5718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99AF-2CA0-ABA0-9DFA-3AB2EA83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1400825"/>
            <a:ext cx="8003275" cy="291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136" sx="60000" sy="60000" algn="ctr" rotWithShape="0">
              <a:prstClr val="black">
                <a:alpha val="998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7D226-EE41-9FB9-ED21-8357A423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4220082"/>
            <a:ext cx="8004226" cy="9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7387" y="2244240"/>
            <a:ext cx="3220812" cy="257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Full Name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7387" y="2671920"/>
            <a:ext cx="3220812" cy="3218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Accreditations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A9548-D5B2-EC7E-0865-44149838B8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080" y="3078000"/>
            <a:ext cx="3220033" cy="3218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80" b="0">
                <a:solidFill>
                  <a:schemeClr val="accent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C3C17C-4836-54D8-2826-B95E3AABF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2548" y="1846313"/>
            <a:ext cx="1954575" cy="1953673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17500" algn="c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A72E33-59E3-B8C0-291D-0BF16B8D8A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8049" y="1633628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659317-169C-8689-A0CA-20666CF8A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8049" y="1966396"/>
            <a:ext cx="3220033" cy="17135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360"/>
              </a:spcAft>
              <a:buNone/>
              <a:defRPr sz="108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Info Here</a:t>
            </a:r>
          </a:p>
        </p:txBody>
      </p:sp>
      <p:sp>
        <p:nvSpPr>
          <p:cNvPr id="17" name="Freeform 16" descr="World wide web icon">
            <a:extLst>
              <a:ext uri="{FF2B5EF4-FFF2-40B4-BE49-F238E27FC236}">
                <a16:creationId xmlns:a16="http://schemas.microsoft.com/office/drawing/2014/main" id="{EEED13BE-4966-4646-607D-1F15919447F8}"/>
              </a:ext>
            </a:extLst>
          </p:cNvPr>
          <p:cNvSpPr/>
          <p:nvPr/>
        </p:nvSpPr>
        <p:spPr>
          <a:xfrm>
            <a:off x="7038049" y="3855571"/>
            <a:ext cx="191140" cy="190553"/>
          </a:xfrm>
          <a:custGeom>
            <a:avLst/>
            <a:gdLst>
              <a:gd name="connsiteX0" fmla="*/ 609692 w 632413"/>
              <a:gd name="connsiteY0" fmla="*/ 195026 h 630520"/>
              <a:gd name="connsiteX1" fmla="*/ 609692 w 632413"/>
              <a:gd name="connsiteY1" fmla="*/ 195026 h 630520"/>
              <a:gd name="connsiteX2" fmla="*/ 378691 w 632413"/>
              <a:gd name="connsiteY2" fmla="*/ 4734 h 630520"/>
              <a:gd name="connsiteX3" fmla="*/ 376797 w 632413"/>
              <a:gd name="connsiteY3" fmla="*/ 4734 h 630520"/>
              <a:gd name="connsiteX4" fmla="*/ 315260 w 632413"/>
              <a:gd name="connsiteY4" fmla="*/ 0 h 630520"/>
              <a:gd name="connsiteX5" fmla="*/ 248989 w 632413"/>
              <a:gd name="connsiteY5" fmla="*/ 6627 h 630520"/>
              <a:gd name="connsiteX6" fmla="*/ 238575 w 632413"/>
              <a:gd name="connsiteY6" fmla="*/ 9467 h 630520"/>
              <a:gd name="connsiteX7" fmla="*/ 239522 w 632413"/>
              <a:gd name="connsiteY7" fmla="*/ 8521 h 630520"/>
              <a:gd name="connsiteX8" fmla="*/ 238575 w 632413"/>
              <a:gd name="connsiteY8" fmla="*/ 9467 h 630520"/>
              <a:gd name="connsiteX9" fmla="*/ 21775 w 632413"/>
              <a:gd name="connsiteY9" fmla="*/ 198813 h 630520"/>
              <a:gd name="connsiteX10" fmla="*/ 0 w 632413"/>
              <a:gd name="connsiteY10" fmla="*/ 315260 h 630520"/>
              <a:gd name="connsiteX11" fmla="*/ 21775 w 632413"/>
              <a:gd name="connsiteY11" fmla="*/ 428867 h 630520"/>
              <a:gd name="connsiteX12" fmla="*/ 251829 w 632413"/>
              <a:gd name="connsiteY12" fmla="*/ 622947 h 630520"/>
              <a:gd name="connsiteX13" fmla="*/ 316207 w 632413"/>
              <a:gd name="connsiteY13" fmla="*/ 630520 h 630520"/>
              <a:gd name="connsiteX14" fmla="*/ 378691 w 632413"/>
              <a:gd name="connsiteY14" fmla="*/ 622947 h 630520"/>
              <a:gd name="connsiteX15" fmla="*/ 610639 w 632413"/>
              <a:gd name="connsiteY15" fmla="*/ 428867 h 630520"/>
              <a:gd name="connsiteX16" fmla="*/ 632414 w 632413"/>
              <a:gd name="connsiteY16" fmla="*/ 312420 h 630520"/>
              <a:gd name="connsiteX17" fmla="*/ 609692 w 632413"/>
              <a:gd name="connsiteY17" fmla="*/ 195026 h 630520"/>
              <a:gd name="connsiteX18" fmla="*/ 556676 w 632413"/>
              <a:gd name="connsiteY18" fmla="*/ 185559 h 630520"/>
              <a:gd name="connsiteX19" fmla="*/ 444962 w 632413"/>
              <a:gd name="connsiteY19" fmla="*/ 185559 h 630520"/>
              <a:gd name="connsiteX20" fmla="*/ 414667 w 632413"/>
              <a:gd name="connsiteY20" fmla="*/ 59644 h 630520"/>
              <a:gd name="connsiteX21" fmla="*/ 556676 w 632413"/>
              <a:gd name="connsiteY21" fmla="*/ 185559 h 630520"/>
              <a:gd name="connsiteX22" fmla="*/ 587918 w 632413"/>
              <a:gd name="connsiteY22" fmla="*/ 313367 h 630520"/>
              <a:gd name="connsiteX23" fmla="*/ 575610 w 632413"/>
              <a:gd name="connsiteY23" fmla="*/ 395732 h 630520"/>
              <a:gd name="connsiteX24" fmla="*/ 450642 w 632413"/>
              <a:gd name="connsiteY24" fmla="*/ 395732 h 630520"/>
              <a:gd name="connsiteX25" fmla="*/ 454429 w 632413"/>
              <a:gd name="connsiteY25" fmla="*/ 311473 h 630520"/>
              <a:gd name="connsiteX26" fmla="*/ 450642 w 632413"/>
              <a:gd name="connsiteY26" fmla="*/ 229108 h 630520"/>
              <a:gd name="connsiteX27" fmla="*/ 575610 w 632413"/>
              <a:gd name="connsiteY27" fmla="*/ 229108 h 630520"/>
              <a:gd name="connsiteX28" fmla="*/ 587918 w 632413"/>
              <a:gd name="connsiteY28" fmla="*/ 313367 h 630520"/>
              <a:gd name="connsiteX29" fmla="*/ 222481 w 632413"/>
              <a:gd name="connsiteY29" fmla="*/ 395732 h 630520"/>
              <a:gd name="connsiteX30" fmla="*/ 217747 w 632413"/>
              <a:gd name="connsiteY30" fmla="*/ 311473 h 630520"/>
              <a:gd name="connsiteX31" fmla="*/ 221534 w 632413"/>
              <a:gd name="connsiteY31" fmla="*/ 229108 h 630520"/>
              <a:gd name="connsiteX32" fmla="*/ 406146 w 632413"/>
              <a:gd name="connsiteY32" fmla="*/ 229108 h 630520"/>
              <a:gd name="connsiteX33" fmla="*/ 409933 w 632413"/>
              <a:gd name="connsiteY33" fmla="*/ 311473 h 630520"/>
              <a:gd name="connsiteX34" fmla="*/ 405199 w 632413"/>
              <a:gd name="connsiteY34" fmla="*/ 395732 h 630520"/>
              <a:gd name="connsiteX35" fmla="*/ 222481 w 632413"/>
              <a:gd name="connsiteY35" fmla="*/ 395732 h 630520"/>
              <a:gd name="connsiteX36" fmla="*/ 55857 w 632413"/>
              <a:gd name="connsiteY36" fmla="*/ 395732 h 630520"/>
              <a:gd name="connsiteX37" fmla="*/ 43549 w 632413"/>
              <a:gd name="connsiteY37" fmla="*/ 316207 h 630520"/>
              <a:gd name="connsiteX38" fmla="*/ 56804 w 632413"/>
              <a:gd name="connsiteY38" fmla="*/ 230055 h 630520"/>
              <a:gd name="connsiteX39" fmla="*/ 177985 w 632413"/>
              <a:gd name="connsiteY39" fmla="*/ 230055 h 630520"/>
              <a:gd name="connsiteX40" fmla="*/ 174198 w 632413"/>
              <a:gd name="connsiteY40" fmla="*/ 312420 h 630520"/>
              <a:gd name="connsiteX41" fmla="*/ 177985 w 632413"/>
              <a:gd name="connsiteY41" fmla="*/ 396679 h 630520"/>
              <a:gd name="connsiteX42" fmla="*/ 55857 w 632413"/>
              <a:gd name="connsiteY42" fmla="*/ 396679 h 630520"/>
              <a:gd name="connsiteX43" fmla="*/ 361650 w 632413"/>
              <a:gd name="connsiteY43" fmla="*/ 47336 h 630520"/>
              <a:gd name="connsiteX44" fmla="*/ 401412 w 632413"/>
              <a:gd name="connsiteY44" fmla="*/ 186505 h 630520"/>
              <a:gd name="connsiteX45" fmla="*/ 228161 w 632413"/>
              <a:gd name="connsiteY45" fmla="*/ 186505 h 630520"/>
              <a:gd name="connsiteX46" fmla="*/ 266977 w 632413"/>
              <a:gd name="connsiteY46" fmla="*/ 49230 h 630520"/>
              <a:gd name="connsiteX47" fmla="*/ 315260 w 632413"/>
              <a:gd name="connsiteY47" fmla="*/ 44496 h 630520"/>
              <a:gd name="connsiteX48" fmla="*/ 361650 w 632413"/>
              <a:gd name="connsiteY48" fmla="*/ 47336 h 630520"/>
              <a:gd name="connsiteX49" fmla="*/ 213014 w 632413"/>
              <a:gd name="connsiteY49" fmla="*/ 63431 h 630520"/>
              <a:gd name="connsiteX50" fmla="*/ 183665 w 632413"/>
              <a:gd name="connsiteY50" fmla="*/ 185559 h 630520"/>
              <a:gd name="connsiteX51" fmla="*/ 75738 w 632413"/>
              <a:gd name="connsiteY51" fmla="*/ 185559 h 630520"/>
              <a:gd name="connsiteX52" fmla="*/ 213014 w 632413"/>
              <a:gd name="connsiteY52" fmla="*/ 63431 h 630520"/>
              <a:gd name="connsiteX53" fmla="*/ 73845 w 632413"/>
              <a:gd name="connsiteY53" fmla="*/ 439282 h 630520"/>
              <a:gd name="connsiteX54" fmla="*/ 183665 w 632413"/>
              <a:gd name="connsiteY54" fmla="*/ 439282 h 630520"/>
              <a:gd name="connsiteX55" fmla="*/ 214907 w 632413"/>
              <a:gd name="connsiteY55" fmla="*/ 568036 h 630520"/>
              <a:gd name="connsiteX56" fmla="*/ 73845 w 632413"/>
              <a:gd name="connsiteY56" fmla="*/ 439282 h 630520"/>
              <a:gd name="connsiteX57" fmla="*/ 271711 w 632413"/>
              <a:gd name="connsiteY57" fmla="*/ 584131 h 630520"/>
              <a:gd name="connsiteX58" fmla="*/ 228161 w 632413"/>
              <a:gd name="connsiteY58" fmla="*/ 439282 h 630520"/>
              <a:gd name="connsiteX59" fmla="*/ 401412 w 632413"/>
              <a:gd name="connsiteY59" fmla="*/ 439282 h 630520"/>
              <a:gd name="connsiteX60" fmla="*/ 357863 w 632413"/>
              <a:gd name="connsiteY60" fmla="*/ 584131 h 630520"/>
              <a:gd name="connsiteX61" fmla="*/ 315260 w 632413"/>
              <a:gd name="connsiteY61" fmla="*/ 587918 h 630520"/>
              <a:gd name="connsiteX62" fmla="*/ 271711 w 632413"/>
              <a:gd name="connsiteY62" fmla="*/ 584131 h 630520"/>
              <a:gd name="connsiteX63" fmla="*/ 412773 w 632413"/>
              <a:gd name="connsiteY63" fmla="*/ 568983 h 630520"/>
              <a:gd name="connsiteX64" fmla="*/ 444962 w 632413"/>
              <a:gd name="connsiteY64" fmla="*/ 439282 h 630520"/>
              <a:gd name="connsiteX65" fmla="*/ 557622 w 632413"/>
              <a:gd name="connsiteY65" fmla="*/ 439282 h 630520"/>
              <a:gd name="connsiteX66" fmla="*/ 412773 w 632413"/>
              <a:gd name="connsiteY66" fmla="*/ 568983 h 6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2413" h="630520">
                <a:moveTo>
                  <a:pt x="609692" y="195026"/>
                </a:moveTo>
                <a:lnTo>
                  <a:pt x="609692" y="195026"/>
                </a:lnTo>
                <a:cubicBezTo>
                  <a:pt x="568036" y="94673"/>
                  <a:pt x="481884" y="23668"/>
                  <a:pt x="378691" y="4734"/>
                </a:cubicBezTo>
                <a:lnTo>
                  <a:pt x="376797" y="4734"/>
                </a:lnTo>
                <a:cubicBezTo>
                  <a:pt x="356916" y="2840"/>
                  <a:pt x="336088" y="0"/>
                  <a:pt x="315260" y="0"/>
                </a:cubicBezTo>
                <a:cubicBezTo>
                  <a:pt x="293485" y="0"/>
                  <a:pt x="269817" y="2840"/>
                  <a:pt x="248989" y="6627"/>
                </a:cubicBezTo>
                <a:cubicBezTo>
                  <a:pt x="245202" y="7574"/>
                  <a:pt x="241415" y="8521"/>
                  <a:pt x="238575" y="9467"/>
                </a:cubicBezTo>
                <a:cubicBezTo>
                  <a:pt x="238575" y="9467"/>
                  <a:pt x="239522" y="8521"/>
                  <a:pt x="239522" y="8521"/>
                </a:cubicBezTo>
                <a:cubicBezTo>
                  <a:pt x="239522" y="8521"/>
                  <a:pt x="238575" y="9467"/>
                  <a:pt x="238575" y="9467"/>
                </a:cubicBezTo>
                <a:cubicBezTo>
                  <a:pt x="139169" y="33135"/>
                  <a:pt x="58697" y="103193"/>
                  <a:pt x="21775" y="198813"/>
                </a:cubicBezTo>
                <a:cubicBezTo>
                  <a:pt x="7574" y="233842"/>
                  <a:pt x="0" y="274551"/>
                  <a:pt x="0" y="315260"/>
                </a:cubicBezTo>
                <a:cubicBezTo>
                  <a:pt x="0" y="355023"/>
                  <a:pt x="7574" y="393839"/>
                  <a:pt x="21775" y="428867"/>
                </a:cubicBezTo>
                <a:cubicBezTo>
                  <a:pt x="60591" y="528274"/>
                  <a:pt x="148636" y="603065"/>
                  <a:pt x="251829" y="622947"/>
                </a:cubicBezTo>
                <a:cubicBezTo>
                  <a:pt x="273604" y="627680"/>
                  <a:pt x="294432" y="630520"/>
                  <a:pt x="316207" y="630520"/>
                </a:cubicBezTo>
                <a:cubicBezTo>
                  <a:pt x="337982" y="630520"/>
                  <a:pt x="359756" y="627680"/>
                  <a:pt x="378691" y="622947"/>
                </a:cubicBezTo>
                <a:cubicBezTo>
                  <a:pt x="485671" y="601172"/>
                  <a:pt x="572770" y="528274"/>
                  <a:pt x="610639" y="428867"/>
                </a:cubicBezTo>
                <a:cubicBezTo>
                  <a:pt x="624840" y="393839"/>
                  <a:pt x="632414" y="353129"/>
                  <a:pt x="632414" y="312420"/>
                </a:cubicBezTo>
                <a:cubicBezTo>
                  <a:pt x="631467" y="270764"/>
                  <a:pt x="623893" y="231001"/>
                  <a:pt x="609692" y="195026"/>
                </a:cubicBezTo>
                <a:close/>
                <a:moveTo>
                  <a:pt x="556676" y="185559"/>
                </a:moveTo>
                <a:lnTo>
                  <a:pt x="444962" y="185559"/>
                </a:lnTo>
                <a:cubicBezTo>
                  <a:pt x="438335" y="137275"/>
                  <a:pt x="427921" y="94673"/>
                  <a:pt x="414667" y="59644"/>
                </a:cubicBezTo>
                <a:cubicBezTo>
                  <a:pt x="475257" y="82365"/>
                  <a:pt x="525434" y="126861"/>
                  <a:pt x="556676" y="185559"/>
                </a:cubicBezTo>
                <a:close/>
                <a:moveTo>
                  <a:pt x="587918" y="313367"/>
                </a:moveTo>
                <a:cubicBezTo>
                  <a:pt x="587918" y="341769"/>
                  <a:pt x="584131" y="370170"/>
                  <a:pt x="575610" y="395732"/>
                </a:cubicBezTo>
                <a:lnTo>
                  <a:pt x="450642" y="395732"/>
                </a:lnTo>
                <a:cubicBezTo>
                  <a:pt x="453482" y="369224"/>
                  <a:pt x="454429" y="340822"/>
                  <a:pt x="454429" y="311473"/>
                </a:cubicBezTo>
                <a:cubicBezTo>
                  <a:pt x="454429" y="283071"/>
                  <a:pt x="453482" y="255616"/>
                  <a:pt x="450642" y="229108"/>
                </a:cubicBezTo>
                <a:lnTo>
                  <a:pt x="575610" y="229108"/>
                </a:lnTo>
                <a:cubicBezTo>
                  <a:pt x="583184" y="255616"/>
                  <a:pt x="587918" y="283071"/>
                  <a:pt x="587918" y="313367"/>
                </a:cubicBezTo>
                <a:close/>
                <a:moveTo>
                  <a:pt x="222481" y="395732"/>
                </a:moveTo>
                <a:cubicBezTo>
                  <a:pt x="219641" y="369224"/>
                  <a:pt x="217747" y="340822"/>
                  <a:pt x="217747" y="311473"/>
                </a:cubicBezTo>
                <a:cubicBezTo>
                  <a:pt x="217747" y="282125"/>
                  <a:pt x="218694" y="255616"/>
                  <a:pt x="221534" y="229108"/>
                </a:cubicBezTo>
                <a:lnTo>
                  <a:pt x="406146" y="229108"/>
                </a:lnTo>
                <a:cubicBezTo>
                  <a:pt x="408986" y="255616"/>
                  <a:pt x="409933" y="283071"/>
                  <a:pt x="409933" y="311473"/>
                </a:cubicBezTo>
                <a:cubicBezTo>
                  <a:pt x="409933" y="340822"/>
                  <a:pt x="408039" y="369224"/>
                  <a:pt x="405199" y="395732"/>
                </a:cubicBezTo>
                <a:lnTo>
                  <a:pt x="222481" y="395732"/>
                </a:lnTo>
                <a:close/>
                <a:moveTo>
                  <a:pt x="55857" y="395732"/>
                </a:moveTo>
                <a:cubicBezTo>
                  <a:pt x="48283" y="370170"/>
                  <a:pt x="43549" y="343662"/>
                  <a:pt x="43549" y="316207"/>
                </a:cubicBezTo>
                <a:cubicBezTo>
                  <a:pt x="43549" y="285912"/>
                  <a:pt x="48283" y="256563"/>
                  <a:pt x="56804" y="230055"/>
                </a:cubicBezTo>
                <a:lnTo>
                  <a:pt x="177985" y="230055"/>
                </a:lnTo>
                <a:cubicBezTo>
                  <a:pt x="175145" y="256563"/>
                  <a:pt x="174198" y="283071"/>
                  <a:pt x="174198" y="312420"/>
                </a:cubicBezTo>
                <a:cubicBezTo>
                  <a:pt x="174198" y="341769"/>
                  <a:pt x="175145" y="370170"/>
                  <a:pt x="177985" y="396679"/>
                </a:cubicBezTo>
                <a:lnTo>
                  <a:pt x="55857" y="396679"/>
                </a:lnTo>
                <a:close/>
                <a:moveTo>
                  <a:pt x="361650" y="47336"/>
                </a:moveTo>
                <a:cubicBezTo>
                  <a:pt x="378691" y="79525"/>
                  <a:pt x="392892" y="128755"/>
                  <a:pt x="401412" y="186505"/>
                </a:cubicBezTo>
                <a:lnTo>
                  <a:pt x="228161" y="186505"/>
                </a:lnTo>
                <a:cubicBezTo>
                  <a:pt x="236682" y="130648"/>
                  <a:pt x="249936" y="83312"/>
                  <a:pt x="266977" y="49230"/>
                </a:cubicBezTo>
                <a:cubicBezTo>
                  <a:pt x="282125" y="46390"/>
                  <a:pt x="299166" y="44496"/>
                  <a:pt x="315260" y="44496"/>
                </a:cubicBezTo>
                <a:cubicBezTo>
                  <a:pt x="330408" y="43549"/>
                  <a:pt x="345555" y="45443"/>
                  <a:pt x="361650" y="47336"/>
                </a:cubicBezTo>
                <a:close/>
                <a:moveTo>
                  <a:pt x="213014" y="63431"/>
                </a:moveTo>
                <a:cubicBezTo>
                  <a:pt x="200706" y="97513"/>
                  <a:pt x="190292" y="139169"/>
                  <a:pt x="183665" y="185559"/>
                </a:cubicBezTo>
                <a:lnTo>
                  <a:pt x="75738" y="185559"/>
                </a:lnTo>
                <a:cubicBezTo>
                  <a:pt x="106033" y="129702"/>
                  <a:pt x="154317" y="87099"/>
                  <a:pt x="213014" y="63431"/>
                </a:cubicBezTo>
                <a:close/>
                <a:moveTo>
                  <a:pt x="73845" y="439282"/>
                </a:moveTo>
                <a:lnTo>
                  <a:pt x="183665" y="439282"/>
                </a:lnTo>
                <a:cubicBezTo>
                  <a:pt x="190292" y="490405"/>
                  <a:pt x="200706" y="533007"/>
                  <a:pt x="214907" y="568036"/>
                </a:cubicBezTo>
                <a:cubicBezTo>
                  <a:pt x="155263" y="544368"/>
                  <a:pt x="104140" y="497979"/>
                  <a:pt x="73845" y="439282"/>
                </a:cubicBezTo>
                <a:close/>
                <a:moveTo>
                  <a:pt x="271711" y="584131"/>
                </a:moveTo>
                <a:cubicBezTo>
                  <a:pt x="251829" y="550049"/>
                  <a:pt x="236682" y="500819"/>
                  <a:pt x="228161" y="439282"/>
                </a:cubicBezTo>
                <a:lnTo>
                  <a:pt x="401412" y="439282"/>
                </a:lnTo>
                <a:cubicBezTo>
                  <a:pt x="392892" y="497979"/>
                  <a:pt x="377744" y="549102"/>
                  <a:pt x="357863" y="584131"/>
                </a:cubicBezTo>
                <a:cubicBezTo>
                  <a:pt x="344609" y="586971"/>
                  <a:pt x="330408" y="587918"/>
                  <a:pt x="315260" y="587918"/>
                </a:cubicBezTo>
                <a:cubicBezTo>
                  <a:pt x="301059" y="587918"/>
                  <a:pt x="285912" y="586024"/>
                  <a:pt x="271711" y="584131"/>
                </a:cubicBezTo>
                <a:close/>
                <a:moveTo>
                  <a:pt x="412773" y="568983"/>
                </a:moveTo>
                <a:cubicBezTo>
                  <a:pt x="426974" y="533007"/>
                  <a:pt x="438335" y="488511"/>
                  <a:pt x="444962" y="439282"/>
                </a:cubicBezTo>
                <a:lnTo>
                  <a:pt x="557622" y="439282"/>
                </a:lnTo>
                <a:cubicBezTo>
                  <a:pt x="527327" y="498925"/>
                  <a:pt x="476204" y="545315"/>
                  <a:pt x="412773" y="568983"/>
                </a:cubicBezTo>
                <a:close/>
              </a:path>
            </a:pathLst>
          </a:custGeom>
          <a:solidFill>
            <a:srgbClr val="000000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8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14B7C-3F2A-0D94-E584-CEC322E67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5067" y="3853861"/>
            <a:ext cx="2963015" cy="19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08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770867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2c - Research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7FAEE-5FAF-88B1-7416-563A1CAB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99AF-2CA0-ABA0-9DFA-3AB2EA83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1400825"/>
            <a:ext cx="8003275" cy="291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136" sx="60000" sy="60000" algn="ctr" rotWithShape="0">
              <a:prstClr val="black">
                <a:alpha val="998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7D226-EE41-9FB9-ED21-8357A423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4220082"/>
            <a:ext cx="8004226" cy="9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7387" y="2244240"/>
            <a:ext cx="3220812" cy="257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Full Name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7387" y="2671920"/>
            <a:ext cx="3220812" cy="3218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Accreditations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A9548-D5B2-EC7E-0865-44149838B8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080" y="3078000"/>
            <a:ext cx="3220033" cy="3218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80" b="0">
                <a:solidFill>
                  <a:schemeClr val="accent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C3C17C-4836-54D8-2826-B95E3AABF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2548" y="1846313"/>
            <a:ext cx="1954575" cy="1953673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17500" algn="c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A72E33-59E3-B8C0-291D-0BF16B8D8A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8049" y="1633628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659317-169C-8689-A0CA-20666CF8A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8049" y="1966396"/>
            <a:ext cx="3220033" cy="17135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360"/>
              </a:spcAft>
              <a:buNone/>
              <a:defRPr sz="108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Info Here</a:t>
            </a:r>
          </a:p>
        </p:txBody>
      </p:sp>
      <p:sp>
        <p:nvSpPr>
          <p:cNvPr id="17" name="Freeform 16" descr="World wide web icon">
            <a:extLst>
              <a:ext uri="{FF2B5EF4-FFF2-40B4-BE49-F238E27FC236}">
                <a16:creationId xmlns:a16="http://schemas.microsoft.com/office/drawing/2014/main" id="{EEED13BE-4966-4646-607D-1F15919447F8}"/>
              </a:ext>
            </a:extLst>
          </p:cNvPr>
          <p:cNvSpPr/>
          <p:nvPr/>
        </p:nvSpPr>
        <p:spPr>
          <a:xfrm>
            <a:off x="7038049" y="3855571"/>
            <a:ext cx="191140" cy="190553"/>
          </a:xfrm>
          <a:custGeom>
            <a:avLst/>
            <a:gdLst>
              <a:gd name="connsiteX0" fmla="*/ 609692 w 632413"/>
              <a:gd name="connsiteY0" fmla="*/ 195026 h 630520"/>
              <a:gd name="connsiteX1" fmla="*/ 609692 w 632413"/>
              <a:gd name="connsiteY1" fmla="*/ 195026 h 630520"/>
              <a:gd name="connsiteX2" fmla="*/ 378691 w 632413"/>
              <a:gd name="connsiteY2" fmla="*/ 4734 h 630520"/>
              <a:gd name="connsiteX3" fmla="*/ 376797 w 632413"/>
              <a:gd name="connsiteY3" fmla="*/ 4734 h 630520"/>
              <a:gd name="connsiteX4" fmla="*/ 315260 w 632413"/>
              <a:gd name="connsiteY4" fmla="*/ 0 h 630520"/>
              <a:gd name="connsiteX5" fmla="*/ 248989 w 632413"/>
              <a:gd name="connsiteY5" fmla="*/ 6627 h 630520"/>
              <a:gd name="connsiteX6" fmla="*/ 238575 w 632413"/>
              <a:gd name="connsiteY6" fmla="*/ 9467 h 630520"/>
              <a:gd name="connsiteX7" fmla="*/ 239522 w 632413"/>
              <a:gd name="connsiteY7" fmla="*/ 8521 h 630520"/>
              <a:gd name="connsiteX8" fmla="*/ 238575 w 632413"/>
              <a:gd name="connsiteY8" fmla="*/ 9467 h 630520"/>
              <a:gd name="connsiteX9" fmla="*/ 21775 w 632413"/>
              <a:gd name="connsiteY9" fmla="*/ 198813 h 630520"/>
              <a:gd name="connsiteX10" fmla="*/ 0 w 632413"/>
              <a:gd name="connsiteY10" fmla="*/ 315260 h 630520"/>
              <a:gd name="connsiteX11" fmla="*/ 21775 w 632413"/>
              <a:gd name="connsiteY11" fmla="*/ 428867 h 630520"/>
              <a:gd name="connsiteX12" fmla="*/ 251829 w 632413"/>
              <a:gd name="connsiteY12" fmla="*/ 622947 h 630520"/>
              <a:gd name="connsiteX13" fmla="*/ 316207 w 632413"/>
              <a:gd name="connsiteY13" fmla="*/ 630520 h 630520"/>
              <a:gd name="connsiteX14" fmla="*/ 378691 w 632413"/>
              <a:gd name="connsiteY14" fmla="*/ 622947 h 630520"/>
              <a:gd name="connsiteX15" fmla="*/ 610639 w 632413"/>
              <a:gd name="connsiteY15" fmla="*/ 428867 h 630520"/>
              <a:gd name="connsiteX16" fmla="*/ 632414 w 632413"/>
              <a:gd name="connsiteY16" fmla="*/ 312420 h 630520"/>
              <a:gd name="connsiteX17" fmla="*/ 609692 w 632413"/>
              <a:gd name="connsiteY17" fmla="*/ 195026 h 630520"/>
              <a:gd name="connsiteX18" fmla="*/ 556676 w 632413"/>
              <a:gd name="connsiteY18" fmla="*/ 185559 h 630520"/>
              <a:gd name="connsiteX19" fmla="*/ 444962 w 632413"/>
              <a:gd name="connsiteY19" fmla="*/ 185559 h 630520"/>
              <a:gd name="connsiteX20" fmla="*/ 414667 w 632413"/>
              <a:gd name="connsiteY20" fmla="*/ 59644 h 630520"/>
              <a:gd name="connsiteX21" fmla="*/ 556676 w 632413"/>
              <a:gd name="connsiteY21" fmla="*/ 185559 h 630520"/>
              <a:gd name="connsiteX22" fmla="*/ 587918 w 632413"/>
              <a:gd name="connsiteY22" fmla="*/ 313367 h 630520"/>
              <a:gd name="connsiteX23" fmla="*/ 575610 w 632413"/>
              <a:gd name="connsiteY23" fmla="*/ 395732 h 630520"/>
              <a:gd name="connsiteX24" fmla="*/ 450642 w 632413"/>
              <a:gd name="connsiteY24" fmla="*/ 395732 h 630520"/>
              <a:gd name="connsiteX25" fmla="*/ 454429 w 632413"/>
              <a:gd name="connsiteY25" fmla="*/ 311473 h 630520"/>
              <a:gd name="connsiteX26" fmla="*/ 450642 w 632413"/>
              <a:gd name="connsiteY26" fmla="*/ 229108 h 630520"/>
              <a:gd name="connsiteX27" fmla="*/ 575610 w 632413"/>
              <a:gd name="connsiteY27" fmla="*/ 229108 h 630520"/>
              <a:gd name="connsiteX28" fmla="*/ 587918 w 632413"/>
              <a:gd name="connsiteY28" fmla="*/ 313367 h 630520"/>
              <a:gd name="connsiteX29" fmla="*/ 222481 w 632413"/>
              <a:gd name="connsiteY29" fmla="*/ 395732 h 630520"/>
              <a:gd name="connsiteX30" fmla="*/ 217747 w 632413"/>
              <a:gd name="connsiteY30" fmla="*/ 311473 h 630520"/>
              <a:gd name="connsiteX31" fmla="*/ 221534 w 632413"/>
              <a:gd name="connsiteY31" fmla="*/ 229108 h 630520"/>
              <a:gd name="connsiteX32" fmla="*/ 406146 w 632413"/>
              <a:gd name="connsiteY32" fmla="*/ 229108 h 630520"/>
              <a:gd name="connsiteX33" fmla="*/ 409933 w 632413"/>
              <a:gd name="connsiteY33" fmla="*/ 311473 h 630520"/>
              <a:gd name="connsiteX34" fmla="*/ 405199 w 632413"/>
              <a:gd name="connsiteY34" fmla="*/ 395732 h 630520"/>
              <a:gd name="connsiteX35" fmla="*/ 222481 w 632413"/>
              <a:gd name="connsiteY35" fmla="*/ 395732 h 630520"/>
              <a:gd name="connsiteX36" fmla="*/ 55857 w 632413"/>
              <a:gd name="connsiteY36" fmla="*/ 395732 h 630520"/>
              <a:gd name="connsiteX37" fmla="*/ 43549 w 632413"/>
              <a:gd name="connsiteY37" fmla="*/ 316207 h 630520"/>
              <a:gd name="connsiteX38" fmla="*/ 56804 w 632413"/>
              <a:gd name="connsiteY38" fmla="*/ 230055 h 630520"/>
              <a:gd name="connsiteX39" fmla="*/ 177985 w 632413"/>
              <a:gd name="connsiteY39" fmla="*/ 230055 h 630520"/>
              <a:gd name="connsiteX40" fmla="*/ 174198 w 632413"/>
              <a:gd name="connsiteY40" fmla="*/ 312420 h 630520"/>
              <a:gd name="connsiteX41" fmla="*/ 177985 w 632413"/>
              <a:gd name="connsiteY41" fmla="*/ 396679 h 630520"/>
              <a:gd name="connsiteX42" fmla="*/ 55857 w 632413"/>
              <a:gd name="connsiteY42" fmla="*/ 396679 h 630520"/>
              <a:gd name="connsiteX43" fmla="*/ 361650 w 632413"/>
              <a:gd name="connsiteY43" fmla="*/ 47336 h 630520"/>
              <a:gd name="connsiteX44" fmla="*/ 401412 w 632413"/>
              <a:gd name="connsiteY44" fmla="*/ 186505 h 630520"/>
              <a:gd name="connsiteX45" fmla="*/ 228161 w 632413"/>
              <a:gd name="connsiteY45" fmla="*/ 186505 h 630520"/>
              <a:gd name="connsiteX46" fmla="*/ 266977 w 632413"/>
              <a:gd name="connsiteY46" fmla="*/ 49230 h 630520"/>
              <a:gd name="connsiteX47" fmla="*/ 315260 w 632413"/>
              <a:gd name="connsiteY47" fmla="*/ 44496 h 630520"/>
              <a:gd name="connsiteX48" fmla="*/ 361650 w 632413"/>
              <a:gd name="connsiteY48" fmla="*/ 47336 h 630520"/>
              <a:gd name="connsiteX49" fmla="*/ 213014 w 632413"/>
              <a:gd name="connsiteY49" fmla="*/ 63431 h 630520"/>
              <a:gd name="connsiteX50" fmla="*/ 183665 w 632413"/>
              <a:gd name="connsiteY50" fmla="*/ 185559 h 630520"/>
              <a:gd name="connsiteX51" fmla="*/ 75738 w 632413"/>
              <a:gd name="connsiteY51" fmla="*/ 185559 h 630520"/>
              <a:gd name="connsiteX52" fmla="*/ 213014 w 632413"/>
              <a:gd name="connsiteY52" fmla="*/ 63431 h 630520"/>
              <a:gd name="connsiteX53" fmla="*/ 73845 w 632413"/>
              <a:gd name="connsiteY53" fmla="*/ 439282 h 630520"/>
              <a:gd name="connsiteX54" fmla="*/ 183665 w 632413"/>
              <a:gd name="connsiteY54" fmla="*/ 439282 h 630520"/>
              <a:gd name="connsiteX55" fmla="*/ 214907 w 632413"/>
              <a:gd name="connsiteY55" fmla="*/ 568036 h 630520"/>
              <a:gd name="connsiteX56" fmla="*/ 73845 w 632413"/>
              <a:gd name="connsiteY56" fmla="*/ 439282 h 630520"/>
              <a:gd name="connsiteX57" fmla="*/ 271711 w 632413"/>
              <a:gd name="connsiteY57" fmla="*/ 584131 h 630520"/>
              <a:gd name="connsiteX58" fmla="*/ 228161 w 632413"/>
              <a:gd name="connsiteY58" fmla="*/ 439282 h 630520"/>
              <a:gd name="connsiteX59" fmla="*/ 401412 w 632413"/>
              <a:gd name="connsiteY59" fmla="*/ 439282 h 630520"/>
              <a:gd name="connsiteX60" fmla="*/ 357863 w 632413"/>
              <a:gd name="connsiteY60" fmla="*/ 584131 h 630520"/>
              <a:gd name="connsiteX61" fmla="*/ 315260 w 632413"/>
              <a:gd name="connsiteY61" fmla="*/ 587918 h 630520"/>
              <a:gd name="connsiteX62" fmla="*/ 271711 w 632413"/>
              <a:gd name="connsiteY62" fmla="*/ 584131 h 630520"/>
              <a:gd name="connsiteX63" fmla="*/ 412773 w 632413"/>
              <a:gd name="connsiteY63" fmla="*/ 568983 h 630520"/>
              <a:gd name="connsiteX64" fmla="*/ 444962 w 632413"/>
              <a:gd name="connsiteY64" fmla="*/ 439282 h 630520"/>
              <a:gd name="connsiteX65" fmla="*/ 557622 w 632413"/>
              <a:gd name="connsiteY65" fmla="*/ 439282 h 630520"/>
              <a:gd name="connsiteX66" fmla="*/ 412773 w 632413"/>
              <a:gd name="connsiteY66" fmla="*/ 568983 h 6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2413" h="630520">
                <a:moveTo>
                  <a:pt x="609692" y="195026"/>
                </a:moveTo>
                <a:lnTo>
                  <a:pt x="609692" y="195026"/>
                </a:lnTo>
                <a:cubicBezTo>
                  <a:pt x="568036" y="94673"/>
                  <a:pt x="481884" y="23668"/>
                  <a:pt x="378691" y="4734"/>
                </a:cubicBezTo>
                <a:lnTo>
                  <a:pt x="376797" y="4734"/>
                </a:lnTo>
                <a:cubicBezTo>
                  <a:pt x="356916" y="2840"/>
                  <a:pt x="336088" y="0"/>
                  <a:pt x="315260" y="0"/>
                </a:cubicBezTo>
                <a:cubicBezTo>
                  <a:pt x="293485" y="0"/>
                  <a:pt x="269817" y="2840"/>
                  <a:pt x="248989" y="6627"/>
                </a:cubicBezTo>
                <a:cubicBezTo>
                  <a:pt x="245202" y="7574"/>
                  <a:pt x="241415" y="8521"/>
                  <a:pt x="238575" y="9467"/>
                </a:cubicBezTo>
                <a:cubicBezTo>
                  <a:pt x="238575" y="9467"/>
                  <a:pt x="239522" y="8521"/>
                  <a:pt x="239522" y="8521"/>
                </a:cubicBezTo>
                <a:cubicBezTo>
                  <a:pt x="239522" y="8521"/>
                  <a:pt x="238575" y="9467"/>
                  <a:pt x="238575" y="9467"/>
                </a:cubicBezTo>
                <a:cubicBezTo>
                  <a:pt x="139169" y="33135"/>
                  <a:pt x="58697" y="103193"/>
                  <a:pt x="21775" y="198813"/>
                </a:cubicBezTo>
                <a:cubicBezTo>
                  <a:pt x="7574" y="233842"/>
                  <a:pt x="0" y="274551"/>
                  <a:pt x="0" y="315260"/>
                </a:cubicBezTo>
                <a:cubicBezTo>
                  <a:pt x="0" y="355023"/>
                  <a:pt x="7574" y="393839"/>
                  <a:pt x="21775" y="428867"/>
                </a:cubicBezTo>
                <a:cubicBezTo>
                  <a:pt x="60591" y="528274"/>
                  <a:pt x="148636" y="603065"/>
                  <a:pt x="251829" y="622947"/>
                </a:cubicBezTo>
                <a:cubicBezTo>
                  <a:pt x="273604" y="627680"/>
                  <a:pt x="294432" y="630520"/>
                  <a:pt x="316207" y="630520"/>
                </a:cubicBezTo>
                <a:cubicBezTo>
                  <a:pt x="337982" y="630520"/>
                  <a:pt x="359756" y="627680"/>
                  <a:pt x="378691" y="622947"/>
                </a:cubicBezTo>
                <a:cubicBezTo>
                  <a:pt x="485671" y="601172"/>
                  <a:pt x="572770" y="528274"/>
                  <a:pt x="610639" y="428867"/>
                </a:cubicBezTo>
                <a:cubicBezTo>
                  <a:pt x="624840" y="393839"/>
                  <a:pt x="632414" y="353129"/>
                  <a:pt x="632414" y="312420"/>
                </a:cubicBezTo>
                <a:cubicBezTo>
                  <a:pt x="631467" y="270764"/>
                  <a:pt x="623893" y="231001"/>
                  <a:pt x="609692" y="195026"/>
                </a:cubicBezTo>
                <a:close/>
                <a:moveTo>
                  <a:pt x="556676" y="185559"/>
                </a:moveTo>
                <a:lnTo>
                  <a:pt x="444962" y="185559"/>
                </a:lnTo>
                <a:cubicBezTo>
                  <a:pt x="438335" y="137275"/>
                  <a:pt x="427921" y="94673"/>
                  <a:pt x="414667" y="59644"/>
                </a:cubicBezTo>
                <a:cubicBezTo>
                  <a:pt x="475257" y="82365"/>
                  <a:pt x="525434" y="126861"/>
                  <a:pt x="556676" y="185559"/>
                </a:cubicBezTo>
                <a:close/>
                <a:moveTo>
                  <a:pt x="587918" y="313367"/>
                </a:moveTo>
                <a:cubicBezTo>
                  <a:pt x="587918" y="341769"/>
                  <a:pt x="584131" y="370170"/>
                  <a:pt x="575610" y="395732"/>
                </a:cubicBezTo>
                <a:lnTo>
                  <a:pt x="450642" y="395732"/>
                </a:lnTo>
                <a:cubicBezTo>
                  <a:pt x="453482" y="369224"/>
                  <a:pt x="454429" y="340822"/>
                  <a:pt x="454429" y="311473"/>
                </a:cubicBezTo>
                <a:cubicBezTo>
                  <a:pt x="454429" y="283071"/>
                  <a:pt x="453482" y="255616"/>
                  <a:pt x="450642" y="229108"/>
                </a:cubicBezTo>
                <a:lnTo>
                  <a:pt x="575610" y="229108"/>
                </a:lnTo>
                <a:cubicBezTo>
                  <a:pt x="583184" y="255616"/>
                  <a:pt x="587918" y="283071"/>
                  <a:pt x="587918" y="313367"/>
                </a:cubicBezTo>
                <a:close/>
                <a:moveTo>
                  <a:pt x="222481" y="395732"/>
                </a:moveTo>
                <a:cubicBezTo>
                  <a:pt x="219641" y="369224"/>
                  <a:pt x="217747" y="340822"/>
                  <a:pt x="217747" y="311473"/>
                </a:cubicBezTo>
                <a:cubicBezTo>
                  <a:pt x="217747" y="282125"/>
                  <a:pt x="218694" y="255616"/>
                  <a:pt x="221534" y="229108"/>
                </a:cubicBezTo>
                <a:lnTo>
                  <a:pt x="406146" y="229108"/>
                </a:lnTo>
                <a:cubicBezTo>
                  <a:pt x="408986" y="255616"/>
                  <a:pt x="409933" y="283071"/>
                  <a:pt x="409933" y="311473"/>
                </a:cubicBezTo>
                <a:cubicBezTo>
                  <a:pt x="409933" y="340822"/>
                  <a:pt x="408039" y="369224"/>
                  <a:pt x="405199" y="395732"/>
                </a:cubicBezTo>
                <a:lnTo>
                  <a:pt x="222481" y="395732"/>
                </a:lnTo>
                <a:close/>
                <a:moveTo>
                  <a:pt x="55857" y="395732"/>
                </a:moveTo>
                <a:cubicBezTo>
                  <a:pt x="48283" y="370170"/>
                  <a:pt x="43549" y="343662"/>
                  <a:pt x="43549" y="316207"/>
                </a:cubicBezTo>
                <a:cubicBezTo>
                  <a:pt x="43549" y="285912"/>
                  <a:pt x="48283" y="256563"/>
                  <a:pt x="56804" y="230055"/>
                </a:cubicBezTo>
                <a:lnTo>
                  <a:pt x="177985" y="230055"/>
                </a:lnTo>
                <a:cubicBezTo>
                  <a:pt x="175145" y="256563"/>
                  <a:pt x="174198" y="283071"/>
                  <a:pt x="174198" y="312420"/>
                </a:cubicBezTo>
                <a:cubicBezTo>
                  <a:pt x="174198" y="341769"/>
                  <a:pt x="175145" y="370170"/>
                  <a:pt x="177985" y="396679"/>
                </a:cubicBezTo>
                <a:lnTo>
                  <a:pt x="55857" y="396679"/>
                </a:lnTo>
                <a:close/>
                <a:moveTo>
                  <a:pt x="361650" y="47336"/>
                </a:moveTo>
                <a:cubicBezTo>
                  <a:pt x="378691" y="79525"/>
                  <a:pt x="392892" y="128755"/>
                  <a:pt x="401412" y="186505"/>
                </a:cubicBezTo>
                <a:lnTo>
                  <a:pt x="228161" y="186505"/>
                </a:lnTo>
                <a:cubicBezTo>
                  <a:pt x="236682" y="130648"/>
                  <a:pt x="249936" y="83312"/>
                  <a:pt x="266977" y="49230"/>
                </a:cubicBezTo>
                <a:cubicBezTo>
                  <a:pt x="282125" y="46390"/>
                  <a:pt x="299166" y="44496"/>
                  <a:pt x="315260" y="44496"/>
                </a:cubicBezTo>
                <a:cubicBezTo>
                  <a:pt x="330408" y="43549"/>
                  <a:pt x="345555" y="45443"/>
                  <a:pt x="361650" y="47336"/>
                </a:cubicBezTo>
                <a:close/>
                <a:moveTo>
                  <a:pt x="213014" y="63431"/>
                </a:moveTo>
                <a:cubicBezTo>
                  <a:pt x="200706" y="97513"/>
                  <a:pt x="190292" y="139169"/>
                  <a:pt x="183665" y="185559"/>
                </a:cubicBezTo>
                <a:lnTo>
                  <a:pt x="75738" y="185559"/>
                </a:lnTo>
                <a:cubicBezTo>
                  <a:pt x="106033" y="129702"/>
                  <a:pt x="154317" y="87099"/>
                  <a:pt x="213014" y="63431"/>
                </a:cubicBezTo>
                <a:close/>
                <a:moveTo>
                  <a:pt x="73845" y="439282"/>
                </a:moveTo>
                <a:lnTo>
                  <a:pt x="183665" y="439282"/>
                </a:lnTo>
                <a:cubicBezTo>
                  <a:pt x="190292" y="490405"/>
                  <a:pt x="200706" y="533007"/>
                  <a:pt x="214907" y="568036"/>
                </a:cubicBezTo>
                <a:cubicBezTo>
                  <a:pt x="155263" y="544368"/>
                  <a:pt x="104140" y="497979"/>
                  <a:pt x="73845" y="439282"/>
                </a:cubicBezTo>
                <a:close/>
                <a:moveTo>
                  <a:pt x="271711" y="584131"/>
                </a:moveTo>
                <a:cubicBezTo>
                  <a:pt x="251829" y="550049"/>
                  <a:pt x="236682" y="500819"/>
                  <a:pt x="228161" y="439282"/>
                </a:cubicBezTo>
                <a:lnTo>
                  <a:pt x="401412" y="439282"/>
                </a:lnTo>
                <a:cubicBezTo>
                  <a:pt x="392892" y="497979"/>
                  <a:pt x="377744" y="549102"/>
                  <a:pt x="357863" y="584131"/>
                </a:cubicBezTo>
                <a:cubicBezTo>
                  <a:pt x="344609" y="586971"/>
                  <a:pt x="330408" y="587918"/>
                  <a:pt x="315260" y="587918"/>
                </a:cubicBezTo>
                <a:cubicBezTo>
                  <a:pt x="301059" y="587918"/>
                  <a:pt x="285912" y="586024"/>
                  <a:pt x="271711" y="584131"/>
                </a:cubicBezTo>
                <a:close/>
                <a:moveTo>
                  <a:pt x="412773" y="568983"/>
                </a:moveTo>
                <a:cubicBezTo>
                  <a:pt x="426974" y="533007"/>
                  <a:pt x="438335" y="488511"/>
                  <a:pt x="444962" y="439282"/>
                </a:cubicBezTo>
                <a:lnTo>
                  <a:pt x="557622" y="439282"/>
                </a:lnTo>
                <a:cubicBezTo>
                  <a:pt x="527327" y="498925"/>
                  <a:pt x="476204" y="545315"/>
                  <a:pt x="412773" y="568983"/>
                </a:cubicBezTo>
                <a:close/>
              </a:path>
            </a:pathLst>
          </a:custGeom>
          <a:solidFill>
            <a:srgbClr val="000000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8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14B7C-3F2A-0D94-E584-CEC322E67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5067" y="3853861"/>
            <a:ext cx="2963015" cy="19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08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7" name="Picture 23" descr="McMaster Brighter World Logo">
            <a:extLst>
              <a:ext uri="{FF2B5EF4-FFF2-40B4-BE49-F238E27FC236}">
                <a16:creationId xmlns:a16="http://schemas.microsoft.com/office/drawing/2014/main" id="{B886DC2B-3B2A-B4AF-7BE5-DAE93C15A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09862" y="4991843"/>
            <a:ext cx="2971324" cy="9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8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3 - Ac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E1B7CD-0550-9778-6253-DE4A8D2E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" t="15144" r="8891" b="1540"/>
          <a:stretch/>
        </p:blipFill>
        <p:spPr>
          <a:xfrm>
            <a:off x="-1" y="-1"/>
            <a:ext cx="13193234" cy="6188451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A7BB90D-A41D-6932-4520-14D86810EE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48963"/>
            <a:ext cx="3670688" cy="322600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Rectangle highlight</a:t>
            </a:r>
            <a:endParaRPr lang="en-CA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23405D-EFFB-E3F3-AC3A-44BA675100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910" y="3622358"/>
            <a:ext cx="2886527" cy="1027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Subtitle here</a:t>
            </a:r>
            <a:endParaRPr lang="en-CA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6023E83-F8BF-D356-50B1-5B29104D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11" y="1854926"/>
            <a:ext cx="2886526" cy="1542571"/>
          </a:xfrm>
          <a:prstGeom prst="rect">
            <a:avLst/>
          </a:prstGeom>
        </p:spPr>
        <p:txBody>
          <a:bodyPr anchor="b"/>
          <a:lstStyle>
            <a:lvl1pPr>
              <a:defRPr sz="288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A87D9-0F04-E5C9-7ACB-58F3209A7C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DED2B-C6ED-2290-6664-8E0796CF18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36637-AB43-B720-3C62-83DD3CFF07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3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5 - Brighter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BD07626-E45E-A81D-40C3-0F8C5666C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40" y="264259"/>
            <a:ext cx="11636920" cy="439925"/>
          </a:xfrm>
          <a:prstGeom prst="rect">
            <a:avLst/>
          </a:prstGeom>
        </p:spPr>
        <p:txBody>
          <a:bodyPr/>
          <a:lstStyle>
            <a:lvl1pPr>
              <a:defRPr sz="2640" b="1"/>
            </a:lvl1pPr>
          </a:lstStyle>
          <a:p>
            <a:r>
              <a:rPr lang="en-US"/>
              <a:t>Title goes here on 1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7540" y="760320"/>
            <a:ext cx="11651549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4AB23-BF22-AF48-5575-689E9D49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3E02-29A4-42FD-96E3-D34F96FF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9D239-A78D-CB63-E51A-7C640E4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6 -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2192C-3A69-FE59-73A6-A262DF72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91159-C341-9E42-1ED7-05684802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2A4791-8BB3-D788-EFE9-CDE2FEB0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9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7 - Land Acknowledg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307E64-9C0E-0EB5-E08F-ED76C1E8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355" y="2712599"/>
            <a:ext cx="8582350" cy="3891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355" y="3252960"/>
            <a:ext cx="8582350" cy="168317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z="2160" baseline="30000">
                <a:solidFill>
                  <a:schemeClr val="bg1"/>
                </a:solidFill>
              </a:rPr>
              <a:t>Click to edit Master subtitle style</a:t>
            </a:r>
          </a:p>
        </p:txBody>
      </p:sp>
      <p:grpSp>
        <p:nvGrpSpPr>
          <p:cNvPr id="8" name="Group 7" descr="An icon of a hand holding a sapling.">
            <a:extLst>
              <a:ext uri="{FF2B5EF4-FFF2-40B4-BE49-F238E27FC236}">
                <a16:creationId xmlns:a16="http://schemas.microsoft.com/office/drawing/2014/main" id="{0DECB02C-2326-F95A-1ECA-3D29624B802C}"/>
              </a:ext>
            </a:extLst>
          </p:cNvPr>
          <p:cNvGrpSpPr/>
          <p:nvPr/>
        </p:nvGrpSpPr>
        <p:grpSpPr>
          <a:xfrm>
            <a:off x="2057884" y="1913543"/>
            <a:ext cx="652704" cy="652652"/>
            <a:chOff x="12372571" y="7209566"/>
            <a:chExt cx="1087755" cy="108775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4FBF782-1048-A071-8D84-1668E5FC19BD}"/>
                </a:ext>
              </a:extLst>
            </p:cNvPr>
            <p:cNvSpPr/>
            <p:nvPr/>
          </p:nvSpPr>
          <p:spPr>
            <a:xfrm>
              <a:off x="12769764" y="7286718"/>
              <a:ext cx="553402" cy="402907"/>
            </a:xfrm>
            <a:custGeom>
              <a:avLst/>
              <a:gdLst>
                <a:gd name="connsiteX0" fmla="*/ 467678 w 553402"/>
                <a:gd name="connsiteY0" fmla="*/ 0 h 402907"/>
                <a:gd name="connsiteX1" fmla="*/ 276225 w 553402"/>
                <a:gd name="connsiteY1" fmla="*/ 120015 h 402907"/>
                <a:gd name="connsiteX2" fmla="*/ 84772 w 553402"/>
                <a:gd name="connsiteY2" fmla="*/ 0 h 402907"/>
                <a:gd name="connsiteX3" fmla="*/ 0 w 553402"/>
                <a:gd name="connsiteY3" fmla="*/ 0 h 402907"/>
                <a:gd name="connsiteX4" fmla="*/ 0 w 553402"/>
                <a:gd name="connsiteY4" fmla="*/ 20955 h 402907"/>
                <a:gd name="connsiteX5" fmla="*/ 212407 w 553402"/>
                <a:gd name="connsiteY5" fmla="*/ 233363 h 402907"/>
                <a:gd name="connsiteX6" fmla="*/ 255270 w 553402"/>
                <a:gd name="connsiteY6" fmla="*/ 233363 h 402907"/>
                <a:gd name="connsiteX7" fmla="*/ 255270 w 553402"/>
                <a:gd name="connsiteY7" fmla="*/ 402908 h 402907"/>
                <a:gd name="connsiteX8" fmla="*/ 298132 w 553402"/>
                <a:gd name="connsiteY8" fmla="*/ 402908 h 402907"/>
                <a:gd name="connsiteX9" fmla="*/ 298132 w 553402"/>
                <a:gd name="connsiteY9" fmla="*/ 233363 h 402907"/>
                <a:gd name="connsiteX10" fmla="*/ 340995 w 553402"/>
                <a:gd name="connsiteY10" fmla="*/ 233363 h 402907"/>
                <a:gd name="connsiteX11" fmla="*/ 553403 w 553402"/>
                <a:gd name="connsiteY11" fmla="*/ 20955 h 402907"/>
                <a:gd name="connsiteX12" fmla="*/ 553403 w 553402"/>
                <a:gd name="connsiteY12" fmla="*/ 0 h 402907"/>
                <a:gd name="connsiteX13" fmla="*/ 468630 w 553402"/>
                <a:gd name="connsiteY13" fmla="*/ 0 h 402907"/>
                <a:gd name="connsiteX14" fmla="*/ 212407 w 553402"/>
                <a:gd name="connsiteY14" fmla="*/ 190500 h 402907"/>
                <a:gd name="connsiteX15" fmla="*/ 43815 w 553402"/>
                <a:gd name="connsiteY15" fmla="*/ 41910 h 402907"/>
                <a:gd name="connsiteX16" fmla="*/ 84772 w 553402"/>
                <a:gd name="connsiteY16" fmla="*/ 41910 h 402907"/>
                <a:gd name="connsiteX17" fmla="*/ 253365 w 553402"/>
                <a:gd name="connsiteY17" fmla="*/ 190500 h 402907"/>
                <a:gd name="connsiteX18" fmla="*/ 212407 w 553402"/>
                <a:gd name="connsiteY18" fmla="*/ 190500 h 402907"/>
                <a:gd name="connsiteX19" fmla="*/ 340042 w 553402"/>
                <a:gd name="connsiteY19" fmla="*/ 190500 h 402907"/>
                <a:gd name="connsiteX20" fmla="*/ 299085 w 553402"/>
                <a:gd name="connsiteY20" fmla="*/ 190500 h 402907"/>
                <a:gd name="connsiteX21" fmla="*/ 467678 w 553402"/>
                <a:gd name="connsiteY21" fmla="*/ 41910 h 402907"/>
                <a:gd name="connsiteX22" fmla="*/ 508635 w 553402"/>
                <a:gd name="connsiteY22" fmla="*/ 41910 h 402907"/>
                <a:gd name="connsiteX23" fmla="*/ 340042 w 553402"/>
                <a:gd name="connsiteY23" fmla="*/ 190500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3402" h="402907">
                  <a:moveTo>
                    <a:pt x="467678" y="0"/>
                  </a:moveTo>
                  <a:cubicBezTo>
                    <a:pt x="383857" y="0"/>
                    <a:pt x="310515" y="48578"/>
                    <a:pt x="276225" y="120015"/>
                  </a:cubicBezTo>
                  <a:cubicBezTo>
                    <a:pt x="241935" y="49530"/>
                    <a:pt x="168592" y="0"/>
                    <a:pt x="84772" y="0"/>
                  </a:cubicBezTo>
                  <a:lnTo>
                    <a:pt x="0" y="0"/>
                  </a:lnTo>
                  <a:lnTo>
                    <a:pt x="0" y="20955"/>
                  </a:lnTo>
                  <a:cubicBezTo>
                    <a:pt x="0" y="138113"/>
                    <a:pt x="95250" y="233363"/>
                    <a:pt x="212407" y="233363"/>
                  </a:cubicBezTo>
                  <a:lnTo>
                    <a:pt x="255270" y="233363"/>
                  </a:lnTo>
                  <a:lnTo>
                    <a:pt x="255270" y="402908"/>
                  </a:lnTo>
                  <a:lnTo>
                    <a:pt x="298132" y="402908"/>
                  </a:lnTo>
                  <a:lnTo>
                    <a:pt x="298132" y="233363"/>
                  </a:lnTo>
                  <a:lnTo>
                    <a:pt x="340995" y="233363"/>
                  </a:lnTo>
                  <a:cubicBezTo>
                    <a:pt x="458153" y="233363"/>
                    <a:pt x="553403" y="138113"/>
                    <a:pt x="553403" y="20955"/>
                  </a:cubicBezTo>
                  <a:lnTo>
                    <a:pt x="553403" y="0"/>
                  </a:lnTo>
                  <a:lnTo>
                    <a:pt x="468630" y="0"/>
                  </a:lnTo>
                  <a:close/>
                  <a:moveTo>
                    <a:pt x="212407" y="190500"/>
                  </a:moveTo>
                  <a:cubicBezTo>
                    <a:pt x="125730" y="190500"/>
                    <a:pt x="54292" y="125730"/>
                    <a:pt x="43815" y="41910"/>
                  </a:cubicBezTo>
                  <a:lnTo>
                    <a:pt x="84772" y="41910"/>
                  </a:lnTo>
                  <a:cubicBezTo>
                    <a:pt x="171450" y="41910"/>
                    <a:pt x="242888" y="106680"/>
                    <a:pt x="253365" y="190500"/>
                  </a:cubicBezTo>
                  <a:lnTo>
                    <a:pt x="212407" y="190500"/>
                  </a:lnTo>
                  <a:close/>
                  <a:moveTo>
                    <a:pt x="340042" y="190500"/>
                  </a:moveTo>
                  <a:lnTo>
                    <a:pt x="299085" y="190500"/>
                  </a:lnTo>
                  <a:cubicBezTo>
                    <a:pt x="309563" y="106680"/>
                    <a:pt x="381000" y="41910"/>
                    <a:pt x="467678" y="41910"/>
                  </a:cubicBezTo>
                  <a:lnTo>
                    <a:pt x="508635" y="41910"/>
                  </a:lnTo>
                  <a:cubicBezTo>
                    <a:pt x="498157" y="125730"/>
                    <a:pt x="426720" y="190500"/>
                    <a:pt x="340042" y="19050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8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3ACF959F-56A5-E952-F484-09D13707B923}"/>
                </a:ext>
              </a:extLst>
            </p:cNvPr>
            <p:cNvGrpSpPr/>
            <p:nvPr/>
          </p:nvGrpSpPr>
          <p:grpSpPr>
            <a:xfrm>
              <a:off x="12372571" y="7209566"/>
              <a:ext cx="1087755" cy="1087754"/>
              <a:chOff x="12372571" y="7209566"/>
              <a:chExt cx="1087755" cy="108775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AA8C2A7-AF14-0681-9645-70B1E1D21E4A}"/>
                  </a:ext>
                </a:extLst>
              </p:cNvPr>
              <p:cNvSpPr/>
              <p:nvPr/>
            </p:nvSpPr>
            <p:spPr>
              <a:xfrm>
                <a:off x="12372571" y="7209566"/>
                <a:ext cx="1087755" cy="1087754"/>
              </a:xfrm>
              <a:custGeom>
                <a:avLst/>
                <a:gdLst>
                  <a:gd name="connsiteX0" fmla="*/ 1087755 w 1087755"/>
                  <a:gd name="connsiteY0" fmla="*/ 0 h 1087754"/>
                  <a:gd name="connsiteX1" fmla="*/ 1087755 w 1087755"/>
                  <a:gd name="connsiteY1" fmla="*/ 1087755 h 1087754"/>
                  <a:gd name="connsiteX2" fmla="*/ 0 w 1087755"/>
                  <a:gd name="connsiteY2" fmla="*/ 1087755 h 108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755" h="1087754">
                    <a:moveTo>
                      <a:pt x="1087755" y="0"/>
                    </a:moveTo>
                    <a:lnTo>
                      <a:pt x="1087755" y="1087755"/>
                    </a:lnTo>
                    <a:lnTo>
                      <a:pt x="0" y="1087755"/>
                    </a:lnTo>
                  </a:path>
                </a:pathLst>
              </a:custGeom>
              <a:no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8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BDA1C6A-BF36-D885-B1B1-203DE44727B8}"/>
                  </a:ext>
                </a:extLst>
              </p:cNvPr>
              <p:cNvSpPr/>
              <p:nvPr/>
            </p:nvSpPr>
            <p:spPr>
              <a:xfrm>
                <a:off x="12383048" y="7669623"/>
                <a:ext cx="1062990" cy="552450"/>
              </a:xfrm>
              <a:custGeom>
                <a:avLst/>
                <a:gdLst>
                  <a:gd name="connsiteX0" fmla="*/ 1048703 w 1062990"/>
                  <a:gd name="connsiteY0" fmla="*/ 261938 h 552450"/>
                  <a:gd name="connsiteX1" fmla="*/ 944880 w 1062990"/>
                  <a:gd name="connsiteY1" fmla="*/ 206693 h 552450"/>
                  <a:gd name="connsiteX2" fmla="*/ 929640 w 1062990"/>
                  <a:gd name="connsiteY2" fmla="*/ 206693 h 552450"/>
                  <a:gd name="connsiteX3" fmla="*/ 661988 w 1062990"/>
                  <a:gd name="connsiteY3" fmla="*/ 0 h 552450"/>
                  <a:gd name="connsiteX4" fmla="*/ 418148 w 1062990"/>
                  <a:gd name="connsiteY4" fmla="*/ 146685 h 552450"/>
                  <a:gd name="connsiteX5" fmla="*/ 343853 w 1062990"/>
                  <a:gd name="connsiteY5" fmla="*/ 127635 h 552450"/>
                  <a:gd name="connsiteX6" fmla="*/ 203835 w 1062990"/>
                  <a:gd name="connsiteY6" fmla="*/ 191452 h 552450"/>
                  <a:gd name="connsiteX7" fmla="*/ 0 w 1062990"/>
                  <a:gd name="connsiteY7" fmla="*/ 191452 h 552450"/>
                  <a:gd name="connsiteX8" fmla="*/ 0 w 1062990"/>
                  <a:gd name="connsiteY8" fmla="*/ 488633 h 552450"/>
                  <a:gd name="connsiteX9" fmla="*/ 209550 w 1062990"/>
                  <a:gd name="connsiteY9" fmla="*/ 488633 h 552450"/>
                  <a:gd name="connsiteX10" fmla="*/ 404813 w 1062990"/>
                  <a:gd name="connsiteY10" fmla="*/ 552450 h 552450"/>
                  <a:gd name="connsiteX11" fmla="*/ 732473 w 1062990"/>
                  <a:gd name="connsiteY11" fmla="*/ 552450 h 552450"/>
                  <a:gd name="connsiteX12" fmla="*/ 738188 w 1062990"/>
                  <a:gd name="connsiteY12" fmla="*/ 547688 h 552450"/>
                  <a:gd name="connsiteX13" fmla="*/ 974408 w 1062990"/>
                  <a:gd name="connsiteY13" fmla="*/ 351473 h 552450"/>
                  <a:gd name="connsiteX14" fmla="*/ 1022985 w 1062990"/>
                  <a:gd name="connsiteY14" fmla="*/ 311468 h 552450"/>
                  <a:gd name="connsiteX15" fmla="*/ 1045845 w 1062990"/>
                  <a:gd name="connsiteY15" fmla="*/ 293370 h 552450"/>
                  <a:gd name="connsiteX16" fmla="*/ 1062990 w 1062990"/>
                  <a:gd name="connsiteY16" fmla="*/ 280035 h 552450"/>
                  <a:gd name="connsiteX17" fmla="*/ 1048703 w 1062990"/>
                  <a:gd name="connsiteY17" fmla="*/ 263843 h 552450"/>
                  <a:gd name="connsiteX18" fmla="*/ 662940 w 1062990"/>
                  <a:gd name="connsiteY18" fmla="*/ 41910 h 552450"/>
                  <a:gd name="connsiteX19" fmla="*/ 887730 w 1062990"/>
                  <a:gd name="connsiteY19" fmla="*/ 212408 h 552450"/>
                  <a:gd name="connsiteX20" fmla="*/ 832485 w 1062990"/>
                  <a:gd name="connsiteY20" fmla="*/ 240983 h 552450"/>
                  <a:gd name="connsiteX21" fmla="*/ 798195 w 1062990"/>
                  <a:gd name="connsiteY21" fmla="*/ 271463 h 552450"/>
                  <a:gd name="connsiteX22" fmla="*/ 746760 w 1062990"/>
                  <a:gd name="connsiteY22" fmla="*/ 318135 h 552450"/>
                  <a:gd name="connsiteX23" fmla="*/ 746760 w 1062990"/>
                  <a:gd name="connsiteY23" fmla="*/ 318135 h 552450"/>
                  <a:gd name="connsiteX24" fmla="*/ 600075 w 1062990"/>
                  <a:gd name="connsiteY24" fmla="*/ 190500 h 552450"/>
                  <a:gd name="connsiteX25" fmla="*/ 481965 w 1062990"/>
                  <a:gd name="connsiteY25" fmla="*/ 190500 h 552450"/>
                  <a:gd name="connsiteX26" fmla="*/ 456248 w 1062990"/>
                  <a:gd name="connsiteY26" fmla="*/ 168593 h 552450"/>
                  <a:gd name="connsiteX27" fmla="*/ 663893 w 1062990"/>
                  <a:gd name="connsiteY27" fmla="*/ 41910 h 552450"/>
                  <a:gd name="connsiteX28" fmla="*/ 191453 w 1062990"/>
                  <a:gd name="connsiteY28" fmla="*/ 445770 h 552450"/>
                  <a:gd name="connsiteX29" fmla="*/ 42863 w 1062990"/>
                  <a:gd name="connsiteY29" fmla="*/ 445770 h 552450"/>
                  <a:gd name="connsiteX30" fmla="*/ 42863 w 1062990"/>
                  <a:gd name="connsiteY30" fmla="*/ 233363 h 552450"/>
                  <a:gd name="connsiteX31" fmla="*/ 191453 w 1062990"/>
                  <a:gd name="connsiteY31" fmla="*/ 233363 h 552450"/>
                  <a:gd name="connsiteX32" fmla="*/ 191453 w 1062990"/>
                  <a:gd name="connsiteY32" fmla="*/ 445770 h 552450"/>
                  <a:gd name="connsiteX33" fmla="*/ 996315 w 1062990"/>
                  <a:gd name="connsiteY33" fmla="*/ 277178 h 552450"/>
                  <a:gd name="connsiteX34" fmla="*/ 946785 w 1062990"/>
                  <a:gd name="connsiteY34" fmla="*/ 318135 h 552450"/>
                  <a:gd name="connsiteX35" fmla="*/ 716280 w 1062990"/>
                  <a:gd name="connsiteY35" fmla="*/ 509588 h 552450"/>
                  <a:gd name="connsiteX36" fmla="*/ 411480 w 1062990"/>
                  <a:gd name="connsiteY36" fmla="*/ 509588 h 552450"/>
                  <a:gd name="connsiteX37" fmla="*/ 234315 w 1062990"/>
                  <a:gd name="connsiteY37" fmla="*/ 451485 h 552450"/>
                  <a:gd name="connsiteX38" fmla="*/ 234315 w 1062990"/>
                  <a:gd name="connsiteY38" fmla="*/ 220980 h 552450"/>
                  <a:gd name="connsiteX39" fmla="*/ 344805 w 1062990"/>
                  <a:gd name="connsiteY39" fmla="*/ 169545 h 552450"/>
                  <a:gd name="connsiteX40" fmla="*/ 456248 w 1062990"/>
                  <a:gd name="connsiteY40" fmla="*/ 225743 h 552450"/>
                  <a:gd name="connsiteX41" fmla="*/ 462915 w 1062990"/>
                  <a:gd name="connsiteY41" fmla="*/ 232410 h 552450"/>
                  <a:gd name="connsiteX42" fmla="*/ 600075 w 1062990"/>
                  <a:gd name="connsiteY42" fmla="*/ 232410 h 552450"/>
                  <a:gd name="connsiteX43" fmla="*/ 703898 w 1062990"/>
                  <a:gd name="connsiteY43" fmla="*/ 317183 h 552450"/>
                  <a:gd name="connsiteX44" fmla="*/ 503873 w 1062990"/>
                  <a:gd name="connsiteY44" fmla="*/ 317183 h 552450"/>
                  <a:gd name="connsiteX45" fmla="*/ 503873 w 1062990"/>
                  <a:gd name="connsiteY45" fmla="*/ 360045 h 552450"/>
                  <a:gd name="connsiteX46" fmla="*/ 762953 w 1062990"/>
                  <a:gd name="connsiteY46" fmla="*/ 360045 h 552450"/>
                  <a:gd name="connsiteX47" fmla="*/ 768668 w 1062990"/>
                  <a:gd name="connsiteY47" fmla="*/ 355283 h 552450"/>
                  <a:gd name="connsiteX48" fmla="*/ 827723 w 1062990"/>
                  <a:gd name="connsiteY48" fmla="*/ 302895 h 552450"/>
                  <a:gd name="connsiteX49" fmla="*/ 860108 w 1062990"/>
                  <a:gd name="connsiteY49" fmla="*/ 274320 h 552450"/>
                  <a:gd name="connsiteX50" fmla="*/ 941070 w 1062990"/>
                  <a:gd name="connsiteY50" fmla="*/ 249555 h 552450"/>
                  <a:gd name="connsiteX51" fmla="*/ 1001078 w 1062990"/>
                  <a:gd name="connsiteY51" fmla="*/ 274320 h 552450"/>
                  <a:gd name="connsiteX52" fmla="*/ 996315 w 1062990"/>
                  <a:gd name="connsiteY52" fmla="*/ 27813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2990" h="552450">
                    <a:moveTo>
                      <a:pt x="1048703" y="261938"/>
                    </a:moveTo>
                    <a:cubicBezTo>
                      <a:pt x="1022033" y="230505"/>
                      <a:pt x="985838" y="211455"/>
                      <a:pt x="944880" y="206693"/>
                    </a:cubicBezTo>
                    <a:cubicBezTo>
                      <a:pt x="940118" y="206693"/>
                      <a:pt x="935355" y="206693"/>
                      <a:pt x="929640" y="206693"/>
                    </a:cubicBezTo>
                    <a:cubicBezTo>
                      <a:pt x="898208" y="85725"/>
                      <a:pt x="788670" y="0"/>
                      <a:pt x="661988" y="0"/>
                    </a:cubicBezTo>
                    <a:cubicBezTo>
                      <a:pt x="535305" y="0"/>
                      <a:pt x="465773" y="57150"/>
                      <a:pt x="418148" y="146685"/>
                    </a:cubicBezTo>
                    <a:cubicBezTo>
                      <a:pt x="396240" y="136208"/>
                      <a:pt x="371475" y="127635"/>
                      <a:pt x="343853" y="127635"/>
                    </a:cubicBezTo>
                    <a:cubicBezTo>
                      <a:pt x="279083" y="127635"/>
                      <a:pt x="222885" y="174308"/>
                      <a:pt x="203835" y="191452"/>
                    </a:cubicBezTo>
                    <a:lnTo>
                      <a:pt x="0" y="191452"/>
                    </a:lnTo>
                    <a:lnTo>
                      <a:pt x="0" y="488633"/>
                    </a:lnTo>
                    <a:lnTo>
                      <a:pt x="209550" y="488633"/>
                    </a:lnTo>
                    <a:lnTo>
                      <a:pt x="404813" y="552450"/>
                    </a:lnTo>
                    <a:lnTo>
                      <a:pt x="732473" y="552450"/>
                    </a:lnTo>
                    <a:lnTo>
                      <a:pt x="738188" y="547688"/>
                    </a:lnTo>
                    <a:cubicBezTo>
                      <a:pt x="874395" y="434340"/>
                      <a:pt x="939165" y="381000"/>
                      <a:pt x="974408" y="351473"/>
                    </a:cubicBezTo>
                    <a:cubicBezTo>
                      <a:pt x="999173" y="331153"/>
                      <a:pt x="1015365" y="317818"/>
                      <a:pt x="1022985" y="311468"/>
                    </a:cubicBezTo>
                    <a:cubicBezTo>
                      <a:pt x="1027748" y="307658"/>
                      <a:pt x="1034415" y="301943"/>
                      <a:pt x="1045845" y="293370"/>
                    </a:cubicBezTo>
                    <a:lnTo>
                      <a:pt x="1062990" y="280035"/>
                    </a:lnTo>
                    <a:lnTo>
                      <a:pt x="1048703" y="263843"/>
                    </a:lnTo>
                    <a:close/>
                    <a:moveTo>
                      <a:pt x="662940" y="41910"/>
                    </a:moveTo>
                    <a:cubicBezTo>
                      <a:pt x="768668" y="41910"/>
                      <a:pt x="860108" y="112395"/>
                      <a:pt x="887730" y="212408"/>
                    </a:cubicBezTo>
                    <a:cubicBezTo>
                      <a:pt x="867728" y="218123"/>
                      <a:pt x="849630" y="227648"/>
                      <a:pt x="832485" y="240983"/>
                    </a:cubicBezTo>
                    <a:cubicBezTo>
                      <a:pt x="822008" y="249555"/>
                      <a:pt x="810578" y="260033"/>
                      <a:pt x="798195" y="271463"/>
                    </a:cubicBezTo>
                    <a:cubicBezTo>
                      <a:pt x="783908" y="284798"/>
                      <a:pt x="767715" y="300038"/>
                      <a:pt x="746760" y="318135"/>
                    </a:cubicBezTo>
                    <a:lnTo>
                      <a:pt x="746760" y="318135"/>
                    </a:lnTo>
                    <a:cubicBezTo>
                      <a:pt x="736283" y="245745"/>
                      <a:pt x="674370" y="190500"/>
                      <a:pt x="600075" y="190500"/>
                    </a:cubicBezTo>
                    <a:lnTo>
                      <a:pt x="481965" y="190500"/>
                    </a:lnTo>
                    <a:cubicBezTo>
                      <a:pt x="476250" y="184785"/>
                      <a:pt x="467678" y="177165"/>
                      <a:pt x="456248" y="168593"/>
                    </a:cubicBezTo>
                    <a:cubicBezTo>
                      <a:pt x="496253" y="91440"/>
                      <a:pt x="576263" y="41910"/>
                      <a:pt x="663893" y="41910"/>
                    </a:cubicBezTo>
                    <a:close/>
                    <a:moveTo>
                      <a:pt x="191453" y="445770"/>
                    </a:moveTo>
                    <a:lnTo>
                      <a:pt x="42863" y="445770"/>
                    </a:lnTo>
                    <a:lnTo>
                      <a:pt x="42863" y="233363"/>
                    </a:lnTo>
                    <a:lnTo>
                      <a:pt x="191453" y="233363"/>
                    </a:lnTo>
                    <a:lnTo>
                      <a:pt x="191453" y="445770"/>
                    </a:lnTo>
                    <a:close/>
                    <a:moveTo>
                      <a:pt x="996315" y="277178"/>
                    </a:moveTo>
                    <a:cubicBezTo>
                      <a:pt x="988057" y="283528"/>
                      <a:pt x="971550" y="297180"/>
                      <a:pt x="946785" y="318135"/>
                    </a:cubicBezTo>
                    <a:cubicBezTo>
                      <a:pt x="912495" y="346710"/>
                      <a:pt x="848678" y="400050"/>
                      <a:pt x="716280" y="509588"/>
                    </a:cubicBezTo>
                    <a:lnTo>
                      <a:pt x="411480" y="509588"/>
                    </a:lnTo>
                    <a:lnTo>
                      <a:pt x="234315" y="451485"/>
                    </a:lnTo>
                    <a:lnTo>
                      <a:pt x="234315" y="220980"/>
                    </a:lnTo>
                    <a:cubicBezTo>
                      <a:pt x="250508" y="206693"/>
                      <a:pt x="296228" y="169545"/>
                      <a:pt x="344805" y="169545"/>
                    </a:cubicBezTo>
                    <a:cubicBezTo>
                      <a:pt x="393383" y="169545"/>
                      <a:pt x="456248" y="225743"/>
                      <a:pt x="456248" y="225743"/>
                    </a:cubicBezTo>
                    <a:lnTo>
                      <a:pt x="462915" y="232410"/>
                    </a:lnTo>
                    <a:lnTo>
                      <a:pt x="600075" y="232410"/>
                    </a:lnTo>
                    <a:cubicBezTo>
                      <a:pt x="651510" y="232410"/>
                      <a:pt x="694373" y="268605"/>
                      <a:pt x="703898" y="317183"/>
                    </a:cubicBezTo>
                    <a:lnTo>
                      <a:pt x="503873" y="317183"/>
                    </a:lnTo>
                    <a:lnTo>
                      <a:pt x="503873" y="360045"/>
                    </a:lnTo>
                    <a:lnTo>
                      <a:pt x="762953" y="360045"/>
                    </a:lnTo>
                    <a:lnTo>
                      <a:pt x="768668" y="355283"/>
                    </a:lnTo>
                    <a:cubicBezTo>
                      <a:pt x="793433" y="334328"/>
                      <a:pt x="812483" y="317183"/>
                      <a:pt x="827723" y="302895"/>
                    </a:cubicBezTo>
                    <a:cubicBezTo>
                      <a:pt x="840105" y="291465"/>
                      <a:pt x="849630" y="281940"/>
                      <a:pt x="860108" y="274320"/>
                    </a:cubicBezTo>
                    <a:cubicBezTo>
                      <a:pt x="882968" y="255270"/>
                      <a:pt x="911543" y="246698"/>
                      <a:pt x="941070" y="249555"/>
                    </a:cubicBezTo>
                    <a:cubicBezTo>
                      <a:pt x="962978" y="251460"/>
                      <a:pt x="983933" y="260033"/>
                      <a:pt x="1001078" y="274320"/>
                    </a:cubicBezTo>
                    <a:cubicBezTo>
                      <a:pt x="999173" y="275273"/>
                      <a:pt x="998220" y="277178"/>
                      <a:pt x="996315" y="27813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8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67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803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53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SB 2 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7">
            <a:extLst>
              <a:ext uri="{FF2B5EF4-FFF2-40B4-BE49-F238E27FC236}">
                <a16:creationId xmlns:a16="http://schemas.microsoft.com/office/drawing/2014/main" id="{248D3F33-A666-786D-AD61-DDDEED2D3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5611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Full Width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23" y="1122364"/>
            <a:ext cx="3292097" cy="2361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Click to add featured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823" y="3602038"/>
            <a:ext cx="329209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44CA011-D750-8874-340B-A0CA91BBD4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188" y="5886854"/>
            <a:ext cx="4722902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64E370C-CEA7-0D23-CA2F-273DC3419A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6187" y="6133039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 descr="A black and yellow logo&#10;&#10;AI-generated content may be incorrect.">
            <a:extLst>
              <a:ext uri="{FF2B5EF4-FFF2-40B4-BE49-F238E27FC236}">
                <a16:creationId xmlns:a16="http://schemas.microsoft.com/office/drawing/2014/main" id="{FC489178-BCD3-EB0F-4F71-F76F5050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5" y="5803177"/>
            <a:ext cx="2885270" cy="6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 - 2 Column w/ Medi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0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B14DC-23EE-FBE4-6AE9-EC06E3E5F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4E78C-7224-CFE0-F0BC-D6CF58ECD75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13829" y="1550505"/>
            <a:ext cx="5615260" cy="411877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media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8F07AF7-B866-2D43-EF37-CA662E3EE76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B5698E-9599-38C5-2280-B7F4591779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0B3F48-8C2B-B22C-5909-BA6842B379F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7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b - 2 Column w/ Media Left - No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4E78C-7224-CFE0-F0BC-D6CF58ECD75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13829" y="1550505"/>
            <a:ext cx="5615260" cy="411877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media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7E823B-FD32-F930-F248-373602BB5BF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8A8722A-CAB9-B566-DAE3-FD1448E30F2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4462439-9E20-E5A0-3BD1-0D2C6EF6A6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3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2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6D3EB3-4253-442C-A8D9-9DF1DE97D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4326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D081330-5A28-E4D0-9326-FCD3C8A309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142229-C23E-F804-341D-00160009F1E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A262C7-63EC-2138-A464-D796BD3325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3 - 2 Column Text w/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5831983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5831983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6B1CBC-42D7-E0E9-7FA2-DD0FC19C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60955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524" y="0"/>
            <a:ext cx="6096476" cy="56692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A5F7C0-3B3D-00CB-EBCE-D8B8259CE3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1E4168D-5150-026C-2958-B4D881016B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F903402-49EA-7F72-EFF3-AA4C3E975E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3 - 2 Column Text w/ Full Bleed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5831983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5831983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6B1CBC-42D7-E0E9-7FA2-DD0FC19C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60955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524" y="0"/>
            <a:ext cx="6096476" cy="619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A5F7C0-3B3D-00CB-EBCE-D8B8259CE3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1E4168D-5150-026C-2958-B4D881016B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F903402-49EA-7F72-EFF3-AA4C3E975E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2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4 - 2 Column Text w/ Cen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2E8FF69-497B-08CB-9F38-1BCA485AFF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3541" y="1226880"/>
            <a:ext cx="11667071" cy="2201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41" y="3760560"/>
            <a:ext cx="5614278" cy="19072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6D3EB3-4253-442C-A8D9-9DF1DE97D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4326" y="3760560"/>
            <a:ext cx="5614278" cy="19072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C4680B1-AE53-6408-584D-F76A8EC3426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3BE9F3-3CB4-B281-8CBC-1E004A930F2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4B0961-0CB2-24FD-9EAE-6C1840B6257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9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4 - 2 Column Text w/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6598A0-1819-47B7-56E3-087533491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88" y="3714445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Callouts can look like this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568A2-3656-239A-0EB8-2314D9BBC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988" y="4047214"/>
            <a:ext cx="3220033" cy="95415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defRPr sz="180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They can have headings as well as supporting copy below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1051A9-1F5E-DEBC-460B-258E832421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6940" y="3714445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Callouts can look like this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735E75-8212-0D61-84DB-AE4D33228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6940" y="4047214"/>
            <a:ext cx="3220033" cy="95415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defRPr sz="180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They can have headings as well as supporting copy below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C00321-3268-8722-0F55-D1C85C839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9167" y="3714445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Callouts can look like this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5EB2A8-58F4-5BEB-91C4-7F4F8DC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9167" y="4047214"/>
            <a:ext cx="3220033" cy="95415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defRPr sz="180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They can have headings as well as supporting copy below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F8063C6-D03F-C455-1413-9CCA72A1C47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08E00E7-D5F9-B47F-C0D8-1415DF8F4E4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BB54C7-E8D3-B532-0BB1-8F94C0116B8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0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6 - Header w/ Ope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DC5996-BDFE-55CD-CC8A-FA042955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D068AA-C0B4-024E-F068-CFC63BC5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C64306-DF1D-0001-7737-CA0C49A4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8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7 - 2 Line Title w/ Copy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0" y="274320"/>
            <a:ext cx="4322498" cy="8834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up to 2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0" y="1311120"/>
            <a:ext cx="4322498" cy="565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up to 2 lines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062632-2984-19D6-DA27-DCA143DE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" y="1954697"/>
            <a:ext cx="514273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0" y="2121120"/>
            <a:ext cx="4322498" cy="35488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2739" y="0"/>
            <a:ext cx="7049261" cy="5669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41E1458-C432-DACF-1B77-6F0178924C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838F34-5806-14A7-4D13-6E52C51997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34D9D2-1CEF-12A6-591D-6FCA71B739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1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8 - 2 Line Title w/ Copy and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1F801B-42A4-D1DC-A330-C73B427D2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10519" cy="566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1612" y="274320"/>
            <a:ext cx="4322498" cy="8834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64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up to 2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31612" y="1311120"/>
            <a:ext cx="4322498" cy="565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612" y="2121120"/>
            <a:ext cx="4322498" cy="322272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68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56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44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13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062632-2984-19D6-DA27-DCA143DE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49261" y="1954697"/>
            <a:ext cx="514273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DA801D-D3DE-36AA-5F49-6AAF7A91E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68072" cy="5669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F526E81-2B2E-2FBE-FBEE-7993015DEE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424CF3-DC6A-ACF4-BCC0-6999BB1E562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BC796C-F05B-6EF0-6DA8-13A9D6314B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8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SB 2b - Full Bleed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7">
            <a:extLst>
              <a:ext uri="{FF2B5EF4-FFF2-40B4-BE49-F238E27FC236}">
                <a16:creationId xmlns:a16="http://schemas.microsoft.com/office/drawing/2014/main" id="{248D3F33-A666-786D-AD61-DDDEED2D3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5611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Full Width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23" y="1122364"/>
            <a:ext cx="3292097" cy="2361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Click to add featured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823" y="3602038"/>
            <a:ext cx="329209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FF92298-50C5-393F-57A2-03B2A524D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188" y="5886854"/>
            <a:ext cx="4722902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2A686ACA-186A-59C9-61A7-6F0BEB949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6187" y="6133039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 descr="A black and yellow logo&#10;&#10;AI-generated content may be incorrect.">
            <a:extLst>
              <a:ext uri="{FF2B5EF4-FFF2-40B4-BE49-F238E27FC236}">
                <a16:creationId xmlns:a16="http://schemas.microsoft.com/office/drawing/2014/main" id="{B1645E59-BFC7-570A-6225-3495F7EF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5" y="5803177"/>
            <a:ext cx="2885270" cy="6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6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0 - Divider Slide w/ 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312DC6C-470B-EF98-6369-AEF7DDD3AB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56692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7" y="2140559"/>
            <a:ext cx="3121444" cy="12117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2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7" y="3479760"/>
            <a:ext cx="3121444" cy="8834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up to 2 lines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BD10D-A41E-ECD0-8415-A9A045A152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15994-B722-AAE7-CEC1-04186A0214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FABC5-101A-E8C6-9292-490351A777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9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1 -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0E6DC-510A-EBC0-7914-5C71A187FBCA}"/>
              </a:ext>
            </a:extLst>
          </p:cNvPr>
          <p:cNvSpPr/>
          <p:nvPr/>
        </p:nvSpPr>
        <p:spPr>
          <a:xfrm>
            <a:off x="0" y="0"/>
            <a:ext cx="12210519" cy="5708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7171CFEA-ADB1-7172-2C62-962AE5CDA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67" y="2345047"/>
            <a:ext cx="2183707" cy="24462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 descr="McMaster Logo">
            <a:extLst>
              <a:ext uri="{FF2B5EF4-FFF2-40B4-BE49-F238E27FC236}">
                <a16:creationId xmlns:a16="http://schemas.microsoft.com/office/drawing/2014/main" id="{BC6B77CC-80A6-A4BE-B798-980684DAA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167" y="1194525"/>
            <a:ext cx="1609973" cy="8480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409F1-0EBE-9D9A-7E05-53CA1E51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FB2B0-2FB6-66B8-E7A1-2923F99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AFF3AF-F19E-7FBC-9206-9AB191ED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639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2 -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7FAEE-5FAF-88B1-7416-563A1CAB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5718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99AF-2CA0-ABA0-9DFA-3AB2EA83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1400825"/>
            <a:ext cx="8003275" cy="291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136" sx="60000" sy="60000" algn="ctr" rotWithShape="0">
              <a:prstClr val="black">
                <a:alpha val="998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pic>
        <p:nvPicPr>
          <p:cNvPr id="11" name="Graphic 10" descr="Brighter World Logo">
            <a:extLst>
              <a:ext uri="{FF2B5EF4-FFF2-40B4-BE49-F238E27FC236}">
                <a16:creationId xmlns:a16="http://schemas.microsoft.com/office/drawing/2014/main" id="{6088992C-5070-6F90-0520-CEBA8C9E48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4815" y="3575644"/>
            <a:ext cx="654101" cy="443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7D226-EE41-9FB9-ED21-8357A423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4220082"/>
            <a:ext cx="8004226" cy="9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7387" y="2086560"/>
            <a:ext cx="3220812" cy="257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Full Name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7387" y="2516400"/>
            <a:ext cx="3220812" cy="3218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Accreditations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A9548-D5B2-EC7E-0865-44149838B8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080" y="2921075"/>
            <a:ext cx="3220033" cy="3218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80" b="0">
                <a:solidFill>
                  <a:schemeClr val="accent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C3C17C-4836-54D8-2826-B95E3AABF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2548" y="1846313"/>
            <a:ext cx="1954575" cy="1953673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17500" algn="c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A72E33-59E3-B8C0-291D-0BF16B8D8A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8049" y="1633628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659317-169C-8689-A0CA-20666CF8A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8049" y="1966396"/>
            <a:ext cx="3220033" cy="17135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360"/>
              </a:spcAft>
              <a:buNone/>
              <a:defRPr sz="108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Info Here</a:t>
            </a:r>
          </a:p>
        </p:txBody>
      </p:sp>
      <p:sp>
        <p:nvSpPr>
          <p:cNvPr id="17" name="Freeform 16" descr="World wide web icon">
            <a:extLst>
              <a:ext uri="{FF2B5EF4-FFF2-40B4-BE49-F238E27FC236}">
                <a16:creationId xmlns:a16="http://schemas.microsoft.com/office/drawing/2014/main" id="{EEED13BE-4966-4646-607D-1F15919447F8}"/>
              </a:ext>
            </a:extLst>
          </p:cNvPr>
          <p:cNvSpPr/>
          <p:nvPr/>
        </p:nvSpPr>
        <p:spPr>
          <a:xfrm>
            <a:off x="7038049" y="3855571"/>
            <a:ext cx="191140" cy="190553"/>
          </a:xfrm>
          <a:custGeom>
            <a:avLst/>
            <a:gdLst>
              <a:gd name="connsiteX0" fmla="*/ 609692 w 632413"/>
              <a:gd name="connsiteY0" fmla="*/ 195026 h 630520"/>
              <a:gd name="connsiteX1" fmla="*/ 609692 w 632413"/>
              <a:gd name="connsiteY1" fmla="*/ 195026 h 630520"/>
              <a:gd name="connsiteX2" fmla="*/ 378691 w 632413"/>
              <a:gd name="connsiteY2" fmla="*/ 4734 h 630520"/>
              <a:gd name="connsiteX3" fmla="*/ 376797 w 632413"/>
              <a:gd name="connsiteY3" fmla="*/ 4734 h 630520"/>
              <a:gd name="connsiteX4" fmla="*/ 315260 w 632413"/>
              <a:gd name="connsiteY4" fmla="*/ 0 h 630520"/>
              <a:gd name="connsiteX5" fmla="*/ 248989 w 632413"/>
              <a:gd name="connsiteY5" fmla="*/ 6627 h 630520"/>
              <a:gd name="connsiteX6" fmla="*/ 238575 w 632413"/>
              <a:gd name="connsiteY6" fmla="*/ 9467 h 630520"/>
              <a:gd name="connsiteX7" fmla="*/ 239522 w 632413"/>
              <a:gd name="connsiteY7" fmla="*/ 8521 h 630520"/>
              <a:gd name="connsiteX8" fmla="*/ 238575 w 632413"/>
              <a:gd name="connsiteY8" fmla="*/ 9467 h 630520"/>
              <a:gd name="connsiteX9" fmla="*/ 21775 w 632413"/>
              <a:gd name="connsiteY9" fmla="*/ 198813 h 630520"/>
              <a:gd name="connsiteX10" fmla="*/ 0 w 632413"/>
              <a:gd name="connsiteY10" fmla="*/ 315260 h 630520"/>
              <a:gd name="connsiteX11" fmla="*/ 21775 w 632413"/>
              <a:gd name="connsiteY11" fmla="*/ 428867 h 630520"/>
              <a:gd name="connsiteX12" fmla="*/ 251829 w 632413"/>
              <a:gd name="connsiteY12" fmla="*/ 622947 h 630520"/>
              <a:gd name="connsiteX13" fmla="*/ 316207 w 632413"/>
              <a:gd name="connsiteY13" fmla="*/ 630520 h 630520"/>
              <a:gd name="connsiteX14" fmla="*/ 378691 w 632413"/>
              <a:gd name="connsiteY14" fmla="*/ 622947 h 630520"/>
              <a:gd name="connsiteX15" fmla="*/ 610639 w 632413"/>
              <a:gd name="connsiteY15" fmla="*/ 428867 h 630520"/>
              <a:gd name="connsiteX16" fmla="*/ 632414 w 632413"/>
              <a:gd name="connsiteY16" fmla="*/ 312420 h 630520"/>
              <a:gd name="connsiteX17" fmla="*/ 609692 w 632413"/>
              <a:gd name="connsiteY17" fmla="*/ 195026 h 630520"/>
              <a:gd name="connsiteX18" fmla="*/ 556676 w 632413"/>
              <a:gd name="connsiteY18" fmla="*/ 185559 h 630520"/>
              <a:gd name="connsiteX19" fmla="*/ 444962 w 632413"/>
              <a:gd name="connsiteY19" fmla="*/ 185559 h 630520"/>
              <a:gd name="connsiteX20" fmla="*/ 414667 w 632413"/>
              <a:gd name="connsiteY20" fmla="*/ 59644 h 630520"/>
              <a:gd name="connsiteX21" fmla="*/ 556676 w 632413"/>
              <a:gd name="connsiteY21" fmla="*/ 185559 h 630520"/>
              <a:gd name="connsiteX22" fmla="*/ 587918 w 632413"/>
              <a:gd name="connsiteY22" fmla="*/ 313367 h 630520"/>
              <a:gd name="connsiteX23" fmla="*/ 575610 w 632413"/>
              <a:gd name="connsiteY23" fmla="*/ 395732 h 630520"/>
              <a:gd name="connsiteX24" fmla="*/ 450642 w 632413"/>
              <a:gd name="connsiteY24" fmla="*/ 395732 h 630520"/>
              <a:gd name="connsiteX25" fmla="*/ 454429 w 632413"/>
              <a:gd name="connsiteY25" fmla="*/ 311473 h 630520"/>
              <a:gd name="connsiteX26" fmla="*/ 450642 w 632413"/>
              <a:gd name="connsiteY26" fmla="*/ 229108 h 630520"/>
              <a:gd name="connsiteX27" fmla="*/ 575610 w 632413"/>
              <a:gd name="connsiteY27" fmla="*/ 229108 h 630520"/>
              <a:gd name="connsiteX28" fmla="*/ 587918 w 632413"/>
              <a:gd name="connsiteY28" fmla="*/ 313367 h 630520"/>
              <a:gd name="connsiteX29" fmla="*/ 222481 w 632413"/>
              <a:gd name="connsiteY29" fmla="*/ 395732 h 630520"/>
              <a:gd name="connsiteX30" fmla="*/ 217747 w 632413"/>
              <a:gd name="connsiteY30" fmla="*/ 311473 h 630520"/>
              <a:gd name="connsiteX31" fmla="*/ 221534 w 632413"/>
              <a:gd name="connsiteY31" fmla="*/ 229108 h 630520"/>
              <a:gd name="connsiteX32" fmla="*/ 406146 w 632413"/>
              <a:gd name="connsiteY32" fmla="*/ 229108 h 630520"/>
              <a:gd name="connsiteX33" fmla="*/ 409933 w 632413"/>
              <a:gd name="connsiteY33" fmla="*/ 311473 h 630520"/>
              <a:gd name="connsiteX34" fmla="*/ 405199 w 632413"/>
              <a:gd name="connsiteY34" fmla="*/ 395732 h 630520"/>
              <a:gd name="connsiteX35" fmla="*/ 222481 w 632413"/>
              <a:gd name="connsiteY35" fmla="*/ 395732 h 630520"/>
              <a:gd name="connsiteX36" fmla="*/ 55857 w 632413"/>
              <a:gd name="connsiteY36" fmla="*/ 395732 h 630520"/>
              <a:gd name="connsiteX37" fmla="*/ 43549 w 632413"/>
              <a:gd name="connsiteY37" fmla="*/ 316207 h 630520"/>
              <a:gd name="connsiteX38" fmla="*/ 56804 w 632413"/>
              <a:gd name="connsiteY38" fmla="*/ 230055 h 630520"/>
              <a:gd name="connsiteX39" fmla="*/ 177985 w 632413"/>
              <a:gd name="connsiteY39" fmla="*/ 230055 h 630520"/>
              <a:gd name="connsiteX40" fmla="*/ 174198 w 632413"/>
              <a:gd name="connsiteY40" fmla="*/ 312420 h 630520"/>
              <a:gd name="connsiteX41" fmla="*/ 177985 w 632413"/>
              <a:gd name="connsiteY41" fmla="*/ 396679 h 630520"/>
              <a:gd name="connsiteX42" fmla="*/ 55857 w 632413"/>
              <a:gd name="connsiteY42" fmla="*/ 396679 h 630520"/>
              <a:gd name="connsiteX43" fmla="*/ 361650 w 632413"/>
              <a:gd name="connsiteY43" fmla="*/ 47336 h 630520"/>
              <a:gd name="connsiteX44" fmla="*/ 401412 w 632413"/>
              <a:gd name="connsiteY44" fmla="*/ 186505 h 630520"/>
              <a:gd name="connsiteX45" fmla="*/ 228161 w 632413"/>
              <a:gd name="connsiteY45" fmla="*/ 186505 h 630520"/>
              <a:gd name="connsiteX46" fmla="*/ 266977 w 632413"/>
              <a:gd name="connsiteY46" fmla="*/ 49230 h 630520"/>
              <a:gd name="connsiteX47" fmla="*/ 315260 w 632413"/>
              <a:gd name="connsiteY47" fmla="*/ 44496 h 630520"/>
              <a:gd name="connsiteX48" fmla="*/ 361650 w 632413"/>
              <a:gd name="connsiteY48" fmla="*/ 47336 h 630520"/>
              <a:gd name="connsiteX49" fmla="*/ 213014 w 632413"/>
              <a:gd name="connsiteY49" fmla="*/ 63431 h 630520"/>
              <a:gd name="connsiteX50" fmla="*/ 183665 w 632413"/>
              <a:gd name="connsiteY50" fmla="*/ 185559 h 630520"/>
              <a:gd name="connsiteX51" fmla="*/ 75738 w 632413"/>
              <a:gd name="connsiteY51" fmla="*/ 185559 h 630520"/>
              <a:gd name="connsiteX52" fmla="*/ 213014 w 632413"/>
              <a:gd name="connsiteY52" fmla="*/ 63431 h 630520"/>
              <a:gd name="connsiteX53" fmla="*/ 73845 w 632413"/>
              <a:gd name="connsiteY53" fmla="*/ 439282 h 630520"/>
              <a:gd name="connsiteX54" fmla="*/ 183665 w 632413"/>
              <a:gd name="connsiteY54" fmla="*/ 439282 h 630520"/>
              <a:gd name="connsiteX55" fmla="*/ 214907 w 632413"/>
              <a:gd name="connsiteY55" fmla="*/ 568036 h 630520"/>
              <a:gd name="connsiteX56" fmla="*/ 73845 w 632413"/>
              <a:gd name="connsiteY56" fmla="*/ 439282 h 630520"/>
              <a:gd name="connsiteX57" fmla="*/ 271711 w 632413"/>
              <a:gd name="connsiteY57" fmla="*/ 584131 h 630520"/>
              <a:gd name="connsiteX58" fmla="*/ 228161 w 632413"/>
              <a:gd name="connsiteY58" fmla="*/ 439282 h 630520"/>
              <a:gd name="connsiteX59" fmla="*/ 401412 w 632413"/>
              <a:gd name="connsiteY59" fmla="*/ 439282 h 630520"/>
              <a:gd name="connsiteX60" fmla="*/ 357863 w 632413"/>
              <a:gd name="connsiteY60" fmla="*/ 584131 h 630520"/>
              <a:gd name="connsiteX61" fmla="*/ 315260 w 632413"/>
              <a:gd name="connsiteY61" fmla="*/ 587918 h 630520"/>
              <a:gd name="connsiteX62" fmla="*/ 271711 w 632413"/>
              <a:gd name="connsiteY62" fmla="*/ 584131 h 630520"/>
              <a:gd name="connsiteX63" fmla="*/ 412773 w 632413"/>
              <a:gd name="connsiteY63" fmla="*/ 568983 h 630520"/>
              <a:gd name="connsiteX64" fmla="*/ 444962 w 632413"/>
              <a:gd name="connsiteY64" fmla="*/ 439282 h 630520"/>
              <a:gd name="connsiteX65" fmla="*/ 557622 w 632413"/>
              <a:gd name="connsiteY65" fmla="*/ 439282 h 630520"/>
              <a:gd name="connsiteX66" fmla="*/ 412773 w 632413"/>
              <a:gd name="connsiteY66" fmla="*/ 568983 h 6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2413" h="630520">
                <a:moveTo>
                  <a:pt x="609692" y="195026"/>
                </a:moveTo>
                <a:lnTo>
                  <a:pt x="609692" y="195026"/>
                </a:lnTo>
                <a:cubicBezTo>
                  <a:pt x="568036" y="94673"/>
                  <a:pt x="481884" y="23668"/>
                  <a:pt x="378691" y="4734"/>
                </a:cubicBezTo>
                <a:lnTo>
                  <a:pt x="376797" y="4734"/>
                </a:lnTo>
                <a:cubicBezTo>
                  <a:pt x="356916" y="2840"/>
                  <a:pt x="336088" y="0"/>
                  <a:pt x="315260" y="0"/>
                </a:cubicBezTo>
                <a:cubicBezTo>
                  <a:pt x="293485" y="0"/>
                  <a:pt x="269817" y="2840"/>
                  <a:pt x="248989" y="6627"/>
                </a:cubicBezTo>
                <a:cubicBezTo>
                  <a:pt x="245202" y="7574"/>
                  <a:pt x="241415" y="8521"/>
                  <a:pt x="238575" y="9467"/>
                </a:cubicBezTo>
                <a:cubicBezTo>
                  <a:pt x="238575" y="9467"/>
                  <a:pt x="239522" y="8521"/>
                  <a:pt x="239522" y="8521"/>
                </a:cubicBezTo>
                <a:cubicBezTo>
                  <a:pt x="239522" y="8521"/>
                  <a:pt x="238575" y="9467"/>
                  <a:pt x="238575" y="9467"/>
                </a:cubicBezTo>
                <a:cubicBezTo>
                  <a:pt x="139169" y="33135"/>
                  <a:pt x="58697" y="103193"/>
                  <a:pt x="21775" y="198813"/>
                </a:cubicBezTo>
                <a:cubicBezTo>
                  <a:pt x="7574" y="233842"/>
                  <a:pt x="0" y="274551"/>
                  <a:pt x="0" y="315260"/>
                </a:cubicBezTo>
                <a:cubicBezTo>
                  <a:pt x="0" y="355023"/>
                  <a:pt x="7574" y="393839"/>
                  <a:pt x="21775" y="428867"/>
                </a:cubicBezTo>
                <a:cubicBezTo>
                  <a:pt x="60591" y="528274"/>
                  <a:pt x="148636" y="603065"/>
                  <a:pt x="251829" y="622947"/>
                </a:cubicBezTo>
                <a:cubicBezTo>
                  <a:pt x="273604" y="627680"/>
                  <a:pt x="294432" y="630520"/>
                  <a:pt x="316207" y="630520"/>
                </a:cubicBezTo>
                <a:cubicBezTo>
                  <a:pt x="337982" y="630520"/>
                  <a:pt x="359756" y="627680"/>
                  <a:pt x="378691" y="622947"/>
                </a:cubicBezTo>
                <a:cubicBezTo>
                  <a:pt x="485671" y="601172"/>
                  <a:pt x="572770" y="528274"/>
                  <a:pt x="610639" y="428867"/>
                </a:cubicBezTo>
                <a:cubicBezTo>
                  <a:pt x="624840" y="393839"/>
                  <a:pt x="632414" y="353129"/>
                  <a:pt x="632414" y="312420"/>
                </a:cubicBezTo>
                <a:cubicBezTo>
                  <a:pt x="631467" y="270764"/>
                  <a:pt x="623893" y="231001"/>
                  <a:pt x="609692" y="195026"/>
                </a:cubicBezTo>
                <a:close/>
                <a:moveTo>
                  <a:pt x="556676" y="185559"/>
                </a:moveTo>
                <a:lnTo>
                  <a:pt x="444962" y="185559"/>
                </a:lnTo>
                <a:cubicBezTo>
                  <a:pt x="438335" y="137275"/>
                  <a:pt x="427921" y="94673"/>
                  <a:pt x="414667" y="59644"/>
                </a:cubicBezTo>
                <a:cubicBezTo>
                  <a:pt x="475257" y="82365"/>
                  <a:pt x="525434" y="126861"/>
                  <a:pt x="556676" y="185559"/>
                </a:cubicBezTo>
                <a:close/>
                <a:moveTo>
                  <a:pt x="587918" y="313367"/>
                </a:moveTo>
                <a:cubicBezTo>
                  <a:pt x="587918" y="341769"/>
                  <a:pt x="584131" y="370170"/>
                  <a:pt x="575610" y="395732"/>
                </a:cubicBezTo>
                <a:lnTo>
                  <a:pt x="450642" y="395732"/>
                </a:lnTo>
                <a:cubicBezTo>
                  <a:pt x="453482" y="369224"/>
                  <a:pt x="454429" y="340822"/>
                  <a:pt x="454429" y="311473"/>
                </a:cubicBezTo>
                <a:cubicBezTo>
                  <a:pt x="454429" y="283071"/>
                  <a:pt x="453482" y="255616"/>
                  <a:pt x="450642" y="229108"/>
                </a:cubicBezTo>
                <a:lnTo>
                  <a:pt x="575610" y="229108"/>
                </a:lnTo>
                <a:cubicBezTo>
                  <a:pt x="583184" y="255616"/>
                  <a:pt x="587918" y="283071"/>
                  <a:pt x="587918" y="313367"/>
                </a:cubicBezTo>
                <a:close/>
                <a:moveTo>
                  <a:pt x="222481" y="395732"/>
                </a:moveTo>
                <a:cubicBezTo>
                  <a:pt x="219641" y="369224"/>
                  <a:pt x="217747" y="340822"/>
                  <a:pt x="217747" y="311473"/>
                </a:cubicBezTo>
                <a:cubicBezTo>
                  <a:pt x="217747" y="282125"/>
                  <a:pt x="218694" y="255616"/>
                  <a:pt x="221534" y="229108"/>
                </a:cubicBezTo>
                <a:lnTo>
                  <a:pt x="406146" y="229108"/>
                </a:lnTo>
                <a:cubicBezTo>
                  <a:pt x="408986" y="255616"/>
                  <a:pt x="409933" y="283071"/>
                  <a:pt x="409933" y="311473"/>
                </a:cubicBezTo>
                <a:cubicBezTo>
                  <a:pt x="409933" y="340822"/>
                  <a:pt x="408039" y="369224"/>
                  <a:pt x="405199" y="395732"/>
                </a:cubicBezTo>
                <a:lnTo>
                  <a:pt x="222481" y="395732"/>
                </a:lnTo>
                <a:close/>
                <a:moveTo>
                  <a:pt x="55857" y="395732"/>
                </a:moveTo>
                <a:cubicBezTo>
                  <a:pt x="48283" y="370170"/>
                  <a:pt x="43549" y="343662"/>
                  <a:pt x="43549" y="316207"/>
                </a:cubicBezTo>
                <a:cubicBezTo>
                  <a:pt x="43549" y="285912"/>
                  <a:pt x="48283" y="256563"/>
                  <a:pt x="56804" y="230055"/>
                </a:cubicBezTo>
                <a:lnTo>
                  <a:pt x="177985" y="230055"/>
                </a:lnTo>
                <a:cubicBezTo>
                  <a:pt x="175145" y="256563"/>
                  <a:pt x="174198" y="283071"/>
                  <a:pt x="174198" y="312420"/>
                </a:cubicBezTo>
                <a:cubicBezTo>
                  <a:pt x="174198" y="341769"/>
                  <a:pt x="175145" y="370170"/>
                  <a:pt x="177985" y="396679"/>
                </a:cubicBezTo>
                <a:lnTo>
                  <a:pt x="55857" y="396679"/>
                </a:lnTo>
                <a:close/>
                <a:moveTo>
                  <a:pt x="361650" y="47336"/>
                </a:moveTo>
                <a:cubicBezTo>
                  <a:pt x="378691" y="79525"/>
                  <a:pt x="392892" y="128755"/>
                  <a:pt x="401412" y="186505"/>
                </a:cubicBezTo>
                <a:lnTo>
                  <a:pt x="228161" y="186505"/>
                </a:lnTo>
                <a:cubicBezTo>
                  <a:pt x="236682" y="130648"/>
                  <a:pt x="249936" y="83312"/>
                  <a:pt x="266977" y="49230"/>
                </a:cubicBezTo>
                <a:cubicBezTo>
                  <a:pt x="282125" y="46390"/>
                  <a:pt x="299166" y="44496"/>
                  <a:pt x="315260" y="44496"/>
                </a:cubicBezTo>
                <a:cubicBezTo>
                  <a:pt x="330408" y="43549"/>
                  <a:pt x="345555" y="45443"/>
                  <a:pt x="361650" y="47336"/>
                </a:cubicBezTo>
                <a:close/>
                <a:moveTo>
                  <a:pt x="213014" y="63431"/>
                </a:moveTo>
                <a:cubicBezTo>
                  <a:pt x="200706" y="97513"/>
                  <a:pt x="190292" y="139169"/>
                  <a:pt x="183665" y="185559"/>
                </a:cubicBezTo>
                <a:lnTo>
                  <a:pt x="75738" y="185559"/>
                </a:lnTo>
                <a:cubicBezTo>
                  <a:pt x="106033" y="129702"/>
                  <a:pt x="154317" y="87099"/>
                  <a:pt x="213014" y="63431"/>
                </a:cubicBezTo>
                <a:close/>
                <a:moveTo>
                  <a:pt x="73845" y="439282"/>
                </a:moveTo>
                <a:lnTo>
                  <a:pt x="183665" y="439282"/>
                </a:lnTo>
                <a:cubicBezTo>
                  <a:pt x="190292" y="490405"/>
                  <a:pt x="200706" y="533007"/>
                  <a:pt x="214907" y="568036"/>
                </a:cubicBezTo>
                <a:cubicBezTo>
                  <a:pt x="155263" y="544368"/>
                  <a:pt x="104140" y="497979"/>
                  <a:pt x="73845" y="439282"/>
                </a:cubicBezTo>
                <a:close/>
                <a:moveTo>
                  <a:pt x="271711" y="584131"/>
                </a:moveTo>
                <a:cubicBezTo>
                  <a:pt x="251829" y="550049"/>
                  <a:pt x="236682" y="500819"/>
                  <a:pt x="228161" y="439282"/>
                </a:cubicBezTo>
                <a:lnTo>
                  <a:pt x="401412" y="439282"/>
                </a:lnTo>
                <a:cubicBezTo>
                  <a:pt x="392892" y="497979"/>
                  <a:pt x="377744" y="549102"/>
                  <a:pt x="357863" y="584131"/>
                </a:cubicBezTo>
                <a:cubicBezTo>
                  <a:pt x="344609" y="586971"/>
                  <a:pt x="330408" y="587918"/>
                  <a:pt x="315260" y="587918"/>
                </a:cubicBezTo>
                <a:cubicBezTo>
                  <a:pt x="301059" y="587918"/>
                  <a:pt x="285912" y="586024"/>
                  <a:pt x="271711" y="584131"/>
                </a:cubicBezTo>
                <a:close/>
                <a:moveTo>
                  <a:pt x="412773" y="568983"/>
                </a:moveTo>
                <a:cubicBezTo>
                  <a:pt x="426974" y="533007"/>
                  <a:pt x="438335" y="488511"/>
                  <a:pt x="444962" y="439282"/>
                </a:cubicBezTo>
                <a:lnTo>
                  <a:pt x="557622" y="439282"/>
                </a:lnTo>
                <a:cubicBezTo>
                  <a:pt x="527327" y="498925"/>
                  <a:pt x="476204" y="545315"/>
                  <a:pt x="412773" y="568983"/>
                </a:cubicBezTo>
                <a:close/>
              </a:path>
            </a:pathLst>
          </a:custGeom>
          <a:solidFill>
            <a:srgbClr val="000000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8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14B7C-3F2A-0D94-E584-CEC322E67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5067" y="3853861"/>
            <a:ext cx="2963015" cy="19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08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2B2B4-65EF-28C6-388A-9D772C6556F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59652AC-76B4-C00E-1277-639894DE8C3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C27D295-6782-DFA1-D172-2F3BBB3F67E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5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2b -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7FAEE-5FAF-88B1-7416-563A1CAB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5718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99AF-2CA0-ABA0-9DFA-3AB2EA83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1400825"/>
            <a:ext cx="8003275" cy="291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136" sx="60000" sy="60000" algn="ctr" rotWithShape="0">
              <a:prstClr val="black">
                <a:alpha val="998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7D226-EE41-9FB9-ED21-8357A423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4220082"/>
            <a:ext cx="8004226" cy="9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7387" y="2244240"/>
            <a:ext cx="3220812" cy="257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Full Name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7387" y="2671920"/>
            <a:ext cx="3220812" cy="3218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Accreditations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A9548-D5B2-EC7E-0865-44149838B8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080" y="3078000"/>
            <a:ext cx="3220033" cy="3218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80" b="0">
                <a:solidFill>
                  <a:schemeClr val="accent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C3C17C-4836-54D8-2826-B95E3AABF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2548" y="1846313"/>
            <a:ext cx="1954575" cy="1953673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17500" algn="c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A72E33-59E3-B8C0-291D-0BF16B8D8A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8049" y="1633628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659317-169C-8689-A0CA-20666CF8A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8049" y="1966396"/>
            <a:ext cx="3220033" cy="17135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360"/>
              </a:spcAft>
              <a:buNone/>
              <a:defRPr sz="108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Info Here</a:t>
            </a:r>
          </a:p>
        </p:txBody>
      </p:sp>
      <p:sp>
        <p:nvSpPr>
          <p:cNvPr id="17" name="Freeform 16" descr="World wide web icon">
            <a:extLst>
              <a:ext uri="{FF2B5EF4-FFF2-40B4-BE49-F238E27FC236}">
                <a16:creationId xmlns:a16="http://schemas.microsoft.com/office/drawing/2014/main" id="{EEED13BE-4966-4646-607D-1F15919447F8}"/>
              </a:ext>
            </a:extLst>
          </p:cNvPr>
          <p:cNvSpPr/>
          <p:nvPr/>
        </p:nvSpPr>
        <p:spPr>
          <a:xfrm>
            <a:off x="7038049" y="3855571"/>
            <a:ext cx="191140" cy="190553"/>
          </a:xfrm>
          <a:custGeom>
            <a:avLst/>
            <a:gdLst>
              <a:gd name="connsiteX0" fmla="*/ 609692 w 632413"/>
              <a:gd name="connsiteY0" fmla="*/ 195026 h 630520"/>
              <a:gd name="connsiteX1" fmla="*/ 609692 w 632413"/>
              <a:gd name="connsiteY1" fmla="*/ 195026 h 630520"/>
              <a:gd name="connsiteX2" fmla="*/ 378691 w 632413"/>
              <a:gd name="connsiteY2" fmla="*/ 4734 h 630520"/>
              <a:gd name="connsiteX3" fmla="*/ 376797 w 632413"/>
              <a:gd name="connsiteY3" fmla="*/ 4734 h 630520"/>
              <a:gd name="connsiteX4" fmla="*/ 315260 w 632413"/>
              <a:gd name="connsiteY4" fmla="*/ 0 h 630520"/>
              <a:gd name="connsiteX5" fmla="*/ 248989 w 632413"/>
              <a:gd name="connsiteY5" fmla="*/ 6627 h 630520"/>
              <a:gd name="connsiteX6" fmla="*/ 238575 w 632413"/>
              <a:gd name="connsiteY6" fmla="*/ 9467 h 630520"/>
              <a:gd name="connsiteX7" fmla="*/ 239522 w 632413"/>
              <a:gd name="connsiteY7" fmla="*/ 8521 h 630520"/>
              <a:gd name="connsiteX8" fmla="*/ 238575 w 632413"/>
              <a:gd name="connsiteY8" fmla="*/ 9467 h 630520"/>
              <a:gd name="connsiteX9" fmla="*/ 21775 w 632413"/>
              <a:gd name="connsiteY9" fmla="*/ 198813 h 630520"/>
              <a:gd name="connsiteX10" fmla="*/ 0 w 632413"/>
              <a:gd name="connsiteY10" fmla="*/ 315260 h 630520"/>
              <a:gd name="connsiteX11" fmla="*/ 21775 w 632413"/>
              <a:gd name="connsiteY11" fmla="*/ 428867 h 630520"/>
              <a:gd name="connsiteX12" fmla="*/ 251829 w 632413"/>
              <a:gd name="connsiteY12" fmla="*/ 622947 h 630520"/>
              <a:gd name="connsiteX13" fmla="*/ 316207 w 632413"/>
              <a:gd name="connsiteY13" fmla="*/ 630520 h 630520"/>
              <a:gd name="connsiteX14" fmla="*/ 378691 w 632413"/>
              <a:gd name="connsiteY14" fmla="*/ 622947 h 630520"/>
              <a:gd name="connsiteX15" fmla="*/ 610639 w 632413"/>
              <a:gd name="connsiteY15" fmla="*/ 428867 h 630520"/>
              <a:gd name="connsiteX16" fmla="*/ 632414 w 632413"/>
              <a:gd name="connsiteY16" fmla="*/ 312420 h 630520"/>
              <a:gd name="connsiteX17" fmla="*/ 609692 w 632413"/>
              <a:gd name="connsiteY17" fmla="*/ 195026 h 630520"/>
              <a:gd name="connsiteX18" fmla="*/ 556676 w 632413"/>
              <a:gd name="connsiteY18" fmla="*/ 185559 h 630520"/>
              <a:gd name="connsiteX19" fmla="*/ 444962 w 632413"/>
              <a:gd name="connsiteY19" fmla="*/ 185559 h 630520"/>
              <a:gd name="connsiteX20" fmla="*/ 414667 w 632413"/>
              <a:gd name="connsiteY20" fmla="*/ 59644 h 630520"/>
              <a:gd name="connsiteX21" fmla="*/ 556676 w 632413"/>
              <a:gd name="connsiteY21" fmla="*/ 185559 h 630520"/>
              <a:gd name="connsiteX22" fmla="*/ 587918 w 632413"/>
              <a:gd name="connsiteY22" fmla="*/ 313367 h 630520"/>
              <a:gd name="connsiteX23" fmla="*/ 575610 w 632413"/>
              <a:gd name="connsiteY23" fmla="*/ 395732 h 630520"/>
              <a:gd name="connsiteX24" fmla="*/ 450642 w 632413"/>
              <a:gd name="connsiteY24" fmla="*/ 395732 h 630520"/>
              <a:gd name="connsiteX25" fmla="*/ 454429 w 632413"/>
              <a:gd name="connsiteY25" fmla="*/ 311473 h 630520"/>
              <a:gd name="connsiteX26" fmla="*/ 450642 w 632413"/>
              <a:gd name="connsiteY26" fmla="*/ 229108 h 630520"/>
              <a:gd name="connsiteX27" fmla="*/ 575610 w 632413"/>
              <a:gd name="connsiteY27" fmla="*/ 229108 h 630520"/>
              <a:gd name="connsiteX28" fmla="*/ 587918 w 632413"/>
              <a:gd name="connsiteY28" fmla="*/ 313367 h 630520"/>
              <a:gd name="connsiteX29" fmla="*/ 222481 w 632413"/>
              <a:gd name="connsiteY29" fmla="*/ 395732 h 630520"/>
              <a:gd name="connsiteX30" fmla="*/ 217747 w 632413"/>
              <a:gd name="connsiteY30" fmla="*/ 311473 h 630520"/>
              <a:gd name="connsiteX31" fmla="*/ 221534 w 632413"/>
              <a:gd name="connsiteY31" fmla="*/ 229108 h 630520"/>
              <a:gd name="connsiteX32" fmla="*/ 406146 w 632413"/>
              <a:gd name="connsiteY32" fmla="*/ 229108 h 630520"/>
              <a:gd name="connsiteX33" fmla="*/ 409933 w 632413"/>
              <a:gd name="connsiteY33" fmla="*/ 311473 h 630520"/>
              <a:gd name="connsiteX34" fmla="*/ 405199 w 632413"/>
              <a:gd name="connsiteY34" fmla="*/ 395732 h 630520"/>
              <a:gd name="connsiteX35" fmla="*/ 222481 w 632413"/>
              <a:gd name="connsiteY35" fmla="*/ 395732 h 630520"/>
              <a:gd name="connsiteX36" fmla="*/ 55857 w 632413"/>
              <a:gd name="connsiteY36" fmla="*/ 395732 h 630520"/>
              <a:gd name="connsiteX37" fmla="*/ 43549 w 632413"/>
              <a:gd name="connsiteY37" fmla="*/ 316207 h 630520"/>
              <a:gd name="connsiteX38" fmla="*/ 56804 w 632413"/>
              <a:gd name="connsiteY38" fmla="*/ 230055 h 630520"/>
              <a:gd name="connsiteX39" fmla="*/ 177985 w 632413"/>
              <a:gd name="connsiteY39" fmla="*/ 230055 h 630520"/>
              <a:gd name="connsiteX40" fmla="*/ 174198 w 632413"/>
              <a:gd name="connsiteY40" fmla="*/ 312420 h 630520"/>
              <a:gd name="connsiteX41" fmla="*/ 177985 w 632413"/>
              <a:gd name="connsiteY41" fmla="*/ 396679 h 630520"/>
              <a:gd name="connsiteX42" fmla="*/ 55857 w 632413"/>
              <a:gd name="connsiteY42" fmla="*/ 396679 h 630520"/>
              <a:gd name="connsiteX43" fmla="*/ 361650 w 632413"/>
              <a:gd name="connsiteY43" fmla="*/ 47336 h 630520"/>
              <a:gd name="connsiteX44" fmla="*/ 401412 w 632413"/>
              <a:gd name="connsiteY44" fmla="*/ 186505 h 630520"/>
              <a:gd name="connsiteX45" fmla="*/ 228161 w 632413"/>
              <a:gd name="connsiteY45" fmla="*/ 186505 h 630520"/>
              <a:gd name="connsiteX46" fmla="*/ 266977 w 632413"/>
              <a:gd name="connsiteY46" fmla="*/ 49230 h 630520"/>
              <a:gd name="connsiteX47" fmla="*/ 315260 w 632413"/>
              <a:gd name="connsiteY47" fmla="*/ 44496 h 630520"/>
              <a:gd name="connsiteX48" fmla="*/ 361650 w 632413"/>
              <a:gd name="connsiteY48" fmla="*/ 47336 h 630520"/>
              <a:gd name="connsiteX49" fmla="*/ 213014 w 632413"/>
              <a:gd name="connsiteY49" fmla="*/ 63431 h 630520"/>
              <a:gd name="connsiteX50" fmla="*/ 183665 w 632413"/>
              <a:gd name="connsiteY50" fmla="*/ 185559 h 630520"/>
              <a:gd name="connsiteX51" fmla="*/ 75738 w 632413"/>
              <a:gd name="connsiteY51" fmla="*/ 185559 h 630520"/>
              <a:gd name="connsiteX52" fmla="*/ 213014 w 632413"/>
              <a:gd name="connsiteY52" fmla="*/ 63431 h 630520"/>
              <a:gd name="connsiteX53" fmla="*/ 73845 w 632413"/>
              <a:gd name="connsiteY53" fmla="*/ 439282 h 630520"/>
              <a:gd name="connsiteX54" fmla="*/ 183665 w 632413"/>
              <a:gd name="connsiteY54" fmla="*/ 439282 h 630520"/>
              <a:gd name="connsiteX55" fmla="*/ 214907 w 632413"/>
              <a:gd name="connsiteY55" fmla="*/ 568036 h 630520"/>
              <a:gd name="connsiteX56" fmla="*/ 73845 w 632413"/>
              <a:gd name="connsiteY56" fmla="*/ 439282 h 630520"/>
              <a:gd name="connsiteX57" fmla="*/ 271711 w 632413"/>
              <a:gd name="connsiteY57" fmla="*/ 584131 h 630520"/>
              <a:gd name="connsiteX58" fmla="*/ 228161 w 632413"/>
              <a:gd name="connsiteY58" fmla="*/ 439282 h 630520"/>
              <a:gd name="connsiteX59" fmla="*/ 401412 w 632413"/>
              <a:gd name="connsiteY59" fmla="*/ 439282 h 630520"/>
              <a:gd name="connsiteX60" fmla="*/ 357863 w 632413"/>
              <a:gd name="connsiteY60" fmla="*/ 584131 h 630520"/>
              <a:gd name="connsiteX61" fmla="*/ 315260 w 632413"/>
              <a:gd name="connsiteY61" fmla="*/ 587918 h 630520"/>
              <a:gd name="connsiteX62" fmla="*/ 271711 w 632413"/>
              <a:gd name="connsiteY62" fmla="*/ 584131 h 630520"/>
              <a:gd name="connsiteX63" fmla="*/ 412773 w 632413"/>
              <a:gd name="connsiteY63" fmla="*/ 568983 h 630520"/>
              <a:gd name="connsiteX64" fmla="*/ 444962 w 632413"/>
              <a:gd name="connsiteY64" fmla="*/ 439282 h 630520"/>
              <a:gd name="connsiteX65" fmla="*/ 557622 w 632413"/>
              <a:gd name="connsiteY65" fmla="*/ 439282 h 630520"/>
              <a:gd name="connsiteX66" fmla="*/ 412773 w 632413"/>
              <a:gd name="connsiteY66" fmla="*/ 568983 h 6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2413" h="630520">
                <a:moveTo>
                  <a:pt x="609692" y="195026"/>
                </a:moveTo>
                <a:lnTo>
                  <a:pt x="609692" y="195026"/>
                </a:lnTo>
                <a:cubicBezTo>
                  <a:pt x="568036" y="94673"/>
                  <a:pt x="481884" y="23668"/>
                  <a:pt x="378691" y="4734"/>
                </a:cubicBezTo>
                <a:lnTo>
                  <a:pt x="376797" y="4734"/>
                </a:lnTo>
                <a:cubicBezTo>
                  <a:pt x="356916" y="2840"/>
                  <a:pt x="336088" y="0"/>
                  <a:pt x="315260" y="0"/>
                </a:cubicBezTo>
                <a:cubicBezTo>
                  <a:pt x="293485" y="0"/>
                  <a:pt x="269817" y="2840"/>
                  <a:pt x="248989" y="6627"/>
                </a:cubicBezTo>
                <a:cubicBezTo>
                  <a:pt x="245202" y="7574"/>
                  <a:pt x="241415" y="8521"/>
                  <a:pt x="238575" y="9467"/>
                </a:cubicBezTo>
                <a:cubicBezTo>
                  <a:pt x="238575" y="9467"/>
                  <a:pt x="239522" y="8521"/>
                  <a:pt x="239522" y="8521"/>
                </a:cubicBezTo>
                <a:cubicBezTo>
                  <a:pt x="239522" y="8521"/>
                  <a:pt x="238575" y="9467"/>
                  <a:pt x="238575" y="9467"/>
                </a:cubicBezTo>
                <a:cubicBezTo>
                  <a:pt x="139169" y="33135"/>
                  <a:pt x="58697" y="103193"/>
                  <a:pt x="21775" y="198813"/>
                </a:cubicBezTo>
                <a:cubicBezTo>
                  <a:pt x="7574" y="233842"/>
                  <a:pt x="0" y="274551"/>
                  <a:pt x="0" y="315260"/>
                </a:cubicBezTo>
                <a:cubicBezTo>
                  <a:pt x="0" y="355023"/>
                  <a:pt x="7574" y="393839"/>
                  <a:pt x="21775" y="428867"/>
                </a:cubicBezTo>
                <a:cubicBezTo>
                  <a:pt x="60591" y="528274"/>
                  <a:pt x="148636" y="603065"/>
                  <a:pt x="251829" y="622947"/>
                </a:cubicBezTo>
                <a:cubicBezTo>
                  <a:pt x="273604" y="627680"/>
                  <a:pt x="294432" y="630520"/>
                  <a:pt x="316207" y="630520"/>
                </a:cubicBezTo>
                <a:cubicBezTo>
                  <a:pt x="337982" y="630520"/>
                  <a:pt x="359756" y="627680"/>
                  <a:pt x="378691" y="622947"/>
                </a:cubicBezTo>
                <a:cubicBezTo>
                  <a:pt x="485671" y="601172"/>
                  <a:pt x="572770" y="528274"/>
                  <a:pt x="610639" y="428867"/>
                </a:cubicBezTo>
                <a:cubicBezTo>
                  <a:pt x="624840" y="393839"/>
                  <a:pt x="632414" y="353129"/>
                  <a:pt x="632414" y="312420"/>
                </a:cubicBezTo>
                <a:cubicBezTo>
                  <a:pt x="631467" y="270764"/>
                  <a:pt x="623893" y="231001"/>
                  <a:pt x="609692" y="195026"/>
                </a:cubicBezTo>
                <a:close/>
                <a:moveTo>
                  <a:pt x="556676" y="185559"/>
                </a:moveTo>
                <a:lnTo>
                  <a:pt x="444962" y="185559"/>
                </a:lnTo>
                <a:cubicBezTo>
                  <a:pt x="438335" y="137275"/>
                  <a:pt x="427921" y="94673"/>
                  <a:pt x="414667" y="59644"/>
                </a:cubicBezTo>
                <a:cubicBezTo>
                  <a:pt x="475257" y="82365"/>
                  <a:pt x="525434" y="126861"/>
                  <a:pt x="556676" y="185559"/>
                </a:cubicBezTo>
                <a:close/>
                <a:moveTo>
                  <a:pt x="587918" y="313367"/>
                </a:moveTo>
                <a:cubicBezTo>
                  <a:pt x="587918" y="341769"/>
                  <a:pt x="584131" y="370170"/>
                  <a:pt x="575610" y="395732"/>
                </a:cubicBezTo>
                <a:lnTo>
                  <a:pt x="450642" y="395732"/>
                </a:lnTo>
                <a:cubicBezTo>
                  <a:pt x="453482" y="369224"/>
                  <a:pt x="454429" y="340822"/>
                  <a:pt x="454429" y="311473"/>
                </a:cubicBezTo>
                <a:cubicBezTo>
                  <a:pt x="454429" y="283071"/>
                  <a:pt x="453482" y="255616"/>
                  <a:pt x="450642" y="229108"/>
                </a:cubicBezTo>
                <a:lnTo>
                  <a:pt x="575610" y="229108"/>
                </a:lnTo>
                <a:cubicBezTo>
                  <a:pt x="583184" y="255616"/>
                  <a:pt x="587918" y="283071"/>
                  <a:pt x="587918" y="313367"/>
                </a:cubicBezTo>
                <a:close/>
                <a:moveTo>
                  <a:pt x="222481" y="395732"/>
                </a:moveTo>
                <a:cubicBezTo>
                  <a:pt x="219641" y="369224"/>
                  <a:pt x="217747" y="340822"/>
                  <a:pt x="217747" y="311473"/>
                </a:cubicBezTo>
                <a:cubicBezTo>
                  <a:pt x="217747" y="282125"/>
                  <a:pt x="218694" y="255616"/>
                  <a:pt x="221534" y="229108"/>
                </a:cubicBezTo>
                <a:lnTo>
                  <a:pt x="406146" y="229108"/>
                </a:lnTo>
                <a:cubicBezTo>
                  <a:pt x="408986" y="255616"/>
                  <a:pt x="409933" y="283071"/>
                  <a:pt x="409933" y="311473"/>
                </a:cubicBezTo>
                <a:cubicBezTo>
                  <a:pt x="409933" y="340822"/>
                  <a:pt x="408039" y="369224"/>
                  <a:pt x="405199" y="395732"/>
                </a:cubicBezTo>
                <a:lnTo>
                  <a:pt x="222481" y="395732"/>
                </a:lnTo>
                <a:close/>
                <a:moveTo>
                  <a:pt x="55857" y="395732"/>
                </a:moveTo>
                <a:cubicBezTo>
                  <a:pt x="48283" y="370170"/>
                  <a:pt x="43549" y="343662"/>
                  <a:pt x="43549" y="316207"/>
                </a:cubicBezTo>
                <a:cubicBezTo>
                  <a:pt x="43549" y="285912"/>
                  <a:pt x="48283" y="256563"/>
                  <a:pt x="56804" y="230055"/>
                </a:cubicBezTo>
                <a:lnTo>
                  <a:pt x="177985" y="230055"/>
                </a:lnTo>
                <a:cubicBezTo>
                  <a:pt x="175145" y="256563"/>
                  <a:pt x="174198" y="283071"/>
                  <a:pt x="174198" y="312420"/>
                </a:cubicBezTo>
                <a:cubicBezTo>
                  <a:pt x="174198" y="341769"/>
                  <a:pt x="175145" y="370170"/>
                  <a:pt x="177985" y="396679"/>
                </a:cubicBezTo>
                <a:lnTo>
                  <a:pt x="55857" y="396679"/>
                </a:lnTo>
                <a:close/>
                <a:moveTo>
                  <a:pt x="361650" y="47336"/>
                </a:moveTo>
                <a:cubicBezTo>
                  <a:pt x="378691" y="79525"/>
                  <a:pt x="392892" y="128755"/>
                  <a:pt x="401412" y="186505"/>
                </a:cubicBezTo>
                <a:lnTo>
                  <a:pt x="228161" y="186505"/>
                </a:lnTo>
                <a:cubicBezTo>
                  <a:pt x="236682" y="130648"/>
                  <a:pt x="249936" y="83312"/>
                  <a:pt x="266977" y="49230"/>
                </a:cubicBezTo>
                <a:cubicBezTo>
                  <a:pt x="282125" y="46390"/>
                  <a:pt x="299166" y="44496"/>
                  <a:pt x="315260" y="44496"/>
                </a:cubicBezTo>
                <a:cubicBezTo>
                  <a:pt x="330408" y="43549"/>
                  <a:pt x="345555" y="45443"/>
                  <a:pt x="361650" y="47336"/>
                </a:cubicBezTo>
                <a:close/>
                <a:moveTo>
                  <a:pt x="213014" y="63431"/>
                </a:moveTo>
                <a:cubicBezTo>
                  <a:pt x="200706" y="97513"/>
                  <a:pt x="190292" y="139169"/>
                  <a:pt x="183665" y="185559"/>
                </a:cubicBezTo>
                <a:lnTo>
                  <a:pt x="75738" y="185559"/>
                </a:lnTo>
                <a:cubicBezTo>
                  <a:pt x="106033" y="129702"/>
                  <a:pt x="154317" y="87099"/>
                  <a:pt x="213014" y="63431"/>
                </a:cubicBezTo>
                <a:close/>
                <a:moveTo>
                  <a:pt x="73845" y="439282"/>
                </a:moveTo>
                <a:lnTo>
                  <a:pt x="183665" y="439282"/>
                </a:lnTo>
                <a:cubicBezTo>
                  <a:pt x="190292" y="490405"/>
                  <a:pt x="200706" y="533007"/>
                  <a:pt x="214907" y="568036"/>
                </a:cubicBezTo>
                <a:cubicBezTo>
                  <a:pt x="155263" y="544368"/>
                  <a:pt x="104140" y="497979"/>
                  <a:pt x="73845" y="439282"/>
                </a:cubicBezTo>
                <a:close/>
                <a:moveTo>
                  <a:pt x="271711" y="584131"/>
                </a:moveTo>
                <a:cubicBezTo>
                  <a:pt x="251829" y="550049"/>
                  <a:pt x="236682" y="500819"/>
                  <a:pt x="228161" y="439282"/>
                </a:cubicBezTo>
                <a:lnTo>
                  <a:pt x="401412" y="439282"/>
                </a:lnTo>
                <a:cubicBezTo>
                  <a:pt x="392892" y="497979"/>
                  <a:pt x="377744" y="549102"/>
                  <a:pt x="357863" y="584131"/>
                </a:cubicBezTo>
                <a:cubicBezTo>
                  <a:pt x="344609" y="586971"/>
                  <a:pt x="330408" y="587918"/>
                  <a:pt x="315260" y="587918"/>
                </a:cubicBezTo>
                <a:cubicBezTo>
                  <a:pt x="301059" y="587918"/>
                  <a:pt x="285912" y="586024"/>
                  <a:pt x="271711" y="584131"/>
                </a:cubicBezTo>
                <a:close/>
                <a:moveTo>
                  <a:pt x="412773" y="568983"/>
                </a:moveTo>
                <a:cubicBezTo>
                  <a:pt x="426974" y="533007"/>
                  <a:pt x="438335" y="488511"/>
                  <a:pt x="444962" y="439282"/>
                </a:cubicBezTo>
                <a:lnTo>
                  <a:pt x="557622" y="439282"/>
                </a:lnTo>
                <a:cubicBezTo>
                  <a:pt x="527327" y="498925"/>
                  <a:pt x="476204" y="545315"/>
                  <a:pt x="412773" y="568983"/>
                </a:cubicBezTo>
                <a:close/>
              </a:path>
            </a:pathLst>
          </a:custGeom>
          <a:solidFill>
            <a:srgbClr val="000000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8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14B7C-3F2A-0D94-E584-CEC322E67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5067" y="3853861"/>
            <a:ext cx="2963015" cy="19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08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15849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2c - Research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7FAEE-5FAF-88B1-7416-563A1CAB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99AF-2CA0-ABA0-9DFA-3AB2EA83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1400825"/>
            <a:ext cx="8003275" cy="291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136" sx="60000" sy="60000" algn="ctr" rotWithShape="0">
              <a:prstClr val="black">
                <a:alpha val="998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7D226-EE41-9FB9-ED21-8357A423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813" y="4220082"/>
            <a:ext cx="8004226" cy="9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7387" y="2244240"/>
            <a:ext cx="3220812" cy="257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8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Full Name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7387" y="2671920"/>
            <a:ext cx="3220812" cy="32184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Accreditations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A9548-D5B2-EC7E-0865-44149838B8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080" y="3078000"/>
            <a:ext cx="3220033" cy="3218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80" b="0">
                <a:solidFill>
                  <a:schemeClr val="accent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C3C17C-4836-54D8-2826-B95E3AABF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2548" y="1846313"/>
            <a:ext cx="1954575" cy="1953673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317500" algn="ctr" rotWithShape="0">
              <a:prstClr val="black">
                <a:alpha val="12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A72E33-59E3-B8C0-291D-0BF16B8D8A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8049" y="1633628"/>
            <a:ext cx="3220033" cy="2565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659317-169C-8689-A0CA-20666CF8A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8049" y="1966396"/>
            <a:ext cx="3220033" cy="17135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360"/>
              </a:spcAft>
              <a:buNone/>
              <a:defRPr sz="1080" b="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Insert Info Here</a:t>
            </a:r>
          </a:p>
        </p:txBody>
      </p:sp>
      <p:sp>
        <p:nvSpPr>
          <p:cNvPr id="17" name="Freeform 16" descr="World wide web icon">
            <a:extLst>
              <a:ext uri="{FF2B5EF4-FFF2-40B4-BE49-F238E27FC236}">
                <a16:creationId xmlns:a16="http://schemas.microsoft.com/office/drawing/2014/main" id="{EEED13BE-4966-4646-607D-1F15919447F8}"/>
              </a:ext>
            </a:extLst>
          </p:cNvPr>
          <p:cNvSpPr/>
          <p:nvPr/>
        </p:nvSpPr>
        <p:spPr>
          <a:xfrm>
            <a:off x="7038049" y="3855571"/>
            <a:ext cx="191140" cy="190553"/>
          </a:xfrm>
          <a:custGeom>
            <a:avLst/>
            <a:gdLst>
              <a:gd name="connsiteX0" fmla="*/ 609692 w 632413"/>
              <a:gd name="connsiteY0" fmla="*/ 195026 h 630520"/>
              <a:gd name="connsiteX1" fmla="*/ 609692 w 632413"/>
              <a:gd name="connsiteY1" fmla="*/ 195026 h 630520"/>
              <a:gd name="connsiteX2" fmla="*/ 378691 w 632413"/>
              <a:gd name="connsiteY2" fmla="*/ 4734 h 630520"/>
              <a:gd name="connsiteX3" fmla="*/ 376797 w 632413"/>
              <a:gd name="connsiteY3" fmla="*/ 4734 h 630520"/>
              <a:gd name="connsiteX4" fmla="*/ 315260 w 632413"/>
              <a:gd name="connsiteY4" fmla="*/ 0 h 630520"/>
              <a:gd name="connsiteX5" fmla="*/ 248989 w 632413"/>
              <a:gd name="connsiteY5" fmla="*/ 6627 h 630520"/>
              <a:gd name="connsiteX6" fmla="*/ 238575 w 632413"/>
              <a:gd name="connsiteY6" fmla="*/ 9467 h 630520"/>
              <a:gd name="connsiteX7" fmla="*/ 239522 w 632413"/>
              <a:gd name="connsiteY7" fmla="*/ 8521 h 630520"/>
              <a:gd name="connsiteX8" fmla="*/ 238575 w 632413"/>
              <a:gd name="connsiteY8" fmla="*/ 9467 h 630520"/>
              <a:gd name="connsiteX9" fmla="*/ 21775 w 632413"/>
              <a:gd name="connsiteY9" fmla="*/ 198813 h 630520"/>
              <a:gd name="connsiteX10" fmla="*/ 0 w 632413"/>
              <a:gd name="connsiteY10" fmla="*/ 315260 h 630520"/>
              <a:gd name="connsiteX11" fmla="*/ 21775 w 632413"/>
              <a:gd name="connsiteY11" fmla="*/ 428867 h 630520"/>
              <a:gd name="connsiteX12" fmla="*/ 251829 w 632413"/>
              <a:gd name="connsiteY12" fmla="*/ 622947 h 630520"/>
              <a:gd name="connsiteX13" fmla="*/ 316207 w 632413"/>
              <a:gd name="connsiteY13" fmla="*/ 630520 h 630520"/>
              <a:gd name="connsiteX14" fmla="*/ 378691 w 632413"/>
              <a:gd name="connsiteY14" fmla="*/ 622947 h 630520"/>
              <a:gd name="connsiteX15" fmla="*/ 610639 w 632413"/>
              <a:gd name="connsiteY15" fmla="*/ 428867 h 630520"/>
              <a:gd name="connsiteX16" fmla="*/ 632414 w 632413"/>
              <a:gd name="connsiteY16" fmla="*/ 312420 h 630520"/>
              <a:gd name="connsiteX17" fmla="*/ 609692 w 632413"/>
              <a:gd name="connsiteY17" fmla="*/ 195026 h 630520"/>
              <a:gd name="connsiteX18" fmla="*/ 556676 w 632413"/>
              <a:gd name="connsiteY18" fmla="*/ 185559 h 630520"/>
              <a:gd name="connsiteX19" fmla="*/ 444962 w 632413"/>
              <a:gd name="connsiteY19" fmla="*/ 185559 h 630520"/>
              <a:gd name="connsiteX20" fmla="*/ 414667 w 632413"/>
              <a:gd name="connsiteY20" fmla="*/ 59644 h 630520"/>
              <a:gd name="connsiteX21" fmla="*/ 556676 w 632413"/>
              <a:gd name="connsiteY21" fmla="*/ 185559 h 630520"/>
              <a:gd name="connsiteX22" fmla="*/ 587918 w 632413"/>
              <a:gd name="connsiteY22" fmla="*/ 313367 h 630520"/>
              <a:gd name="connsiteX23" fmla="*/ 575610 w 632413"/>
              <a:gd name="connsiteY23" fmla="*/ 395732 h 630520"/>
              <a:gd name="connsiteX24" fmla="*/ 450642 w 632413"/>
              <a:gd name="connsiteY24" fmla="*/ 395732 h 630520"/>
              <a:gd name="connsiteX25" fmla="*/ 454429 w 632413"/>
              <a:gd name="connsiteY25" fmla="*/ 311473 h 630520"/>
              <a:gd name="connsiteX26" fmla="*/ 450642 w 632413"/>
              <a:gd name="connsiteY26" fmla="*/ 229108 h 630520"/>
              <a:gd name="connsiteX27" fmla="*/ 575610 w 632413"/>
              <a:gd name="connsiteY27" fmla="*/ 229108 h 630520"/>
              <a:gd name="connsiteX28" fmla="*/ 587918 w 632413"/>
              <a:gd name="connsiteY28" fmla="*/ 313367 h 630520"/>
              <a:gd name="connsiteX29" fmla="*/ 222481 w 632413"/>
              <a:gd name="connsiteY29" fmla="*/ 395732 h 630520"/>
              <a:gd name="connsiteX30" fmla="*/ 217747 w 632413"/>
              <a:gd name="connsiteY30" fmla="*/ 311473 h 630520"/>
              <a:gd name="connsiteX31" fmla="*/ 221534 w 632413"/>
              <a:gd name="connsiteY31" fmla="*/ 229108 h 630520"/>
              <a:gd name="connsiteX32" fmla="*/ 406146 w 632413"/>
              <a:gd name="connsiteY32" fmla="*/ 229108 h 630520"/>
              <a:gd name="connsiteX33" fmla="*/ 409933 w 632413"/>
              <a:gd name="connsiteY33" fmla="*/ 311473 h 630520"/>
              <a:gd name="connsiteX34" fmla="*/ 405199 w 632413"/>
              <a:gd name="connsiteY34" fmla="*/ 395732 h 630520"/>
              <a:gd name="connsiteX35" fmla="*/ 222481 w 632413"/>
              <a:gd name="connsiteY35" fmla="*/ 395732 h 630520"/>
              <a:gd name="connsiteX36" fmla="*/ 55857 w 632413"/>
              <a:gd name="connsiteY36" fmla="*/ 395732 h 630520"/>
              <a:gd name="connsiteX37" fmla="*/ 43549 w 632413"/>
              <a:gd name="connsiteY37" fmla="*/ 316207 h 630520"/>
              <a:gd name="connsiteX38" fmla="*/ 56804 w 632413"/>
              <a:gd name="connsiteY38" fmla="*/ 230055 h 630520"/>
              <a:gd name="connsiteX39" fmla="*/ 177985 w 632413"/>
              <a:gd name="connsiteY39" fmla="*/ 230055 h 630520"/>
              <a:gd name="connsiteX40" fmla="*/ 174198 w 632413"/>
              <a:gd name="connsiteY40" fmla="*/ 312420 h 630520"/>
              <a:gd name="connsiteX41" fmla="*/ 177985 w 632413"/>
              <a:gd name="connsiteY41" fmla="*/ 396679 h 630520"/>
              <a:gd name="connsiteX42" fmla="*/ 55857 w 632413"/>
              <a:gd name="connsiteY42" fmla="*/ 396679 h 630520"/>
              <a:gd name="connsiteX43" fmla="*/ 361650 w 632413"/>
              <a:gd name="connsiteY43" fmla="*/ 47336 h 630520"/>
              <a:gd name="connsiteX44" fmla="*/ 401412 w 632413"/>
              <a:gd name="connsiteY44" fmla="*/ 186505 h 630520"/>
              <a:gd name="connsiteX45" fmla="*/ 228161 w 632413"/>
              <a:gd name="connsiteY45" fmla="*/ 186505 h 630520"/>
              <a:gd name="connsiteX46" fmla="*/ 266977 w 632413"/>
              <a:gd name="connsiteY46" fmla="*/ 49230 h 630520"/>
              <a:gd name="connsiteX47" fmla="*/ 315260 w 632413"/>
              <a:gd name="connsiteY47" fmla="*/ 44496 h 630520"/>
              <a:gd name="connsiteX48" fmla="*/ 361650 w 632413"/>
              <a:gd name="connsiteY48" fmla="*/ 47336 h 630520"/>
              <a:gd name="connsiteX49" fmla="*/ 213014 w 632413"/>
              <a:gd name="connsiteY49" fmla="*/ 63431 h 630520"/>
              <a:gd name="connsiteX50" fmla="*/ 183665 w 632413"/>
              <a:gd name="connsiteY50" fmla="*/ 185559 h 630520"/>
              <a:gd name="connsiteX51" fmla="*/ 75738 w 632413"/>
              <a:gd name="connsiteY51" fmla="*/ 185559 h 630520"/>
              <a:gd name="connsiteX52" fmla="*/ 213014 w 632413"/>
              <a:gd name="connsiteY52" fmla="*/ 63431 h 630520"/>
              <a:gd name="connsiteX53" fmla="*/ 73845 w 632413"/>
              <a:gd name="connsiteY53" fmla="*/ 439282 h 630520"/>
              <a:gd name="connsiteX54" fmla="*/ 183665 w 632413"/>
              <a:gd name="connsiteY54" fmla="*/ 439282 h 630520"/>
              <a:gd name="connsiteX55" fmla="*/ 214907 w 632413"/>
              <a:gd name="connsiteY55" fmla="*/ 568036 h 630520"/>
              <a:gd name="connsiteX56" fmla="*/ 73845 w 632413"/>
              <a:gd name="connsiteY56" fmla="*/ 439282 h 630520"/>
              <a:gd name="connsiteX57" fmla="*/ 271711 w 632413"/>
              <a:gd name="connsiteY57" fmla="*/ 584131 h 630520"/>
              <a:gd name="connsiteX58" fmla="*/ 228161 w 632413"/>
              <a:gd name="connsiteY58" fmla="*/ 439282 h 630520"/>
              <a:gd name="connsiteX59" fmla="*/ 401412 w 632413"/>
              <a:gd name="connsiteY59" fmla="*/ 439282 h 630520"/>
              <a:gd name="connsiteX60" fmla="*/ 357863 w 632413"/>
              <a:gd name="connsiteY60" fmla="*/ 584131 h 630520"/>
              <a:gd name="connsiteX61" fmla="*/ 315260 w 632413"/>
              <a:gd name="connsiteY61" fmla="*/ 587918 h 630520"/>
              <a:gd name="connsiteX62" fmla="*/ 271711 w 632413"/>
              <a:gd name="connsiteY62" fmla="*/ 584131 h 630520"/>
              <a:gd name="connsiteX63" fmla="*/ 412773 w 632413"/>
              <a:gd name="connsiteY63" fmla="*/ 568983 h 630520"/>
              <a:gd name="connsiteX64" fmla="*/ 444962 w 632413"/>
              <a:gd name="connsiteY64" fmla="*/ 439282 h 630520"/>
              <a:gd name="connsiteX65" fmla="*/ 557622 w 632413"/>
              <a:gd name="connsiteY65" fmla="*/ 439282 h 630520"/>
              <a:gd name="connsiteX66" fmla="*/ 412773 w 632413"/>
              <a:gd name="connsiteY66" fmla="*/ 568983 h 6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2413" h="630520">
                <a:moveTo>
                  <a:pt x="609692" y="195026"/>
                </a:moveTo>
                <a:lnTo>
                  <a:pt x="609692" y="195026"/>
                </a:lnTo>
                <a:cubicBezTo>
                  <a:pt x="568036" y="94673"/>
                  <a:pt x="481884" y="23668"/>
                  <a:pt x="378691" y="4734"/>
                </a:cubicBezTo>
                <a:lnTo>
                  <a:pt x="376797" y="4734"/>
                </a:lnTo>
                <a:cubicBezTo>
                  <a:pt x="356916" y="2840"/>
                  <a:pt x="336088" y="0"/>
                  <a:pt x="315260" y="0"/>
                </a:cubicBezTo>
                <a:cubicBezTo>
                  <a:pt x="293485" y="0"/>
                  <a:pt x="269817" y="2840"/>
                  <a:pt x="248989" y="6627"/>
                </a:cubicBezTo>
                <a:cubicBezTo>
                  <a:pt x="245202" y="7574"/>
                  <a:pt x="241415" y="8521"/>
                  <a:pt x="238575" y="9467"/>
                </a:cubicBezTo>
                <a:cubicBezTo>
                  <a:pt x="238575" y="9467"/>
                  <a:pt x="239522" y="8521"/>
                  <a:pt x="239522" y="8521"/>
                </a:cubicBezTo>
                <a:cubicBezTo>
                  <a:pt x="239522" y="8521"/>
                  <a:pt x="238575" y="9467"/>
                  <a:pt x="238575" y="9467"/>
                </a:cubicBezTo>
                <a:cubicBezTo>
                  <a:pt x="139169" y="33135"/>
                  <a:pt x="58697" y="103193"/>
                  <a:pt x="21775" y="198813"/>
                </a:cubicBezTo>
                <a:cubicBezTo>
                  <a:pt x="7574" y="233842"/>
                  <a:pt x="0" y="274551"/>
                  <a:pt x="0" y="315260"/>
                </a:cubicBezTo>
                <a:cubicBezTo>
                  <a:pt x="0" y="355023"/>
                  <a:pt x="7574" y="393839"/>
                  <a:pt x="21775" y="428867"/>
                </a:cubicBezTo>
                <a:cubicBezTo>
                  <a:pt x="60591" y="528274"/>
                  <a:pt x="148636" y="603065"/>
                  <a:pt x="251829" y="622947"/>
                </a:cubicBezTo>
                <a:cubicBezTo>
                  <a:pt x="273604" y="627680"/>
                  <a:pt x="294432" y="630520"/>
                  <a:pt x="316207" y="630520"/>
                </a:cubicBezTo>
                <a:cubicBezTo>
                  <a:pt x="337982" y="630520"/>
                  <a:pt x="359756" y="627680"/>
                  <a:pt x="378691" y="622947"/>
                </a:cubicBezTo>
                <a:cubicBezTo>
                  <a:pt x="485671" y="601172"/>
                  <a:pt x="572770" y="528274"/>
                  <a:pt x="610639" y="428867"/>
                </a:cubicBezTo>
                <a:cubicBezTo>
                  <a:pt x="624840" y="393839"/>
                  <a:pt x="632414" y="353129"/>
                  <a:pt x="632414" y="312420"/>
                </a:cubicBezTo>
                <a:cubicBezTo>
                  <a:pt x="631467" y="270764"/>
                  <a:pt x="623893" y="231001"/>
                  <a:pt x="609692" y="195026"/>
                </a:cubicBezTo>
                <a:close/>
                <a:moveTo>
                  <a:pt x="556676" y="185559"/>
                </a:moveTo>
                <a:lnTo>
                  <a:pt x="444962" y="185559"/>
                </a:lnTo>
                <a:cubicBezTo>
                  <a:pt x="438335" y="137275"/>
                  <a:pt x="427921" y="94673"/>
                  <a:pt x="414667" y="59644"/>
                </a:cubicBezTo>
                <a:cubicBezTo>
                  <a:pt x="475257" y="82365"/>
                  <a:pt x="525434" y="126861"/>
                  <a:pt x="556676" y="185559"/>
                </a:cubicBezTo>
                <a:close/>
                <a:moveTo>
                  <a:pt x="587918" y="313367"/>
                </a:moveTo>
                <a:cubicBezTo>
                  <a:pt x="587918" y="341769"/>
                  <a:pt x="584131" y="370170"/>
                  <a:pt x="575610" y="395732"/>
                </a:cubicBezTo>
                <a:lnTo>
                  <a:pt x="450642" y="395732"/>
                </a:lnTo>
                <a:cubicBezTo>
                  <a:pt x="453482" y="369224"/>
                  <a:pt x="454429" y="340822"/>
                  <a:pt x="454429" y="311473"/>
                </a:cubicBezTo>
                <a:cubicBezTo>
                  <a:pt x="454429" y="283071"/>
                  <a:pt x="453482" y="255616"/>
                  <a:pt x="450642" y="229108"/>
                </a:cubicBezTo>
                <a:lnTo>
                  <a:pt x="575610" y="229108"/>
                </a:lnTo>
                <a:cubicBezTo>
                  <a:pt x="583184" y="255616"/>
                  <a:pt x="587918" y="283071"/>
                  <a:pt x="587918" y="313367"/>
                </a:cubicBezTo>
                <a:close/>
                <a:moveTo>
                  <a:pt x="222481" y="395732"/>
                </a:moveTo>
                <a:cubicBezTo>
                  <a:pt x="219641" y="369224"/>
                  <a:pt x="217747" y="340822"/>
                  <a:pt x="217747" y="311473"/>
                </a:cubicBezTo>
                <a:cubicBezTo>
                  <a:pt x="217747" y="282125"/>
                  <a:pt x="218694" y="255616"/>
                  <a:pt x="221534" y="229108"/>
                </a:cubicBezTo>
                <a:lnTo>
                  <a:pt x="406146" y="229108"/>
                </a:lnTo>
                <a:cubicBezTo>
                  <a:pt x="408986" y="255616"/>
                  <a:pt x="409933" y="283071"/>
                  <a:pt x="409933" y="311473"/>
                </a:cubicBezTo>
                <a:cubicBezTo>
                  <a:pt x="409933" y="340822"/>
                  <a:pt x="408039" y="369224"/>
                  <a:pt x="405199" y="395732"/>
                </a:cubicBezTo>
                <a:lnTo>
                  <a:pt x="222481" y="395732"/>
                </a:lnTo>
                <a:close/>
                <a:moveTo>
                  <a:pt x="55857" y="395732"/>
                </a:moveTo>
                <a:cubicBezTo>
                  <a:pt x="48283" y="370170"/>
                  <a:pt x="43549" y="343662"/>
                  <a:pt x="43549" y="316207"/>
                </a:cubicBezTo>
                <a:cubicBezTo>
                  <a:pt x="43549" y="285912"/>
                  <a:pt x="48283" y="256563"/>
                  <a:pt x="56804" y="230055"/>
                </a:cubicBezTo>
                <a:lnTo>
                  <a:pt x="177985" y="230055"/>
                </a:lnTo>
                <a:cubicBezTo>
                  <a:pt x="175145" y="256563"/>
                  <a:pt x="174198" y="283071"/>
                  <a:pt x="174198" y="312420"/>
                </a:cubicBezTo>
                <a:cubicBezTo>
                  <a:pt x="174198" y="341769"/>
                  <a:pt x="175145" y="370170"/>
                  <a:pt x="177985" y="396679"/>
                </a:cubicBezTo>
                <a:lnTo>
                  <a:pt x="55857" y="396679"/>
                </a:lnTo>
                <a:close/>
                <a:moveTo>
                  <a:pt x="361650" y="47336"/>
                </a:moveTo>
                <a:cubicBezTo>
                  <a:pt x="378691" y="79525"/>
                  <a:pt x="392892" y="128755"/>
                  <a:pt x="401412" y="186505"/>
                </a:cubicBezTo>
                <a:lnTo>
                  <a:pt x="228161" y="186505"/>
                </a:lnTo>
                <a:cubicBezTo>
                  <a:pt x="236682" y="130648"/>
                  <a:pt x="249936" y="83312"/>
                  <a:pt x="266977" y="49230"/>
                </a:cubicBezTo>
                <a:cubicBezTo>
                  <a:pt x="282125" y="46390"/>
                  <a:pt x="299166" y="44496"/>
                  <a:pt x="315260" y="44496"/>
                </a:cubicBezTo>
                <a:cubicBezTo>
                  <a:pt x="330408" y="43549"/>
                  <a:pt x="345555" y="45443"/>
                  <a:pt x="361650" y="47336"/>
                </a:cubicBezTo>
                <a:close/>
                <a:moveTo>
                  <a:pt x="213014" y="63431"/>
                </a:moveTo>
                <a:cubicBezTo>
                  <a:pt x="200706" y="97513"/>
                  <a:pt x="190292" y="139169"/>
                  <a:pt x="183665" y="185559"/>
                </a:cubicBezTo>
                <a:lnTo>
                  <a:pt x="75738" y="185559"/>
                </a:lnTo>
                <a:cubicBezTo>
                  <a:pt x="106033" y="129702"/>
                  <a:pt x="154317" y="87099"/>
                  <a:pt x="213014" y="63431"/>
                </a:cubicBezTo>
                <a:close/>
                <a:moveTo>
                  <a:pt x="73845" y="439282"/>
                </a:moveTo>
                <a:lnTo>
                  <a:pt x="183665" y="439282"/>
                </a:lnTo>
                <a:cubicBezTo>
                  <a:pt x="190292" y="490405"/>
                  <a:pt x="200706" y="533007"/>
                  <a:pt x="214907" y="568036"/>
                </a:cubicBezTo>
                <a:cubicBezTo>
                  <a:pt x="155263" y="544368"/>
                  <a:pt x="104140" y="497979"/>
                  <a:pt x="73845" y="439282"/>
                </a:cubicBezTo>
                <a:close/>
                <a:moveTo>
                  <a:pt x="271711" y="584131"/>
                </a:moveTo>
                <a:cubicBezTo>
                  <a:pt x="251829" y="550049"/>
                  <a:pt x="236682" y="500819"/>
                  <a:pt x="228161" y="439282"/>
                </a:cubicBezTo>
                <a:lnTo>
                  <a:pt x="401412" y="439282"/>
                </a:lnTo>
                <a:cubicBezTo>
                  <a:pt x="392892" y="497979"/>
                  <a:pt x="377744" y="549102"/>
                  <a:pt x="357863" y="584131"/>
                </a:cubicBezTo>
                <a:cubicBezTo>
                  <a:pt x="344609" y="586971"/>
                  <a:pt x="330408" y="587918"/>
                  <a:pt x="315260" y="587918"/>
                </a:cubicBezTo>
                <a:cubicBezTo>
                  <a:pt x="301059" y="587918"/>
                  <a:pt x="285912" y="586024"/>
                  <a:pt x="271711" y="584131"/>
                </a:cubicBezTo>
                <a:close/>
                <a:moveTo>
                  <a:pt x="412773" y="568983"/>
                </a:moveTo>
                <a:cubicBezTo>
                  <a:pt x="426974" y="533007"/>
                  <a:pt x="438335" y="488511"/>
                  <a:pt x="444962" y="439282"/>
                </a:cubicBezTo>
                <a:lnTo>
                  <a:pt x="557622" y="439282"/>
                </a:lnTo>
                <a:cubicBezTo>
                  <a:pt x="527327" y="498925"/>
                  <a:pt x="476204" y="545315"/>
                  <a:pt x="412773" y="568983"/>
                </a:cubicBezTo>
                <a:close/>
              </a:path>
            </a:pathLst>
          </a:custGeom>
          <a:solidFill>
            <a:srgbClr val="000000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8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14B7C-3F2A-0D94-E584-CEC322E67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5067" y="3853861"/>
            <a:ext cx="2963015" cy="19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080" b="1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accent4"/>
                </a:solidFill>
              </a:defRPr>
            </a:lvl2pPr>
            <a:lvl3pPr>
              <a:defRPr sz="1560">
                <a:solidFill>
                  <a:schemeClr val="accent4"/>
                </a:solidFill>
              </a:defRPr>
            </a:lvl3pPr>
            <a:lvl4pPr>
              <a:defRPr sz="1440">
                <a:solidFill>
                  <a:schemeClr val="accent4"/>
                </a:solidFill>
              </a:defRPr>
            </a:lvl4pPr>
            <a:lvl5pPr>
              <a:defRPr sz="132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7" name="Picture 23" descr="McMaster Brighter World Logo">
            <a:extLst>
              <a:ext uri="{FF2B5EF4-FFF2-40B4-BE49-F238E27FC236}">
                <a16:creationId xmlns:a16="http://schemas.microsoft.com/office/drawing/2014/main" id="{B886DC2B-3B2A-B4AF-7BE5-DAE93C15A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09862" y="4991843"/>
            <a:ext cx="2971324" cy="9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1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3 - Ac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E1B7CD-0550-9778-6253-DE4A8D2E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" t="15144" r="8891" b="1540"/>
          <a:stretch/>
        </p:blipFill>
        <p:spPr>
          <a:xfrm>
            <a:off x="-1" y="0"/>
            <a:ext cx="12192001" cy="571881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A7BB90D-A41D-6932-4520-14D86810EE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48963"/>
            <a:ext cx="3670688" cy="322600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Rectangle highlight</a:t>
            </a:r>
            <a:endParaRPr lang="en-CA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23405D-EFFB-E3F3-AC3A-44BA675100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910" y="3622358"/>
            <a:ext cx="2886527" cy="1027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Subtitle here</a:t>
            </a:r>
            <a:endParaRPr lang="en-CA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6023E83-F8BF-D356-50B1-5B29104D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11" y="1854926"/>
            <a:ext cx="2886526" cy="1542571"/>
          </a:xfrm>
          <a:prstGeom prst="rect">
            <a:avLst/>
          </a:prstGeom>
        </p:spPr>
        <p:txBody>
          <a:bodyPr anchor="b"/>
          <a:lstStyle>
            <a:lvl1pPr>
              <a:defRPr sz="288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A87D9-0F04-E5C9-7ACB-58F3209A7C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DED2B-C6ED-2290-6664-8E0796CF18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36637-AB43-B720-3C62-83DD3CFF07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5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5 - Brighter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BD07626-E45E-A81D-40C3-0F8C5666C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40" y="264259"/>
            <a:ext cx="11636920" cy="439925"/>
          </a:xfrm>
          <a:prstGeom prst="rect">
            <a:avLst/>
          </a:prstGeom>
        </p:spPr>
        <p:txBody>
          <a:bodyPr/>
          <a:lstStyle>
            <a:lvl1pPr>
              <a:defRPr sz="2640" b="1"/>
            </a:lvl1pPr>
          </a:lstStyle>
          <a:p>
            <a:r>
              <a:rPr lang="en-US"/>
              <a:t>Title goes here on 1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7540" y="760320"/>
            <a:ext cx="11651549" cy="34433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9A88-D552-5768-A82B-3E566E9D0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4AB23-BF22-AF48-5575-689E9D49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3E02-29A4-42FD-96E3-D34F96FF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9D239-A78D-CB63-E51A-7C640E4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1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6 -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2192C-3A69-FE59-73A6-A262DF72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91159-C341-9E42-1ED7-05684802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2A4791-8BB3-D788-EFE9-CDE2FEB0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7 - Land Acknowledg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307E64-9C0E-0EB5-E08F-ED76C1E8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355" y="2712599"/>
            <a:ext cx="8582350" cy="3891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355" y="3252960"/>
            <a:ext cx="8582350" cy="168317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6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z="2160" baseline="30000">
                <a:solidFill>
                  <a:schemeClr val="bg1"/>
                </a:solidFill>
              </a:rPr>
              <a:t>Click to edit Master subtitle style</a:t>
            </a:r>
          </a:p>
        </p:txBody>
      </p:sp>
      <p:grpSp>
        <p:nvGrpSpPr>
          <p:cNvPr id="8" name="Group 7" descr="An icon of a hand holding a sapling.">
            <a:extLst>
              <a:ext uri="{FF2B5EF4-FFF2-40B4-BE49-F238E27FC236}">
                <a16:creationId xmlns:a16="http://schemas.microsoft.com/office/drawing/2014/main" id="{0DECB02C-2326-F95A-1ECA-3D29624B802C}"/>
              </a:ext>
            </a:extLst>
          </p:cNvPr>
          <p:cNvGrpSpPr/>
          <p:nvPr/>
        </p:nvGrpSpPr>
        <p:grpSpPr>
          <a:xfrm>
            <a:off x="2057884" y="1913543"/>
            <a:ext cx="652704" cy="652652"/>
            <a:chOff x="12372571" y="7209566"/>
            <a:chExt cx="1087755" cy="108775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4FBF782-1048-A071-8D84-1668E5FC19BD}"/>
                </a:ext>
              </a:extLst>
            </p:cNvPr>
            <p:cNvSpPr/>
            <p:nvPr/>
          </p:nvSpPr>
          <p:spPr>
            <a:xfrm>
              <a:off x="12769764" y="7286718"/>
              <a:ext cx="553402" cy="402907"/>
            </a:xfrm>
            <a:custGeom>
              <a:avLst/>
              <a:gdLst>
                <a:gd name="connsiteX0" fmla="*/ 467678 w 553402"/>
                <a:gd name="connsiteY0" fmla="*/ 0 h 402907"/>
                <a:gd name="connsiteX1" fmla="*/ 276225 w 553402"/>
                <a:gd name="connsiteY1" fmla="*/ 120015 h 402907"/>
                <a:gd name="connsiteX2" fmla="*/ 84772 w 553402"/>
                <a:gd name="connsiteY2" fmla="*/ 0 h 402907"/>
                <a:gd name="connsiteX3" fmla="*/ 0 w 553402"/>
                <a:gd name="connsiteY3" fmla="*/ 0 h 402907"/>
                <a:gd name="connsiteX4" fmla="*/ 0 w 553402"/>
                <a:gd name="connsiteY4" fmla="*/ 20955 h 402907"/>
                <a:gd name="connsiteX5" fmla="*/ 212407 w 553402"/>
                <a:gd name="connsiteY5" fmla="*/ 233363 h 402907"/>
                <a:gd name="connsiteX6" fmla="*/ 255270 w 553402"/>
                <a:gd name="connsiteY6" fmla="*/ 233363 h 402907"/>
                <a:gd name="connsiteX7" fmla="*/ 255270 w 553402"/>
                <a:gd name="connsiteY7" fmla="*/ 402908 h 402907"/>
                <a:gd name="connsiteX8" fmla="*/ 298132 w 553402"/>
                <a:gd name="connsiteY8" fmla="*/ 402908 h 402907"/>
                <a:gd name="connsiteX9" fmla="*/ 298132 w 553402"/>
                <a:gd name="connsiteY9" fmla="*/ 233363 h 402907"/>
                <a:gd name="connsiteX10" fmla="*/ 340995 w 553402"/>
                <a:gd name="connsiteY10" fmla="*/ 233363 h 402907"/>
                <a:gd name="connsiteX11" fmla="*/ 553403 w 553402"/>
                <a:gd name="connsiteY11" fmla="*/ 20955 h 402907"/>
                <a:gd name="connsiteX12" fmla="*/ 553403 w 553402"/>
                <a:gd name="connsiteY12" fmla="*/ 0 h 402907"/>
                <a:gd name="connsiteX13" fmla="*/ 468630 w 553402"/>
                <a:gd name="connsiteY13" fmla="*/ 0 h 402907"/>
                <a:gd name="connsiteX14" fmla="*/ 212407 w 553402"/>
                <a:gd name="connsiteY14" fmla="*/ 190500 h 402907"/>
                <a:gd name="connsiteX15" fmla="*/ 43815 w 553402"/>
                <a:gd name="connsiteY15" fmla="*/ 41910 h 402907"/>
                <a:gd name="connsiteX16" fmla="*/ 84772 w 553402"/>
                <a:gd name="connsiteY16" fmla="*/ 41910 h 402907"/>
                <a:gd name="connsiteX17" fmla="*/ 253365 w 553402"/>
                <a:gd name="connsiteY17" fmla="*/ 190500 h 402907"/>
                <a:gd name="connsiteX18" fmla="*/ 212407 w 553402"/>
                <a:gd name="connsiteY18" fmla="*/ 190500 h 402907"/>
                <a:gd name="connsiteX19" fmla="*/ 340042 w 553402"/>
                <a:gd name="connsiteY19" fmla="*/ 190500 h 402907"/>
                <a:gd name="connsiteX20" fmla="*/ 299085 w 553402"/>
                <a:gd name="connsiteY20" fmla="*/ 190500 h 402907"/>
                <a:gd name="connsiteX21" fmla="*/ 467678 w 553402"/>
                <a:gd name="connsiteY21" fmla="*/ 41910 h 402907"/>
                <a:gd name="connsiteX22" fmla="*/ 508635 w 553402"/>
                <a:gd name="connsiteY22" fmla="*/ 41910 h 402907"/>
                <a:gd name="connsiteX23" fmla="*/ 340042 w 553402"/>
                <a:gd name="connsiteY23" fmla="*/ 190500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3402" h="402907">
                  <a:moveTo>
                    <a:pt x="467678" y="0"/>
                  </a:moveTo>
                  <a:cubicBezTo>
                    <a:pt x="383857" y="0"/>
                    <a:pt x="310515" y="48578"/>
                    <a:pt x="276225" y="120015"/>
                  </a:cubicBezTo>
                  <a:cubicBezTo>
                    <a:pt x="241935" y="49530"/>
                    <a:pt x="168592" y="0"/>
                    <a:pt x="84772" y="0"/>
                  </a:cubicBezTo>
                  <a:lnTo>
                    <a:pt x="0" y="0"/>
                  </a:lnTo>
                  <a:lnTo>
                    <a:pt x="0" y="20955"/>
                  </a:lnTo>
                  <a:cubicBezTo>
                    <a:pt x="0" y="138113"/>
                    <a:pt x="95250" y="233363"/>
                    <a:pt x="212407" y="233363"/>
                  </a:cubicBezTo>
                  <a:lnTo>
                    <a:pt x="255270" y="233363"/>
                  </a:lnTo>
                  <a:lnTo>
                    <a:pt x="255270" y="402908"/>
                  </a:lnTo>
                  <a:lnTo>
                    <a:pt x="298132" y="402908"/>
                  </a:lnTo>
                  <a:lnTo>
                    <a:pt x="298132" y="233363"/>
                  </a:lnTo>
                  <a:lnTo>
                    <a:pt x="340995" y="233363"/>
                  </a:lnTo>
                  <a:cubicBezTo>
                    <a:pt x="458153" y="233363"/>
                    <a:pt x="553403" y="138113"/>
                    <a:pt x="553403" y="20955"/>
                  </a:cubicBezTo>
                  <a:lnTo>
                    <a:pt x="553403" y="0"/>
                  </a:lnTo>
                  <a:lnTo>
                    <a:pt x="468630" y="0"/>
                  </a:lnTo>
                  <a:close/>
                  <a:moveTo>
                    <a:pt x="212407" y="190500"/>
                  </a:moveTo>
                  <a:cubicBezTo>
                    <a:pt x="125730" y="190500"/>
                    <a:pt x="54292" y="125730"/>
                    <a:pt x="43815" y="41910"/>
                  </a:cubicBezTo>
                  <a:lnTo>
                    <a:pt x="84772" y="41910"/>
                  </a:lnTo>
                  <a:cubicBezTo>
                    <a:pt x="171450" y="41910"/>
                    <a:pt x="242888" y="106680"/>
                    <a:pt x="253365" y="190500"/>
                  </a:cubicBezTo>
                  <a:lnTo>
                    <a:pt x="212407" y="190500"/>
                  </a:lnTo>
                  <a:close/>
                  <a:moveTo>
                    <a:pt x="340042" y="190500"/>
                  </a:moveTo>
                  <a:lnTo>
                    <a:pt x="299085" y="190500"/>
                  </a:lnTo>
                  <a:cubicBezTo>
                    <a:pt x="309563" y="106680"/>
                    <a:pt x="381000" y="41910"/>
                    <a:pt x="467678" y="41910"/>
                  </a:cubicBezTo>
                  <a:lnTo>
                    <a:pt x="508635" y="41910"/>
                  </a:lnTo>
                  <a:cubicBezTo>
                    <a:pt x="498157" y="125730"/>
                    <a:pt x="426720" y="190500"/>
                    <a:pt x="340042" y="19050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8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3ACF959F-56A5-E952-F484-09D13707B923}"/>
                </a:ext>
              </a:extLst>
            </p:cNvPr>
            <p:cNvGrpSpPr/>
            <p:nvPr/>
          </p:nvGrpSpPr>
          <p:grpSpPr>
            <a:xfrm>
              <a:off x="12372571" y="7209566"/>
              <a:ext cx="1087755" cy="1087754"/>
              <a:chOff x="12372571" y="7209566"/>
              <a:chExt cx="1087755" cy="108775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AA8C2A7-AF14-0681-9645-70B1E1D21E4A}"/>
                  </a:ext>
                </a:extLst>
              </p:cNvPr>
              <p:cNvSpPr/>
              <p:nvPr/>
            </p:nvSpPr>
            <p:spPr>
              <a:xfrm>
                <a:off x="12372571" y="7209566"/>
                <a:ext cx="1087755" cy="1087754"/>
              </a:xfrm>
              <a:custGeom>
                <a:avLst/>
                <a:gdLst>
                  <a:gd name="connsiteX0" fmla="*/ 1087755 w 1087755"/>
                  <a:gd name="connsiteY0" fmla="*/ 0 h 1087754"/>
                  <a:gd name="connsiteX1" fmla="*/ 1087755 w 1087755"/>
                  <a:gd name="connsiteY1" fmla="*/ 1087755 h 1087754"/>
                  <a:gd name="connsiteX2" fmla="*/ 0 w 1087755"/>
                  <a:gd name="connsiteY2" fmla="*/ 1087755 h 108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755" h="1087754">
                    <a:moveTo>
                      <a:pt x="1087755" y="0"/>
                    </a:moveTo>
                    <a:lnTo>
                      <a:pt x="1087755" y="1087755"/>
                    </a:lnTo>
                    <a:lnTo>
                      <a:pt x="0" y="1087755"/>
                    </a:lnTo>
                  </a:path>
                </a:pathLst>
              </a:custGeom>
              <a:no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8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BDA1C6A-BF36-D885-B1B1-203DE44727B8}"/>
                  </a:ext>
                </a:extLst>
              </p:cNvPr>
              <p:cNvSpPr/>
              <p:nvPr/>
            </p:nvSpPr>
            <p:spPr>
              <a:xfrm>
                <a:off x="12383048" y="7669623"/>
                <a:ext cx="1062990" cy="552450"/>
              </a:xfrm>
              <a:custGeom>
                <a:avLst/>
                <a:gdLst>
                  <a:gd name="connsiteX0" fmla="*/ 1048703 w 1062990"/>
                  <a:gd name="connsiteY0" fmla="*/ 261938 h 552450"/>
                  <a:gd name="connsiteX1" fmla="*/ 944880 w 1062990"/>
                  <a:gd name="connsiteY1" fmla="*/ 206693 h 552450"/>
                  <a:gd name="connsiteX2" fmla="*/ 929640 w 1062990"/>
                  <a:gd name="connsiteY2" fmla="*/ 206693 h 552450"/>
                  <a:gd name="connsiteX3" fmla="*/ 661988 w 1062990"/>
                  <a:gd name="connsiteY3" fmla="*/ 0 h 552450"/>
                  <a:gd name="connsiteX4" fmla="*/ 418148 w 1062990"/>
                  <a:gd name="connsiteY4" fmla="*/ 146685 h 552450"/>
                  <a:gd name="connsiteX5" fmla="*/ 343853 w 1062990"/>
                  <a:gd name="connsiteY5" fmla="*/ 127635 h 552450"/>
                  <a:gd name="connsiteX6" fmla="*/ 203835 w 1062990"/>
                  <a:gd name="connsiteY6" fmla="*/ 191452 h 552450"/>
                  <a:gd name="connsiteX7" fmla="*/ 0 w 1062990"/>
                  <a:gd name="connsiteY7" fmla="*/ 191452 h 552450"/>
                  <a:gd name="connsiteX8" fmla="*/ 0 w 1062990"/>
                  <a:gd name="connsiteY8" fmla="*/ 488633 h 552450"/>
                  <a:gd name="connsiteX9" fmla="*/ 209550 w 1062990"/>
                  <a:gd name="connsiteY9" fmla="*/ 488633 h 552450"/>
                  <a:gd name="connsiteX10" fmla="*/ 404813 w 1062990"/>
                  <a:gd name="connsiteY10" fmla="*/ 552450 h 552450"/>
                  <a:gd name="connsiteX11" fmla="*/ 732473 w 1062990"/>
                  <a:gd name="connsiteY11" fmla="*/ 552450 h 552450"/>
                  <a:gd name="connsiteX12" fmla="*/ 738188 w 1062990"/>
                  <a:gd name="connsiteY12" fmla="*/ 547688 h 552450"/>
                  <a:gd name="connsiteX13" fmla="*/ 974408 w 1062990"/>
                  <a:gd name="connsiteY13" fmla="*/ 351473 h 552450"/>
                  <a:gd name="connsiteX14" fmla="*/ 1022985 w 1062990"/>
                  <a:gd name="connsiteY14" fmla="*/ 311468 h 552450"/>
                  <a:gd name="connsiteX15" fmla="*/ 1045845 w 1062990"/>
                  <a:gd name="connsiteY15" fmla="*/ 293370 h 552450"/>
                  <a:gd name="connsiteX16" fmla="*/ 1062990 w 1062990"/>
                  <a:gd name="connsiteY16" fmla="*/ 280035 h 552450"/>
                  <a:gd name="connsiteX17" fmla="*/ 1048703 w 1062990"/>
                  <a:gd name="connsiteY17" fmla="*/ 263843 h 552450"/>
                  <a:gd name="connsiteX18" fmla="*/ 662940 w 1062990"/>
                  <a:gd name="connsiteY18" fmla="*/ 41910 h 552450"/>
                  <a:gd name="connsiteX19" fmla="*/ 887730 w 1062990"/>
                  <a:gd name="connsiteY19" fmla="*/ 212408 h 552450"/>
                  <a:gd name="connsiteX20" fmla="*/ 832485 w 1062990"/>
                  <a:gd name="connsiteY20" fmla="*/ 240983 h 552450"/>
                  <a:gd name="connsiteX21" fmla="*/ 798195 w 1062990"/>
                  <a:gd name="connsiteY21" fmla="*/ 271463 h 552450"/>
                  <a:gd name="connsiteX22" fmla="*/ 746760 w 1062990"/>
                  <a:gd name="connsiteY22" fmla="*/ 318135 h 552450"/>
                  <a:gd name="connsiteX23" fmla="*/ 746760 w 1062990"/>
                  <a:gd name="connsiteY23" fmla="*/ 318135 h 552450"/>
                  <a:gd name="connsiteX24" fmla="*/ 600075 w 1062990"/>
                  <a:gd name="connsiteY24" fmla="*/ 190500 h 552450"/>
                  <a:gd name="connsiteX25" fmla="*/ 481965 w 1062990"/>
                  <a:gd name="connsiteY25" fmla="*/ 190500 h 552450"/>
                  <a:gd name="connsiteX26" fmla="*/ 456248 w 1062990"/>
                  <a:gd name="connsiteY26" fmla="*/ 168593 h 552450"/>
                  <a:gd name="connsiteX27" fmla="*/ 663893 w 1062990"/>
                  <a:gd name="connsiteY27" fmla="*/ 41910 h 552450"/>
                  <a:gd name="connsiteX28" fmla="*/ 191453 w 1062990"/>
                  <a:gd name="connsiteY28" fmla="*/ 445770 h 552450"/>
                  <a:gd name="connsiteX29" fmla="*/ 42863 w 1062990"/>
                  <a:gd name="connsiteY29" fmla="*/ 445770 h 552450"/>
                  <a:gd name="connsiteX30" fmla="*/ 42863 w 1062990"/>
                  <a:gd name="connsiteY30" fmla="*/ 233363 h 552450"/>
                  <a:gd name="connsiteX31" fmla="*/ 191453 w 1062990"/>
                  <a:gd name="connsiteY31" fmla="*/ 233363 h 552450"/>
                  <a:gd name="connsiteX32" fmla="*/ 191453 w 1062990"/>
                  <a:gd name="connsiteY32" fmla="*/ 445770 h 552450"/>
                  <a:gd name="connsiteX33" fmla="*/ 996315 w 1062990"/>
                  <a:gd name="connsiteY33" fmla="*/ 277178 h 552450"/>
                  <a:gd name="connsiteX34" fmla="*/ 946785 w 1062990"/>
                  <a:gd name="connsiteY34" fmla="*/ 318135 h 552450"/>
                  <a:gd name="connsiteX35" fmla="*/ 716280 w 1062990"/>
                  <a:gd name="connsiteY35" fmla="*/ 509588 h 552450"/>
                  <a:gd name="connsiteX36" fmla="*/ 411480 w 1062990"/>
                  <a:gd name="connsiteY36" fmla="*/ 509588 h 552450"/>
                  <a:gd name="connsiteX37" fmla="*/ 234315 w 1062990"/>
                  <a:gd name="connsiteY37" fmla="*/ 451485 h 552450"/>
                  <a:gd name="connsiteX38" fmla="*/ 234315 w 1062990"/>
                  <a:gd name="connsiteY38" fmla="*/ 220980 h 552450"/>
                  <a:gd name="connsiteX39" fmla="*/ 344805 w 1062990"/>
                  <a:gd name="connsiteY39" fmla="*/ 169545 h 552450"/>
                  <a:gd name="connsiteX40" fmla="*/ 456248 w 1062990"/>
                  <a:gd name="connsiteY40" fmla="*/ 225743 h 552450"/>
                  <a:gd name="connsiteX41" fmla="*/ 462915 w 1062990"/>
                  <a:gd name="connsiteY41" fmla="*/ 232410 h 552450"/>
                  <a:gd name="connsiteX42" fmla="*/ 600075 w 1062990"/>
                  <a:gd name="connsiteY42" fmla="*/ 232410 h 552450"/>
                  <a:gd name="connsiteX43" fmla="*/ 703898 w 1062990"/>
                  <a:gd name="connsiteY43" fmla="*/ 317183 h 552450"/>
                  <a:gd name="connsiteX44" fmla="*/ 503873 w 1062990"/>
                  <a:gd name="connsiteY44" fmla="*/ 317183 h 552450"/>
                  <a:gd name="connsiteX45" fmla="*/ 503873 w 1062990"/>
                  <a:gd name="connsiteY45" fmla="*/ 360045 h 552450"/>
                  <a:gd name="connsiteX46" fmla="*/ 762953 w 1062990"/>
                  <a:gd name="connsiteY46" fmla="*/ 360045 h 552450"/>
                  <a:gd name="connsiteX47" fmla="*/ 768668 w 1062990"/>
                  <a:gd name="connsiteY47" fmla="*/ 355283 h 552450"/>
                  <a:gd name="connsiteX48" fmla="*/ 827723 w 1062990"/>
                  <a:gd name="connsiteY48" fmla="*/ 302895 h 552450"/>
                  <a:gd name="connsiteX49" fmla="*/ 860108 w 1062990"/>
                  <a:gd name="connsiteY49" fmla="*/ 274320 h 552450"/>
                  <a:gd name="connsiteX50" fmla="*/ 941070 w 1062990"/>
                  <a:gd name="connsiteY50" fmla="*/ 249555 h 552450"/>
                  <a:gd name="connsiteX51" fmla="*/ 1001078 w 1062990"/>
                  <a:gd name="connsiteY51" fmla="*/ 274320 h 552450"/>
                  <a:gd name="connsiteX52" fmla="*/ 996315 w 1062990"/>
                  <a:gd name="connsiteY52" fmla="*/ 27813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2990" h="552450">
                    <a:moveTo>
                      <a:pt x="1048703" y="261938"/>
                    </a:moveTo>
                    <a:cubicBezTo>
                      <a:pt x="1022033" y="230505"/>
                      <a:pt x="985838" y="211455"/>
                      <a:pt x="944880" y="206693"/>
                    </a:cubicBezTo>
                    <a:cubicBezTo>
                      <a:pt x="940118" y="206693"/>
                      <a:pt x="935355" y="206693"/>
                      <a:pt x="929640" y="206693"/>
                    </a:cubicBezTo>
                    <a:cubicBezTo>
                      <a:pt x="898208" y="85725"/>
                      <a:pt x="788670" y="0"/>
                      <a:pt x="661988" y="0"/>
                    </a:cubicBezTo>
                    <a:cubicBezTo>
                      <a:pt x="535305" y="0"/>
                      <a:pt x="465773" y="57150"/>
                      <a:pt x="418148" y="146685"/>
                    </a:cubicBezTo>
                    <a:cubicBezTo>
                      <a:pt x="396240" y="136208"/>
                      <a:pt x="371475" y="127635"/>
                      <a:pt x="343853" y="127635"/>
                    </a:cubicBezTo>
                    <a:cubicBezTo>
                      <a:pt x="279083" y="127635"/>
                      <a:pt x="222885" y="174308"/>
                      <a:pt x="203835" y="191452"/>
                    </a:cubicBezTo>
                    <a:lnTo>
                      <a:pt x="0" y="191452"/>
                    </a:lnTo>
                    <a:lnTo>
                      <a:pt x="0" y="488633"/>
                    </a:lnTo>
                    <a:lnTo>
                      <a:pt x="209550" y="488633"/>
                    </a:lnTo>
                    <a:lnTo>
                      <a:pt x="404813" y="552450"/>
                    </a:lnTo>
                    <a:lnTo>
                      <a:pt x="732473" y="552450"/>
                    </a:lnTo>
                    <a:lnTo>
                      <a:pt x="738188" y="547688"/>
                    </a:lnTo>
                    <a:cubicBezTo>
                      <a:pt x="874395" y="434340"/>
                      <a:pt x="939165" y="381000"/>
                      <a:pt x="974408" y="351473"/>
                    </a:cubicBezTo>
                    <a:cubicBezTo>
                      <a:pt x="999173" y="331153"/>
                      <a:pt x="1015365" y="317818"/>
                      <a:pt x="1022985" y="311468"/>
                    </a:cubicBezTo>
                    <a:cubicBezTo>
                      <a:pt x="1027748" y="307658"/>
                      <a:pt x="1034415" y="301943"/>
                      <a:pt x="1045845" y="293370"/>
                    </a:cubicBezTo>
                    <a:lnTo>
                      <a:pt x="1062990" y="280035"/>
                    </a:lnTo>
                    <a:lnTo>
                      <a:pt x="1048703" y="263843"/>
                    </a:lnTo>
                    <a:close/>
                    <a:moveTo>
                      <a:pt x="662940" y="41910"/>
                    </a:moveTo>
                    <a:cubicBezTo>
                      <a:pt x="768668" y="41910"/>
                      <a:pt x="860108" y="112395"/>
                      <a:pt x="887730" y="212408"/>
                    </a:cubicBezTo>
                    <a:cubicBezTo>
                      <a:pt x="867728" y="218123"/>
                      <a:pt x="849630" y="227648"/>
                      <a:pt x="832485" y="240983"/>
                    </a:cubicBezTo>
                    <a:cubicBezTo>
                      <a:pt x="822008" y="249555"/>
                      <a:pt x="810578" y="260033"/>
                      <a:pt x="798195" y="271463"/>
                    </a:cubicBezTo>
                    <a:cubicBezTo>
                      <a:pt x="783908" y="284798"/>
                      <a:pt x="767715" y="300038"/>
                      <a:pt x="746760" y="318135"/>
                    </a:cubicBezTo>
                    <a:lnTo>
                      <a:pt x="746760" y="318135"/>
                    </a:lnTo>
                    <a:cubicBezTo>
                      <a:pt x="736283" y="245745"/>
                      <a:pt x="674370" y="190500"/>
                      <a:pt x="600075" y="190500"/>
                    </a:cubicBezTo>
                    <a:lnTo>
                      <a:pt x="481965" y="190500"/>
                    </a:lnTo>
                    <a:cubicBezTo>
                      <a:pt x="476250" y="184785"/>
                      <a:pt x="467678" y="177165"/>
                      <a:pt x="456248" y="168593"/>
                    </a:cubicBezTo>
                    <a:cubicBezTo>
                      <a:pt x="496253" y="91440"/>
                      <a:pt x="576263" y="41910"/>
                      <a:pt x="663893" y="41910"/>
                    </a:cubicBezTo>
                    <a:close/>
                    <a:moveTo>
                      <a:pt x="191453" y="445770"/>
                    </a:moveTo>
                    <a:lnTo>
                      <a:pt x="42863" y="445770"/>
                    </a:lnTo>
                    <a:lnTo>
                      <a:pt x="42863" y="233363"/>
                    </a:lnTo>
                    <a:lnTo>
                      <a:pt x="191453" y="233363"/>
                    </a:lnTo>
                    <a:lnTo>
                      <a:pt x="191453" y="445770"/>
                    </a:lnTo>
                    <a:close/>
                    <a:moveTo>
                      <a:pt x="996315" y="277178"/>
                    </a:moveTo>
                    <a:cubicBezTo>
                      <a:pt x="988057" y="283528"/>
                      <a:pt x="971550" y="297180"/>
                      <a:pt x="946785" y="318135"/>
                    </a:cubicBezTo>
                    <a:cubicBezTo>
                      <a:pt x="912495" y="346710"/>
                      <a:pt x="848678" y="400050"/>
                      <a:pt x="716280" y="509588"/>
                    </a:cubicBezTo>
                    <a:lnTo>
                      <a:pt x="411480" y="509588"/>
                    </a:lnTo>
                    <a:lnTo>
                      <a:pt x="234315" y="451485"/>
                    </a:lnTo>
                    <a:lnTo>
                      <a:pt x="234315" y="220980"/>
                    </a:lnTo>
                    <a:cubicBezTo>
                      <a:pt x="250508" y="206693"/>
                      <a:pt x="296228" y="169545"/>
                      <a:pt x="344805" y="169545"/>
                    </a:cubicBezTo>
                    <a:cubicBezTo>
                      <a:pt x="393383" y="169545"/>
                      <a:pt x="456248" y="225743"/>
                      <a:pt x="456248" y="225743"/>
                    </a:cubicBezTo>
                    <a:lnTo>
                      <a:pt x="462915" y="232410"/>
                    </a:lnTo>
                    <a:lnTo>
                      <a:pt x="600075" y="232410"/>
                    </a:lnTo>
                    <a:cubicBezTo>
                      <a:pt x="651510" y="232410"/>
                      <a:pt x="694373" y="268605"/>
                      <a:pt x="703898" y="317183"/>
                    </a:cubicBezTo>
                    <a:lnTo>
                      <a:pt x="503873" y="317183"/>
                    </a:lnTo>
                    <a:lnTo>
                      <a:pt x="503873" y="360045"/>
                    </a:lnTo>
                    <a:lnTo>
                      <a:pt x="762953" y="360045"/>
                    </a:lnTo>
                    <a:lnTo>
                      <a:pt x="768668" y="355283"/>
                    </a:lnTo>
                    <a:cubicBezTo>
                      <a:pt x="793433" y="334328"/>
                      <a:pt x="812483" y="317183"/>
                      <a:pt x="827723" y="302895"/>
                    </a:cubicBezTo>
                    <a:cubicBezTo>
                      <a:pt x="840105" y="291465"/>
                      <a:pt x="849630" y="281940"/>
                      <a:pt x="860108" y="274320"/>
                    </a:cubicBezTo>
                    <a:cubicBezTo>
                      <a:pt x="882968" y="255270"/>
                      <a:pt x="911543" y="246698"/>
                      <a:pt x="941070" y="249555"/>
                    </a:cubicBezTo>
                    <a:cubicBezTo>
                      <a:pt x="962978" y="251460"/>
                      <a:pt x="983933" y="260033"/>
                      <a:pt x="1001078" y="274320"/>
                    </a:cubicBezTo>
                    <a:cubicBezTo>
                      <a:pt x="999173" y="275273"/>
                      <a:pt x="998220" y="277178"/>
                      <a:pt x="996315" y="27813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8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7440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4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SB 3 - Full Bleed w/ Maroon - Black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7">
            <a:extLst>
              <a:ext uri="{FF2B5EF4-FFF2-40B4-BE49-F238E27FC236}">
                <a16:creationId xmlns:a16="http://schemas.microsoft.com/office/drawing/2014/main" id="{248D3F33-A666-786D-AD61-DDDEED2D3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561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Full Width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23" y="1122364"/>
            <a:ext cx="3292097" cy="2361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Click to add featured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823" y="3602038"/>
            <a:ext cx="329209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D30D8950-9F1B-AEE3-0912-E217D0FE8C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188" y="5886854"/>
            <a:ext cx="4722902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E9C18DFD-1B95-4836-CF7C-E50BA54B97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6187" y="6133039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 descr="A black and yellow logo with white text&#10;&#10;AI-generated content may be incorrect.">
            <a:extLst>
              <a:ext uri="{FF2B5EF4-FFF2-40B4-BE49-F238E27FC236}">
                <a16:creationId xmlns:a16="http://schemas.microsoft.com/office/drawing/2014/main" id="{1187AB71-3D45-4C6D-D947-7BA252C6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1" y="5807787"/>
            <a:ext cx="2896684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4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22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SB 3b - Full Bleed w/ Maroon - Whit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7">
            <a:extLst>
              <a:ext uri="{FF2B5EF4-FFF2-40B4-BE49-F238E27FC236}">
                <a16:creationId xmlns:a16="http://schemas.microsoft.com/office/drawing/2014/main" id="{248D3F33-A666-786D-AD61-DDDEED2D3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5611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Full Width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23" y="1122364"/>
            <a:ext cx="3292097" cy="2361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Click to add featured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823" y="3602038"/>
            <a:ext cx="329209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4AFF0D56-3448-95AE-03B0-9904714F6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188" y="5886854"/>
            <a:ext cx="4722902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4DEAB1BE-F446-3552-BE09-43A36DDAD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6187" y="6133039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 descr="A black and yellow logo with white text&#10;&#10;AI-generated content may be incorrect.">
            <a:extLst>
              <a:ext uri="{FF2B5EF4-FFF2-40B4-BE49-F238E27FC236}">
                <a16:creationId xmlns:a16="http://schemas.microsoft.com/office/drawing/2014/main" id="{89F4FE6F-FB40-9552-3E4B-A28DA773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1" y="5807787"/>
            <a:ext cx="2896684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SB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EBE3D3-D3BA-6C66-0F60-CE45C9A8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00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5" name="Picture Placeholder 37">
            <a:extLst>
              <a:ext uri="{FF2B5EF4-FFF2-40B4-BE49-F238E27FC236}">
                <a16:creationId xmlns:a16="http://schemas.microsoft.com/office/drawing/2014/main" id="{7BC0CDB4-B309-664E-5317-16C741F0DC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1429" y="1"/>
            <a:ext cx="8490571" cy="6857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50" y="935444"/>
            <a:ext cx="3438519" cy="5515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defRPr sz="2880" b="1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Thank you!</a:t>
            </a:r>
            <a:endParaRPr lang="en-US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D70DDEC-E582-ED4A-6D8A-0196671869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859" y="1684652"/>
            <a:ext cx="2772789" cy="55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E541934F-CE61-AF06-06B6-6B15C0576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859" y="2446655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99EA757-CAA9-604E-B8EB-425B15B58B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859" y="2751455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E2AFE52A-5C16-C9BE-79D6-EF38DEE4F4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859" y="3394083"/>
            <a:ext cx="2772790" cy="55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56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C654BE1F-9059-4847-3B90-768A01CA4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859" y="4156085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EF91EF5-F25E-E06D-1B3A-B79517D708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8859" y="4460886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9093413D-8001-206F-2168-1DEE742390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762" y="5170406"/>
            <a:ext cx="2772790" cy="190793"/>
          </a:xfrm>
          <a:prstGeom prst="rect">
            <a:avLst/>
          </a:prstGeom>
        </p:spPr>
        <p:txBody>
          <a:bodyPr/>
          <a:lstStyle>
            <a:lvl1pPr>
              <a:defRPr sz="15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Picture 6" descr="A black and yellow logo with white text&#10;&#10;AI-generated content may be incorrect.">
            <a:extLst>
              <a:ext uri="{FF2B5EF4-FFF2-40B4-BE49-F238E27FC236}">
                <a16:creationId xmlns:a16="http://schemas.microsoft.com/office/drawing/2014/main" id="{D4B07C60-EFA5-1B64-809B-A97207546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2" y="5807787"/>
            <a:ext cx="2772790" cy="6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BE623F-DB6C-3D05-E5AC-0FB1CD275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7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 Layout 1 - 2 Column w/ Medi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C55-2FD0-1B45-D242-0C8C493EDB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41" y="274320"/>
            <a:ext cx="11665548" cy="4432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0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64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/>
              <a:t>Slide title goes here on 1 line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FF58-1895-74A3-698E-D878C3072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11" y="760320"/>
            <a:ext cx="11666178" cy="344330"/>
          </a:xfrm>
          <a:prstGeom prst="rect">
            <a:avLst/>
          </a:prstGeom>
        </p:spPr>
        <p:txBody>
          <a:bodyPr anchor="t"/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60">
                <a:solidFill>
                  <a:srgbClr val="7A093C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 goes here on 1 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B14DC-23EE-FBE4-6AE9-EC06E3E5F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29085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99F92D-9095-DA83-60F2-A43FB5C72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5615261" cy="41187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4E78C-7224-CFE0-F0BC-D6CF58ECD75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13829" y="1550505"/>
            <a:ext cx="5615260" cy="411877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media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8F07AF7-B866-2D43-EF37-CA662E3EE76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B5698E-9599-38C5-2280-B7F4591779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0B3F48-8C2B-B22C-5909-BA6842B379F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54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6">
          <p15:clr>
            <a:srgbClr val="F26B43"/>
          </p15:clr>
        </p15:guide>
        <p15:guide id="2" pos="12523">
          <p15:clr>
            <a:srgbClr val="F26B43"/>
          </p15:clr>
        </p15:guide>
        <p15:guide id="3" orient="horz" pos="6911">
          <p15:clr>
            <a:srgbClr val="F26B43"/>
          </p15:clr>
        </p15:guide>
        <p15:guide id="4" orient="horz" pos="2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124C9A-1A6B-0A47-A80A-9BE7F1D1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29452" y="6391734"/>
            <a:ext cx="10562548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7F28D3-D67E-618C-8F3A-A8EC1886A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5922" y="6534344"/>
            <a:ext cx="0" cy="21006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B70D333-8933-5D45-A645-E2101C8D0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4517" y="6534345"/>
            <a:ext cx="6783910" cy="210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CDP 2025 - Anthony Hunt and Emil Sekerinski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FFE53B8-8EDD-64F7-3BAB-DF15C46C5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68427" y="6534344"/>
            <a:ext cx="1543668" cy="210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Nov. 10,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1AF429-5834-A301-2B81-A35534AD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882" y="6534344"/>
            <a:ext cx="458159" cy="210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and yellow logo&#10;&#10;AI-generated content may be incorrect.">
            <a:extLst>
              <a:ext uri="{FF2B5EF4-FFF2-40B4-BE49-F238E27FC236}">
                <a16:creationId xmlns:a16="http://schemas.microsoft.com/office/drawing/2014/main" id="{6BE4A025-1867-617D-FCA2-F560A20577F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302" y="6490261"/>
            <a:ext cx="1249807" cy="2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523">
          <p15:clr>
            <a:srgbClr val="F26B43"/>
          </p15:clr>
        </p15:guide>
        <p15:guide id="2" pos="276">
          <p15:clr>
            <a:srgbClr val="F26B43"/>
          </p15:clr>
        </p15:guide>
        <p15:guide id="3" orient="horz" pos="266">
          <p15:clr>
            <a:srgbClr val="F26B43"/>
          </p15:clr>
        </p15:guide>
        <p15:guide id="4" orient="horz" pos="69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124C9A-1A6B-0A47-A80A-9BE7F1D1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0585" y="6203852"/>
            <a:ext cx="9311415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7F28D3-D67E-618C-8F3A-A8EC1886A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5922" y="6372667"/>
            <a:ext cx="0" cy="21006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B70D333-8933-5D45-A645-E2101C8D0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6" y="6372000"/>
            <a:ext cx="4114169" cy="22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B6E45-6B27-3FE5-2C5E-F383AA13173A}"/>
              </a:ext>
            </a:extLst>
          </p:cNvPr>
          <p:cNvSpPr txBox="1"/>
          <p:nvPr/>
        </p:nvSpPr>
        <p:spPr>
          <a:xfrm>
            <a:off x="8165921" y="6372666"/>
            <a:ext cx="1019990" cy="2100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080">
                <a:solidFill>
                  <a:schemeClr val="accent3"/>
                </a:solidFill>
              </a:rPr>
              <a:t>mcmaster.ca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FFE53B8-8EDD-64F7-3BAB-DF15C46C5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5911" y="6372667"/>
            <a:ext cx="1543668" cy="210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3"/>
                </a:solidFill>
              </a:defRPr>
            </a:lvl1pPr>
          </a:lstStyle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1AF429-5834-A301-2B81-A35534AD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543" y="6372000"/>
            <a:ext cx="458159" cy="226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accent3"/>
                </a:solidFill>
              </a:defRPr>
            </a:lvl1pPr>
          </a:lstStyle>
          <a:p>
            <a:fld id="{991AB9B0-3E43-D847-B073-60FE8FAFFD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998A2E8-743F-A80B-768B-B5372F86044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90194" y="6329258"/>
            <a:ext cx="514734" cy="348749"/>
          </a:xfrm>
          <a:prstGeom prst="rect">
            <a:avLst/>
          </a:prstGeom>
        </p:spPr>
      </p:pic>
      <p:pic>
        <p:nvPicPr>
          <p:cNvPr id="2" name="Picture 1" descr="A black and yellow logo&#10;&#10;AI-generated content may be incorrect.">
            <a:extLst>
              <a:ext uri="{FF2B5EF4-FFF2-40B4-BE49-F238E27FC236}">
                <a16:creationId xmlns:a16="http://schemas.microsoft.com/office/drawing/2014/main" id="{6BE4A025-1867-617D-FCA2-F560A20577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2911" y="6116327"/>
            <a:ext cx="1992286" cy="4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523">
          <p15:clr>
            <a:srgbClr val="F26B43"/>
          </p15:clr>
        </p15:guide>
        <p15:guide id="2" pos="276">
          <p15:clr>
            <a:srgbClr val="F26B43"/>
          </p15:clr>
        </p15:guide>
        <p15:guide id="3" orient="horz" pos="266">
          <p15:clr>
            <a:srgbClr val="F26B43"/>
          </p15:clr>
        </p15:guide>
        <p15:guide id="4" orient="horz" pos="69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567752.567771" TargetMode="External"/><Relationship Id="rId2" Type="http://schemas.openxmlformats.org/officeDocument/2006/relationships/hyperlink" Target="https://gitlab.cs.uni-duesseldorf.de/general/stups/prob2-jupyter-notebooks/-/blob/9d830112d9713d0cbc12d9d285f44ee61c827ccf/puzzles/Game_of_Life.ipynb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1145/357195.3571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0987D8-7E7F-E338-7C07-DC74D3F59F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48963"/>
            <a:ext cx="4663440" cy="322600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4F35-A56E-6384-44D2-18B6D4F33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731617"/>
            <a:ext cx="4475480" cy="1054145"/>
          </a:xfrm>
        </p:spPr>
        <p:txBody>
          <a:bodyPr/>
          <a:lstStyle/>
          <a:p>
            <a:r>
              <a:rPr lang="en-US" sz="2000" u="sng"/>
              <a:t>Anthony Hunt</a:t>
            </a:r>
            <a:r>
              <a:rPr lang="en-US" sz="2000"/>
              <a:t> and Emil </a:t>
            </a:r>
            <a:r>
              <a:rPr lang="en-US" sz="2000" err="1"/>
              <a:t>Sekerinski</a:t>
            </a:r>
            <a:endParaRPr lang="en-US" sz="2000"/>
          </a:p>
          <a:p>
            <a:r>
              <a:rPr lang="en-US" sz="2000"/>
              <a:t>McMaster University, </a:t>
            </a:r>
            <a:br>
              <a:rPr lang="en-US" sz="2000"/>
            </a:br>
            <a:r>
              <a:rPr lang="en-US" sz="2000"/>
              <a:t>Hamilton, Canada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CAEBEA-D439-63F0-4B3F-26B1DAAE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271"/>
            <a:ext cx="4475480" cy="1780038"/>
          </a:xfrm>
        </p:spPr>
        <p:txBody>
          <a:bodyPr anchor="ctr"/>
          <a:lstStyle/>
          <a:p>
            <a:r>
              <a:rPr lang="en-US" sz="3200" dirty="0"/>
              <a:t>High-Level Optimization of Abstract Data Types</a:t>
            </a:r>
            <a:endParaRPr lang="en-CA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8144-906F-EE48-3D5B-F56C24D20A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E141F-FD0D-4851-9F5F-2BB62B49E6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CDP 2025 - Anthony Hunt and Emil </a:t>
            </a:r>
            <a:r>
              <a:rPr lang="en-US" dirty="0" err="1"/>
              <a:t>Sekerinski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E49F8-94BB-288C-168D-1C4631E5EF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65B5A-5D8C-C7C7-4569-32D0ACE6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DA70-03C6-0121-06E9-3041F9B79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Naïve Implementation of the Visitor Information System</a:t>
            </a:r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E4FA41-9CF5-2278-03C2-A43D6CF42F8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9F9CFE-02E7-9B5C-E539-705A3210DD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9C1018-50DF-38BF-0B30-85B3D83E018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7B93A736-CD2F-48F4-7C43-35DBEC1B3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5963E5AA-51E3-43EE-997D-EDC39A3B5F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12" y="3869862"/>
                <a:ext cx="5656333" cy="2769512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𝑙𝑜𝑐𝑎𝑡𝑖𝑜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𝑎𝑡𝑡𝑒𝑛𝑑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𝑟𝑜𝑜𝑚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CA" sz="2400" dirty="0"/>
              </a:p>
              <a:p>
                <a:pPr marL="0" indent="0" algn="l">
                  <a:buNone/>
                </a:pPr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𝑖𝑛𝑣𝑒𝑟𝑠𝑒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𝑙𝑜𝑐𝑎𝑡𝑖𝑜𝑛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𝑖𝑛𝑣𝑒𝑟𝑠𝑒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𝑐𝑜𝑚𝑝𝑜𝑠𝑒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/>
              </a:p>
              <a:p>
                <a:pPr marL="0" indent="0" algn="l">
                  <a:buNone/>
                </a:pPr>
                <a:r>
                  <a:rPr lang="en-CA" sz="2400" dirty="0"/>
                  <a:t>…</a:t>
                </a: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5963E5AA-51E3-43EE-997D-EDC39A3B5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" y="3869862"/>
                <a:ext cx="5656333" cy="2769512"/>
              </a:xfrm>
              <a:prstGeom prst="rect">
                <a:avLst/>
              </a:prstGeom>
              <a:blipFill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C2A6F6F5-30AD-6892-3649-4C048111DB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961" y="2062816"/>
                <a:ext cx="5373112" cy="830461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𝑡𝑢𝑝𝑙𝑒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𝑊𝑜𝑟𝑘𝑠h𝑜𝑝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𝑅𝑜𝑜𝑚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𝑡𝑢𝑝𝑙𝑒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𝑉𝑖𝑠𝑖𝑡𝑜𝑟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𝑊𝑜𝑟𝑘𝑠h𝑜𝑝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br>
                  <a:rPr lang="en-US" sz="2400" dirty="0"/>
                </a:br>
                <a:endParaRPr lang="en-CA" sz="2400" dirty="0"/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C2A6F6F5-30AD-6892-3649-4C048111D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" y="2062816"/>
                <a:ext cx="5373112" cy="830461"/>
              </a:xfrm>
              <a:prstGeom prst="rect">
                <a:avLst/>
              </a:prstGeom>
              <a:blipFill>
                <a:blip r:embed="rId4"/>
                <a:stretch>
                  <a:fillRect l="-340" r="-2041" b="-14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7F3CD51-FB1C-44B6-9BA5-1D471A2432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1922" y="1594131"/>
                <a:ext cx="5957167" cy="4661012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𝐩𝐫𝐨𝐜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𝑖𝑛𝑣𝑒𝑟𝑠𝑒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≔{}</m:t>
                      </m:r>
                    </m:oMath>
                  </m:oMathPara>
                </a14:m>
                <a:endParaRPr lang="en-CA" sz="2400" b="1" dirty="0">
                  <a:latin typeface="Cambria Math" panose="02040503050406030204" pitchFamily="18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𝐫𝐞𝐭𝐮𝐫𝐧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1">
                          <a:latin typeface="Cambria Math" panose="02040503050406030204" pitchFamily="18" charset="0"/>
                        </a:rPr>
                        <m:t>𝐩𝐫𝐨𝐜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𝑐𝑜𝑚𝑝𝑜𝑠𝑒</m:t>
                      </m:r>
                      <m:d>
                        <m:d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i="1">
                          <a:latin typeface="Cambria Math" panose="02040503050406030204" pitchFamily="18" charset="0"/>
                        </a:rPr>
                        <m:t>≔{}</m:t>
                      </m:r>
                    </m:oMath>
                  </m:oMathPara>
                </a14:m>
                <a:endParaRPr lang="en-CA" sz="2400" b="1" dirty="0">
                  <a:latin typeface="Cambria Math" panose="02040503050406030204" pitchFamily="18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𝐭𝐡𝐞𝐧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CA" sz="2400" b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i="1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400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CA" sz="240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sz="2400" b="1">
                          <a:latin typeface="Cambria Math" panose="02040503050406030204" pitchFamily="18" charset="0"/>
                        </a:rPr>
                        <m:t>𝐫𝐞𝐭𝐮𝐫𝐧</m:t>
                      </m:r>
                      <m:r>
                        <a:rPr lang="en-CA" sz="2400" b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7F3CD51-FB1C-44B6-9BA5-1D471A243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22" y="1594131"/>
                <a:ext cx="5957167" cy="4661012"/>
              </a:xfrm>
              <a:prstGeom prst="rect">
                <a:avLst/>
              </a:prstGeom>
              <a:blipFill>
                <a:blip r:embed="rId5"/>
                <a:stretch>
                  <a:fillRect l="-409" b="-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76DD4FEE-ECC4-7199-31C4-3324A2C73424}"/>
                  </a:ext>
                </a:extLst>
              </p:cNvPr>
              <p:cNvSpPr/>
              <p:nvPr/>
            </p:nvSpPr>
            <p:spPr>
              <a:xfrm>
                <a:off x="9598951" y="4696018"/>
                <a:ext cx="2399614" cy="8658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Runtime: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Memory: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76DD4FEE-ECC4-7199-31C4-3324A2C73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951" y="4696018"/>
                <a:ext cx="2399614" cy="86584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B7C0711-10F5-AD47-4E53-C559E023C1EC}"/>
                  </a:ext>
                </a:extLst>
              </p:cNvPr>
              <p:cNvSpPr/>
              <p:nvPr/>
            </p:nvSpPr>
            <p:spPr>
              <a:xfrm>
                <a:off x="9598951" y="2133685"/>
                <a:ext cx="2399614" cy="8658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Runtime: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Memory: up to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B7C0711-10F5-AD47-4E53-C559E023C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951" y="2133685"/>
                <a:ext cx="2399614" cy="86584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8E15772A-85D0-5CDD-4A28-6A983CF841F1}"/>
              </a:ext>
            </a:extLst>
          </p:cNvPr>
          <p:cNvSpPr/>
          <p:nvPr/>
        </p:nvSpPr>
        <p:spPr>
          <a:xfrm>
            <a:off x="6446654" y="1223219"/>
            <a:ext cx="5007702" cy="37091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Library</a:t>
            </a:r>
            <a:endParaRPr lang="en-CA" dirty="0"/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E82A7270-F69F-8BEB-9657-B5351B7E5902}"/>
              </a:ext>
            </a:extLst>
          </p:cNvPr>
          <p:cNvSpPr/>
          <p:nvPr/>
        </p:nvSpPr>
        <p:spPr>
          <a:xfrm>
            <a:off x="380666" y="1578003"/>
            <a:ext cx="5007702" cy="37091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Concrete Types</a:t>
            </a:r>
            <a:endParaRPr lang="en-CA" dirty="0"/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76720174-4232-83D5-37AA-458E49943270}"/>
              </a:ext>
            </a:extLst>
          </p:cNvPr>
          <p:cNvSpPr/>
          <p:nvPr/>
        </p:nvSpPr>
        <p:spPr>
          <a:xfrm>
            <a:off x="380666" y="3297366"/>
            <a:ext cx="5007702" cy="37091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Imperative Interpretation</a:t>
            </a:r>
            <a:endParaRPr lang="en-CA" dirty="0"/>
          </a:p>
        </p:txBody>
      </p:sp>
      <p:pic>
        <p:nvPicPr>
          <p:cNvPr id="3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A9D33009-6FEA-436D-DE76-FDEA128A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3040" y="4361981"/>
            <a:ext cx="455868" cy="24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58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BC7B1-10B3-BF13-CABE-95F65560C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203F-2C5E-A6D4-B4E8-6BEAA335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Optimizations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B4228-BAB5-0862-E9CB-E9016FD6F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2C84-2E8A-C102-CD9E-47DE8B485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11666178" cy="4288024"/>
          </a:xfrm>
        </p:spPr>
        <p:txBody>
          <a:bodyPr/>
          <a:lstStyle/>
          <a:p>
            <a:r>
              <a:rPr lang="en-US" dirty="0"/>
              <a:t>Set theory semantics for optimizations</a:t>
            </a:r>
          </a:p>
          <a:p>
            <a:r>
              <a:rPr lang="en-US" dirty="0"/>
              <a:t>Strong type system with refinements</a:t>
            </a:r>
          </a:p>
          <a:p>
            <a:r>
              <a:rPr lang="en-US" dirty="0"/>
              <a:t>Rewrite system:</a:t>
            </a:r>
          </a:p>
          <a:p>
            <a:pPr lvl="1"/>
            <a:r>
              <a:rPr lang="en-US" dirty="0"/>
              <a:t>Simplify operations</a:t>
            </a:r>
          </a:p>
          <a:p>
            <a:pPr lvl="1"/>
            <a:r>
              <a:rPr lang="en-US" dirty="0"/>
              <a:t>Select concrete data representations from refined types</a:t>
            </a:r>
          </a:p>
          <a:p>
            <a:pPr lvl="1"/>
            <a:r>
              <a:rPr lang="en-US" dirty="0"/>
              <a:t>Generate efficient code for every concrete representation and operation sequence</a:t>
            </a:r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135787-5433-B5D0-E74A-DE6D1254549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D8147F-7A8A-52DF-D30F-4477E01C266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CDP 2025 - Anthony Hunt and Emil Sekerinski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0420A-D96F-23C0-AB8A-3F9913B05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5295B50-D4BD-7A10-F05B-6CC37F3EB9D9}"/>
              </a:ext>
            </a:extLst>
          </p:cNvPr>
          <p:cNvSpPr txBox="1">
            <a:spLocks/>
          </p:cNvSpPr>
          <p:nvPr/>
        </p:nvSpPr>
        <p:spPr>
          <a:xfrm>
            <a:off x="61787" y="6147304"/>
            <a:ext cx="12068426" cy="232406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709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1825C-D34A-9EE8-2DAD-F2AFB106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3A33-406C-70F0-680E-EA418D711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 Rewriting for Hash-based Sets and Relations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8A2C9-B89B-D40D-C475-60491650B8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11666178" cy="41187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Comprehension 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Generator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Loop Lowering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Relational Subtyping Loop Simplification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Loop Code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Replace and Simplify</a:t>
            </a:r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EA400D-C5D2-BB59-41FA-6D31724D3DD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D7DFE-C5E9-BA1E-38A9-2EB8CA83C01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817152-D711-6A0E-F856-1EC7B6492E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9BDA989-E940-EE6D-40BA-E6104ED96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88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7F90-ACF1-2A74-8EB4-A5E95CB7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D2DF-E1BA-BB17-4668-F2D57056F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1: Set Comprehension Construction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EE187-5B95-0AB7-7B4B-0E7A0F8579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Set-typed variables and literals are decomposed into set comprehensions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A1A7ED-D042-63DF-0A0F-C2C339530E0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0FDDE6-8C29-7914-9D64-301141F216F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004618-D1AF-53A5-648B-A52A264C4F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8">
                <a:extLst>
                  <a:ext uri="{FF2B5EF4-FFF2-40B4-BE49-F238E27FC236}">
                    <a16:creationId xmlns:a16="http://schemas.microsoft.com/office/drawing/2014/main" id="{28675FFC-D153-483C-01D3-CAB6EDAE2F6C}"/>
                  </a:ext>
                </a:extLst>
              </p:cNvPr>
              <p:cNvGraphicFramePr>
                <a:graphicFrameLocks noGrp="1"/>
              </p:cNvGraphicFramePr>
              <p:nvPr>
                <p:ph idx="19"/>
                <p:extLst>
                  <p:ext uri="{D42A27DB-BD31-4B8C-83A1-F6EECF244321}">
                    <p14:modId xmlns:p14="http://schemas.microsoft.com/office/powerpoint/2010/main" val="3997288587"/>
                  </p:ext>
                </p:extLst>
              </p:nvPr>
            </p:nvGraphicFramePr>
            <p:xfrm>
              <a:off x="262911" y="1358678"/>
              <a:ext cx="6284846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1203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4653643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Rewrite Rules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0">
                    <a:tc rowSpan="3">
                      <a:txBody>
                        <a:bodyPr/>
                        <a:lstStyle/>
                        <a:p>
                          <a:r>
                            <a:rPr lang="en-US" sz="2000"/>
                            <a:t>Predicate Operations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4202129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015880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Membership Collapse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sepChr m:val="∣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4724241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Image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]⇝{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6853905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Composition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3401228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Inverse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72376193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Cardinality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𝑐𝑎𝑟𝑑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∑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∣1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062225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8">
                <a:extLst>
                  <a:ext uri="{FF2B5EF4-FFF2-40B4-BE49-F238E27FC236}">
                    <a16:creationId xmlns:a16="http://schemas.microsoft.com/office/drawing/2014/main" id="{28675FFC-D153-483C-01D3-CAB6EDAE2F6C}"/>
                  </a:ext>
                </a:extLst>
              </p:cNvPr>
              <p:cNvGraphicFramePr>
                <a:graphicFrameLocks noGrp="1"/>
              </p:cNvGraphicFramePr>
              <p:nvPr>
                <p:ph idx="19"/>
                <p:extLst>
                  <p:ext uri="{D42A27DB-BD31-4B8C-83A1-F6EECF244321}">
                    <p14:modId xmlns:p14="http://schemas.microsoft.com/office/powerpoint/2010/main" val="3997288587"/>
                  </p:ext>
                </p:extLst>
              </p:nvPr>
            </p:nvGraphicFramePr>
            <p:xfrm>
              <a:off x="262911" y="1358678"/>
              <a:ext cx="6284846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1203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4653643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Rewrite Rules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396240">
                    <a:tc rowSpan="3">
                      <a:txBody>
                        <a:bodyPr/>
                        <a:lstStyle/>
                        <a:p>
                          <a:r>
                            <a:rPr lang="en-US" sz="2000"/>
                            <a:t>Predicate Operations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106154" r="-524" b="-8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206154" r="-524" b="-7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021292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306154" r="-524" b="-6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5880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Membership Collapse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227586" r="-524" b="-283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2415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Image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584615" r="-524" b="-4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39053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Composition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386957" r="-524" b="-12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1228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Inverse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861538" r="-524" b="-1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7619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CA" sz="2000" dirty="0"/>
                            <a:t>Cardinality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5209" t="-961538" r="-524" b="-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2252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8F79834-1007-42DE-5E1B-3207591D7652}"/>
              </a:ext>
            </a:extLst>
          </p:cNvPr>
          <p:cNvSpPr txBox="1"/>
          <p:nvPr/>
        </p:nvSpPr>
        <p:spPr>
          <a:xfrm>
            <a:off x="262911" y="5591656"/>
            <a:ext cx="552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Post-condition: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set-like terms must be comprehensions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is">
                <a:extLst>
                  <a:ext uri="{FF2B5EF4-FFF2-40B4-BE49-F238E27FC236}">
                    <a16:creationId xmlns:a16="http://schemas.microsoft.com/office/drawing/2014/main" id="{F30C2C60-9B93-078E-883D-FA7E10FA6D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8514" y="1358679"/>
                <a:ext cx="5836636" cy="4940864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𝑙𝑜𝑐𝑎𝑡𝑖𝑜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𝑎𝑡𝑡𝑒𝑛𝑑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𝑟𝑜𝑜𝑚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𝑙𝑜𝑐𝑎𝑡𝑖𝑜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𝑎𝑡𝑡𝑒𝑛𝑑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𝒓𝒐𝒐𝒎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𝒂𝒕𝒕𝒆𝒏𝒅𝒔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   ∧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𝒍𝒐𝒄𝒂𝒕𝒊𝒐𝒏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𝑟𝑜𝑜𝑚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br>
                  <a:rPr lang="en-US" sz="2000" dirty="0">
                    <a:ea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20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CA" sz="200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𝑎𝑡𝑡𝑒𝑛𝑑𝑠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vis">
                <a:extLst>
                  <a:ext uri="{FF2B5EF4-FFF2-40B4-BE49-F238E27FC236}">
                    <a16:creationId xmlns:a16="http://schemas.microsoft.com/office/drawing/2014/main" id="{F30C2C60-9B93-078E-883D-FA7E10FA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14" y="1358679"/>
                <a:ext cx="5836636" cy="4940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1232304F-9379-5C96-6704-0E362F75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2181" y="2043620"/>
            <a:ext cx="630540" cy="3436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llout: Bent Line with No Border 10">
                <a:extLst>
                  <a:ext uri="{FF2B5EF4-FFF2-40B4-BE49-F238E27FC236}">
                    <a16:creationId xmlns:a16="http://schemas.microsoft.com/office/drawing/2014/main" id="{EC1F63D5-B0B5-DD27-46AD-5DE493E16148}"/>
                  </a:ext>
                </a:extLst>
              </p:cNvPr>
              <p:cNvSpPr/>
              <p:nvPr/>
            </p:nvSpPr>
            <p:spPr>
              <a:xfrm>
                <a:off x="6790319" y="1170444"/>
                <a:ext cx="2388938" cy="266836"/>
              </a:xfrm>
              <a:prstGeom prst="callout2">
                <a:avLst>
                  <a:gd name="adj1" fmla="val 116659"/>
                  <a:gd name="adj2" fmla="val 70597"/>
                  <a:gd name="adj3" fmla="val 154972"/>
                  <a:gd name="adj4" fmla="val 70584"/>
                  <a:gd name="adj5" fmla="val 186997"/>
                  <a:gd name="adj6" fmla="val 6697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𝑊𝑜𝑟𝑘𝑠h𝑜𝑝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𝑅𝑜𝑜𝑚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llout: Bent Line with No Border 10">
                <a:extLst>
                  <a:ext uri="{FF2B5EF4-FFF2-40B4-BE49-F238E27FC236}">
                    <a16:creationId xmlns:a16="http://schemas.microsoft.com/office/drawing/2014/main" id="{EC1F63D5-B0B5-DD27-46AD-5DE493E16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19" y="1170444"/>
                <a:ext cx="2388938" cy="266836"/>
              </a:xfrm>
              <a:prstGeom prst="callout2">
                <a:avLst>
                  <a:gd name="adj1" fmla="val 116659"/>
                  <a:gd name="adj2" fmla="val 70597"/>
                  <a:gd name="adj3" fmla="val 154972"/>
                  <a:gd name="adj4" fmla="val 70584"/>
                  <a:gd name="adj5" fmla="val 186997"/>
                  <a:gd name="adj6" fmla="val 66974"/>
                </a:avLst>
              </a:prstGeom>
              <a:blipFill>
                <a:blip r:embed="rId7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llout: Bent Line with No Border 11">
                <a:extLst>
                  <a:ext uri="{FF2B5EF4-FFF2-40B4-BE49-F238E27FC236}">
                    <a16:creationId xmlns:a16="http://schemas.microsoft.com/office/drawing/2014/main" id="{03A7F4D1-35C4-E680-9D17-6D189DDF5B10}"/>
                  </a:ext>
                </a:extLst>
              </p:cNvPr>
              <p:cNvSpPr/>
              <p:nvPr/>
            </p:nvSpPr>
            <p:spPr>
              <a:xfrm>
                <a:off x="9523856" y="1170444"/>
                <a:ext cx="2315105" cy="266836"/>
              </a:xfrm>
              <a:prstGeom prst="callout2">
                <a:avLst>
                  <a:gd name="adj1" fmla="val 125173"/>
                  <a:gd name="adj2" fmla="val 9085"/>
                  <a:gd name="adj3" fmla="val 171999"/>
                  <a:gd name="adj4" fmla="val 9092"/>
                  <a:gd name="adj5" fmla="val 191253"/>
                  <a:gd name="adj6" fmla="val 485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𝑉𝑖𝑠𝑖𝑡𝑜𝑟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𝑊𝑜𝑟𝑘𝑠h𝑜𝑝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Callout: Bent Line with No Border 11">
                <a:extLst>
                  <a:ext uri="{FF2B5EF4-FFF2-40B4-BE49-F238E27FC236}">
                    <a16:creationId xmlns:a16="http://schemas.microsoft.com/office/drawing/2014/main" id="{03A7F4D1-35C4-E680-9D17-6D189DDF5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856" y="1170444"/>
                <a:ext cx="2315105" cy="266836"/>
              </a:xfrm>
              <a:prstGeom prst="callout2">
                <a:avLst>
                  <a:gd name="adj1" fmla="val 125173"/>
                  <a:gd name="adj2" fmla="val 9085"/>
                  <a:gd name="adj3" fmla="val 171999"/>
                  <a:gd name="adj4" fmla="val 9092"/>
                  <a:gd name="adj5" fmla="val 191253"/>
                  <a:gd name="adj6" fmla="val 4851"/>
                </a:avLst>
              </a:prstGeom>
              <a:blipFill>
                <a:blip r:embed="rId8"/>
                <a:stretch>
                  <a:fillRect l="-262" t="-11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DD9580FA-C17A-30DD-4B0E-2C984783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2181" y="3358798"/>
            <a:ext cx="630540" cy="34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17982C3D-6972-A506-75E7-61E6E67C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2180" y="4585633"/>
            <a:ext cx="630540" cy="343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687D35-1D29-973B-6B13-B8B370009E01}"/>
              </a:ext>
            </a:extLst>
          </p:cNvPr>
          <p:cNvSpPr/>
          <p:nvPr/>
        </p:nvSpPr>
        <p:spPr>
          <a:xfrm>
            <a:off x="9250015" y="2078349"/>
            <a:ext cx="2818026" cy="31272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endParaRPr lang="en-C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7B3EFA-1210-CF7F-13E7-CE968A9F39CA}"/>
              </a:ext>
            </a:extLst>
          </p:cNvPr>
          <p:cNvSpPr/>
          <p:nvPr/>
        </p:nvSpPr>
        <p:spPr>
          <a:xfrm>
            <a:off x="9250014" y="3350414"/>
            <a:ext cx="2818027" cy="31272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Composition, Inverse</a:t>
            </a:r>
            <a:endParaRPr lang="en-C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A5D5BD-1E53-BE1D-58F4-352ACB95D244}"/>
              </a:ext>
            </a:extLst>
          </p:cNvPr>
          <p:cNvSpPr/>
          <p:nvPr/>
        </p:nvSpPr>
        <p:spPr>
          <a:xfrm>
            <a:off x="9262129" y="4601078"/>
            <a:ext cx="2805912" cy="31272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Cardinality, Membership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48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81B44-18FF-77AF-64BD-2AB913CA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3BE5-3567-1C83-95B7-BA5C5FB22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2: Generator Selection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144CB-049A-24B6-F8BA-5A6FDE667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Selecting element generators for use as </a:t>
            </a:r>
            <a:r>
              <a:rPr lang="en-US" err="1"/>
              <a:t>iterables</a:t>
            </a:r>
            <a:r>
              <a:rPr lang="en-US"/>
              <a:t> in generated for-loops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C4B43F-2D69-B5F2-B158-FAECFCFE70F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7D1F48-30B4-3E55-D8F4-A8C8671852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4FBFCA-F50F-297F-66F7-0A2A670F1C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8">
                <a:extLst>
                  <a:ext uri="{FF2B5EF4-FFF2-40B4-BE49-F238E27FC236}">
                    <a16:creationId xmlns:a16="http://schemas.microsoft.com/office/drawing/2014/main" id="{263A1097-32AC-6082-583F-2881B3B7B0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4410515"/>
                  </p:ext>
                </p:extLst>
              </p:nvPr>
            </p:nvGraphicFramePr>
            <p:xfrm>
              <a:off x="56796" y="1268370"/>
              <a:ext cx="6319512" cy="2329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5306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4634206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</a:tblGrid>
                  <a:tr h="357328">
                    <a:tc gridSpan="2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Rewrite Rules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1933521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Generator Selection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⋀"/>
                                    <m:subHide m:val="on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nary>
                                  <m:naryPr>
                                    <m:chr m:val="⋀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/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000" dirty="0"/>
                            <a:t> is of the form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CA" sz="2000" dirty="0"/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CA" sz="2000" dirty="0"/>
                            <a:t> is the</a:t>
                          </a:r>
                          <a:r>
                            <a:rPr lang="en-CA" sz="2000" baseline="0" dirty="0"/>
                            <a:t> quantifier’s bound </a:t>
                          </a:r>
                          <a:r>
                            <a:rPr lang="en-CA" sz="2000" dirty="0"/>
                            <a:t>variable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CA" sz="2000" dirty="0"/>
                            <a:t> is a set-like term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8">
                <a:extLst>
                  <a:ext uri="{FF2B5EF4-FFF2-40B4-BE49-F238E27FC236}">
                    <a16:creationId xmlns:a16="http://schemas.microsoft.com/office/drawing/2014/main" id="{263A1097-32AC-6082-583F-2881B3B7B0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4410515"/>
                  </p:ext>
                </p:extLst>
              </p:nvPr>
            </p:nvGraphicFramePr>
            <p:xfrm>
              <a:off x="56796" y="1268370"/>
              <a:ext cx="6319512" cy="2329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5306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4634206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Rewrite Rules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1933521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Generator Selection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6579" t="-21698" r="-658" b="-3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EEED6F4-582E-C087-15F9-A5C0428E9A6F}"/>
              </a:ext>
            </a:extLst>
          </p:cNvPr>
          <p:cNvSpPr txBox="1">
            <a:spLocks/>
          </p:cNvSpPr>
          <p:nvPr/>
        </p:nvSpPr>
        <p:spPr>
          <a:xfrm>
            <a:off x="6461563" y="1193260"/>
            <a:ext cx="5606478" cy="753872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the case of multiple candidate generators, selection is based on heuristics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EABAE-2D80-C427-C0DB-645ECEF0AFFC}"/>
                  </a:ext>
                </a:extLst>
              </p:cNvPr>
              <p:cNvSpPr txBox="1"/>
              <p:nvPr/>
            </p:nvSpPr>
            <p:spPr>
              <a:xfrm>
                <a:off x="113232" y="4299171"/>
                <a:ext cx="62630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Post-condition: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All set-like terms must be comprehensions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Quantifier predicates are in DNF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Guaranteed top-level-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operation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One bound variable per generator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All predicate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000" dirty="0"/>
                  <a:t>-clauses have an assigned generator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EABAE-2D80-C427-C0DB-645ECEF0A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2" y="4299171"/>
                <a:ext cx="6263076" cy="1938992"/>
              </a:xfrm>
              <a:prstGeom prst="rect">
                <a:avLst/>
              </a:prstGeom>
              <a:blipFill>
                <a:blip r:embed="rId4"/>
                <a:stretch>
                  <a:fillRect l="-1071" t="-1258" r="-779" b="-50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is">
                <a:extLst>
                  <a:ext uri="{FF2B5EF4-FFF2-40B4-BE49-F238E27FC236}">
                    <a16:creationId xmlns:a16="http://schemas.microsoft.com/office/drawing/2014/main" id="{E6710AEA-E4A1-5396-865D-943890991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1562" y="3038534"/>
                <a:ext cx="5730437" cy="3290411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𝑎𝑡𝑡𝑒𝑛𝑑𝑠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∧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∣1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𝒂𝒕𝒕𝒆𝒏𝒅𝒔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∧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𝒍𝒐𝒄𝒂𝒕𝒊𝒐𝒏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∣1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vis">
                <a:extLst>
                  <a:ext uri="{FF2B5EF4-FFF2-40B4-BE49-F238E27FC236}">
                    <a16:creationId xmlns:a16="http://schemas.microsoft.com/office/drawing/2014/main" id="{E6710AEA-E4A1-5396-865D-94389099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62" y="3038534"/>
                <a:ext cx="5730437" cy="3290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899D2E7A-DE62-42A6-DDEB-0E82EE1C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43153" y="3819787"/>
            <a:ext cx="648782" cy="353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28101A-4BC2-AE10-C9BC-85CF0B913C3C}"/>
              </a:ext>
            </a:extLst>
          </p:cNvPr>
          <p:cNvSpPr/>
          <p:nvPr/>
        </p:nvSpPr>
        <p:spPr>
          <a:xfrm>
            <a:off x="9229575" y="3840202"/>
            <a:ext cx="2805912" cy="31272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Generator Selection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66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0618-37C3-F91E-2028-7AF0A0EF8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173-AD59-3CD3-6D6C-D1DEE5B99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3: Loop Lowering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3A631-C2BA-E8B3-F8AB-04A5B3753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Start lowering expressions into imperative-like loops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F045FE-BA4B-61C6-7A75-331900AC726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3D050C-A0B5-F9F7-D8C6-3A0A3448DC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0B6AFD-996C-AF87-CA1B-77A3862A8A7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8">
                <a:extLst>
                  <a:ext uri="{FF2B5EF4-FFF2-40B4-BE49-F238E27FC236}">
                    <a16:creationId xmlns:a16="http://schemas.microsoft.com/office/drawing/2014/main" id="{28600183-4096-A464-D751-9B8330AA8C9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78911422"/>
                  </p:ext>
                </p:extLst>
              </p:nvPr>
            </p:nvGraphicFramePr>
            <p:xfrm>
              <a:off x="208279" y="1279849"/>
              <a:ext cx="6159863" cy="3718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1390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2220853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296387">
                      <a:extLst>
                        <a:ext uri="{9D8B030D-6E8A-4147-A177-3AD203B41FA5}">
                          <a16:colId xmlns:a16="http://schemas.microsoft.com/office/drawing/2014/main" val="1669866027"/>
                        </a:ext>
                      </a:extLst>
                    </a:gridCol>
                    <a:gridCol w="2131233">
                      <a:extLst>
                        <a:ext uri="{9D8B030D-6E8A-4147-A177-3AD203B41FA5}">
                          <a16:colId xmlns:a16="http://schemas.microsoft.com/office/drawing/2014/main" val="2916564724"/>
                        </a:ext>
                      </a:extLst>
                    </a:gridCol>
                  </a:tblGrid>
                  <a:tr h="0">
                    <a:tc gridSpan="4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Rewrite Rules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Quantifier Generation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⨁</m:t>
                                </m:r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000" dirty="0" smtClean="0"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𝑖𝑑𝑒𝑛𝑡𝑖𝑡𝑦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(⨁)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CA" sz="2000" b="1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baseline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 ≔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en-CA" sz="2000"/>
                        </a:p>
                      </a:txBody>
                      <a:tcPr anchor="ctr" anchorCtr="1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Chained Generators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CA" sz="2000" b="1" dirty="0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baseline="0" dirty="0"/>
                                  <m:t>    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000" dirty="0" smtClean="0"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CA" sz="2000" b="1" dirty="0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baseline="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 ≔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en-CA" sz="2000" dirty="0"/>
                        </a:p>
                      </a:txBody>
                      <a:tcPr anchor="ctr" anchorCtr="1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863607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Disjunct Generators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CA" sz="2000" b="1" dirty="0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baseline="0" dirty="0"/>
                                  <m:t>    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000" dirty="0" smtClean="0"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CA" sz="2000" b="1" dirty="0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baseline="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 ≔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0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en-CA" sz="2000" dirty="0"/>
                        </a:p>
                      </a:txBody>
                      <a:tcPr anchor="ctr" anchorCtr="1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904393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8">
                <a:extLst>
                  <a:ext uri="{FF2B5EF4-FFF2-40B4-BE49-F238E27FC236}">
                    <a16:creationId xmlns:a16="http://schemas.microsoft.com/office/drawing/2014/main" id="{28600183-4096-A464-D751-9B8330AA8C9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78911422"/>
                  </p:ext>
                </p:extLst>
              </p:nvPr>
            </p:nvGraphicFramePr>
            <p:xfrm>
              <a:off x="208279" y="1279849"/>
              <a:ext cx="6159863" cy="3718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1390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2220853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296387">
                      <a:extLst>
                        <a:ext uri="{9D8B030D-6E8A-4147-A177-3AD203B41FA5}">
                          <a16:colId xmlns:a16="http://schemas.microsoft.com/office/drawing/2014/main" val="1669866027"/>
                        </a:ext>
                      </a:extLst>
                    </a:gridCol>
                    <a:gridCol w="2131233">
                      <a:extLst>
                        <a:ext uri="{9D8B030D-6E8A-4147-A177-3AD203B41FA5}">
                          <a16:colId xmlns:a16="http://schemas.microsoft.com/office/drawing/2014/main" val="2916564724"/>
                        </a:ext>
                      </a:extLst>
                    </a:gridCol>
                  </a:tblGrid>
                  <a:tr h="396240">
                    <a:tc gridSpan="4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Rewrite Rules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Quantifier Generation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68219" t="-41818" r="-110137" b="-23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mpd="sng">
                          <a:noFill/>
                        </a:lnL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1279167" t="-41818" r="-737500" b="-23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89143" t="-41818" r="-1143" b="-23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Chained Generators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68219" t="-140964" r="-110137" b="-1343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mpd="sng">
                          <a:noFill/>
                        </a:lnL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1279167" t="-140964" r="-737500" b="-1343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89143" t="-140964" r="-1143" b="-1343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360713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Disjunct Generators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68219" t="-186047" r="-110137" b="-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mpd="sng">
                          <a:noFill/>
                        </a:lnL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1279167" t="-186047" r="-737500" b="-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89143" t="-186047" r="-1143" b="-3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04393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0">
                <a:extLst>
                  <a:ext uri="{FF2B5EF4-FFF2-40B4-BE49-F238E27FC236}">
                    <a16:creationId xmlns:a16="http://schemas.microsoft.com/office/drawing/2014/main" id="{9290F70B-4E1B-9689-4F95-C99A11B521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2057" y="1436913"/>
                <a:ext cx="5267032" cy="539371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l" defTabSz="914309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96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960"/>
                  </a:spcAft>
                  <a:buFont typeface="Arial" panose="020B0604020202020204" pitchFamily="34" charset="0"/>
                  <a:buChar char="•"/>
                  <a:defRPr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960"/>
                  </a:spcAft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960"/>
                  </a:spcAft>
                  <a:buFont typeface="Arial" panose="020B0604020202020204" pitchFamily="34" charset="0"/>
                  <a:buChar char="•"/>
                  <a:defRPr sz="1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960"/>
                  </a:spcAft>
                  <a:buFont typeface="Arial" panose="020B0604020202020204" pitchFamily="34" charset="0"/>
                  <a:buChar char="•"/>
                  <a:defRPr sz="13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000" dirty="0"/>
                  <a:t> is any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 ∪,  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 Placeholder 10">
                <a:extLst>
                  <a:ext uri="{FF2B5EF4-FFF2-40B4-BE49-F238E27FC236}">
                    <a16:creationId xmlns:a16="http://schemas.microsoft.com/office/drawing/2014/main" id="{9290F70B-4E1B-9689-4F95-C99A11B52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1436913"/>
                <a:ext cx="5267032" cy="539371"/>
              </a:xfrm>
              <a:prstGeom prst="rect">
                <a:avLst/>
              </a:prstGeom>
              <a:blipFill>
                <a:blip r:embed="rId4"/>
                <a:stretch>
                  <a:fillRect l="-1042" t="-56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648DC-69F0-0873-0625-469BD5D78695}"/>
                  </a:ext>
                </a:extLst>
              </p:cNvPr>
              <p:cNvSpPr txBox="1"/>
              <p:nvPr/>
            </p:nvSpPr>
            <p:spPr>
              <a:xfrm>
                <a:off x="150963" y="5033238"/>
                <a:ext cx="627449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Post-condition: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quantifiers exist within the AST</a:t>
                </a:r>
                <a:endParaRPr lang="en-CA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000" dirty="0"/>
                  <a:t>-operators exist within 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𝒍𝒐𝒐𝒑</m:t>
                    </m:r>
                  </m:oMath>
                </a14:m>
                <a:r>
                  <a:rPr lang="en-CA" sz="2000" dirty="0"/>
                  <a:t>’s predicate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All predicate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-clauses have an assigned generator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648DC-69F0-0873-0625-469BD5D78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3" y="5033238"/>
                <a:ext cx="6274494" cy="1323439"/>
              </a:xfrm>
              <a:prstGeom prst="rect">
                <a:avLst/>
              </a:prstGeom>
              <a:blipFill>
                <a:blip r:embed="rId5"/>
                <a:stretch>
                  <a:fillRect l="-1069" t="-2304" r="-583" b="-7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is">
                <a:extLst>
                  <a:ext uri="{FF2B5EF4-FFF2-40B4-BE49-F238E27FC236}">
                    <a16:creationId xmlns:a16="http://schemas.microsoft.com/office/drawing/2014/main" id="{6A3F4DEC-5F7C-FCAB-2B62-A255BD271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82774" y="1976285"/>
                <a:ext cx="5709226" cy="4171020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200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CA" sz="200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⋅∃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𝒂𝒕𝒕𝒆𝒏𝒅𝒔</m:t>
                      </m:r>
                    </m:oMath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∧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𝒍𝒐𝒄𝒂𝒕𝒊𝒐𝒏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∣1)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𝒂𝒕𝒕𝒆𝒏𝒅𝒔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𝒍𝒐𝒄𝒂𝒕𝒊𝒐𝒏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𝒂𝒕𝒕𝒆𝒏𝒅𝒔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𝒍𝒐𝒄𝒂𝒕𝒊𝒐𝒏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buNone/>
                </a:pPr>
                <a:br>
                  <a:rPr lang="en-CA" sz="2000" dirty="0">
                    <a:latin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vis">
                <a:extLst>
                  <a:ext uri="{FF2B5EF4-FFF2-40B4-BE49-F238E27FC236}">
                    <a16:creationId xmlns:a16="http://schemas.microsoft.com/office/drawing/2014/main" id="{6A3F4DEC-5F7C-FCAB-2B62-A255BD27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74" y="1976285"/>
                <a:ext cx="5709226" cy="4171020"/>
              </a:xfrm>
              <a:prstGeom prst="rect">
                <a:avLst/>
              </a:prstGeom>
              <a:blipFill>
                <a:blip r:embed="rId6"/>
                <a:stretch>
                  <a:fillRect l="-5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BC99535B-CDCC-62C6-DBB5-1E095894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28119" y="4561864"/>
            <a:ext cx="617546" cy="33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7F78ED1A-C0D6-F305-4FA2-3332AA7B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28119" y="3030555"/>
            <a:ext cx="617546" cy="33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216727-69A9-E860-8340-80D87944A4E8}"/>
              </a:ext>
            </a:extLst>
          </p:cNvPr>
          <p:cNvSpPr/>
          <p:nvPr/>
        </p:nvSpPr>
        <p:spPr>
          <a:xfrm>
            <a:off x="9305158" y="2982768"/>
            <a:ext cx="2805912" cy="31272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Quantifier Generation</a:t>
            </a:r>
            <a:endParaRPr lang="en-CA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43A6F8-FE4F-E841-9DD4-E37D25F6389B}"/>
              </a:ext>
            </a:extLst>
          </p:cNvPr>
          <p:cNvSpPr/>
          <p:nvPr/>
        </p:nvSpPr>
        <p:spPr>
          <a:xfrm>
            <a:off x="9345623" y="4554165"/>
            <a:ext cx="2805912" cy="31272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Chained Generators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62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75EB4-4111-A149-80A7-9B6D0B2A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5565-255B-B222-4C9C-1A907A0B4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4: Relation Subtyping Loop Simplification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F7BD7-DF12-532C-2A4F-31D0E08F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Eliminate unnecessary loops</a:t>
            </a:r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F788AE-75EF-18F1-E5BC-250D9E0BACF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AEB6C3-3F33-236E-A01C-4CDA8F8F47F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810E3D-2B95-3BE7-1691-65A410FD58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8">
                <a:extLst>
                  <a:ext uri="{FF2B5EF4-FFF2-40B4-BE49-F238E27FC236}">
                    <a16:creationId xmlns:a16="http://schemas.microsoft.com/office/drawing/2014/main" id="{01ACC8E1-B282-A276-9C85-A9452FB3C8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667838"/>
                  </p:ext>
                </p:extLst>
              </p:nvPr>
            </p:nvGraphicFramePr>
            <p:xfrm>
              <a:off x="121395" y="1328726"/>
              <a:ext cx="6388021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7883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2589787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211054">
                      <a:extLst>
                        <a:ext uri="{9D8B030D-6E8A-4147-A177-3AD203B41FA5}">
                          <a16:colId xmlns:a16="http://schemas.microsoft.com/office/drawing/2014/main" val="1669866027"/>
                        </a:ext>
                      </a:extLst>
                    </a:gridCol>
                    <a:gridCol w="2179297">
                      <a:extLst>
                        <a:ext uri="{9D8B030D-6E8A-4147-A177-3AD203B41FA5}">
                          <a16:colId xmlns:a16="http://schemas.microsoft.com/office/drawing/2014/main" val="2916564724"/>
                        </a:ext>
                      </a:extLst>
                    </a:gridCol>
                  </a:tblGrid>
                  <a:tr h="0">
                    <a:tc gridSpan="4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Rewrite Rules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Restricted Generator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body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  <a:p>
                          <a:pPr marL="342900" marR="0" lvl="0" indent="-34290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000" b="1" i="0" dirty="0"/>
                            <a:t> </a:t>
                          </a:r>
                          <a:r>
                            <a:rPr lang="en-US" sz="2000" b="0" i="0" dirty="0"/>
                            <a:t>is total</a:t>
                          </a:r>
                        </a:p>
                        <a:p>
                          <a:pPr marL="342900" marR="0" lvl="0" indent="-34290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000" b="0" i="0" dirty="0"/>
                            <a:t> is one-to-one</a:t>
                          </a:r>
                          <a:br>
                            <a:rPr lang="en-US" sz="2000" b="1" dirty="0"/>
                          </a:br>
                          <a:endParaRPr lang="en-US" sz="2000" b="1" dirty="0"/>
                        </a:p>
                      </a:txBody>
                      <a:tcPr anchor="ctr" anchorCtr="1"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D7CB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D7CB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body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2000" dirty="0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7CBC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8">
                <a:extLst>
                  <a:ext uri="{FF2B5EF4-FFF2-40B4-BE49-F238E27FC236}">
                    <a16:creationId xmlns:a16="http://schemas.microsoft.com/office/drawing/2014/main" id="{01ACC8E1-B282-A276-9C85-A9452FB3C8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667838"/>
                  </p:ext>
                </p:extLst>
              </p:nvPr>
            </p:nvGraphicFramePr>
            <p:xfrm>
              <a:off x="121395" y="1328726"/>
              <a:ext cx="6388021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7883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2589787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211054">
                      <a:extLst>
                        <a:ext uri="{9D8B030D-6E8A-4147-A177-3AD203B41FA5}">
                          <a16:colId xmlns:a16="http://schemas.microsoft.com/office/drawing/2014/main" val="1669866027"/>
                        </a:ext>
                      </a:extLst>
                    </a:gridCol>
                    <a:gridCol w="2179297">
                      <a:extLst>
                        <a:ext uri="{9D8B030D-6E8A-4147-A177-3AD203B41FA5}">
                          <a16:colId xmlns:a16="http://schemas.microsoft.com/office/drawing/2014/main" val="2916564724"/>
                        </a:ext>
                      </a:extLst>
                    </a:gridCol>
                  </a:tblGrid>
                  <a:tr h="396240">
                    <a:tc gridSpan="4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Rewrite Rules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Restricted Generator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588" t="-21835" r="-93412" b="-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77143" t="-21835" r="-1034286" b="-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3296" t="-21835" r="-1117" b="-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vis">
                <a:extLst>
                  <a:ext uri="{FF2B5EF4-FFF2-40B4-BE49-F238E27FC236}">
                    <a16:creationId xmlns:a16="http://schemas.microsoft.com/office/drawing/2014/main" id="{5024ADCE-330E-EF40-F86F-B42945184F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5217" y="1761963"/>
                <a:ext cx="5656783" cy="4239839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𝒂𝒕𝒕𝒆𝒏𝒅𝒔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𝒍𝒐𝒄𝒂𝒕𝒊𝒐𝒏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𝑙𝑜𝑐𝑎𝑡𝑖𝑜𝑛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1" dirty="0">
                  <a:latin typeface="Consolas" panose="020B06090202040302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buNone/>
                </a:pPr>
                <a:br>
                  <a:rPr lang="en-CA" sz="2000" dirty="0">
                    <a:latin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!!vis">
                <a:extLst>
                  <a:ext uri="{FF2B5EF4-FFF2-40B4-BE49-F238E27FC236}">
                    <a16:creationId xmlns:a16="http://schemas.microsoft.com/office/drawing/2014/main" id="{5024ADCE-330E-EF40-F86F-B42945184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217" y="1761963"/>
                <a:ext cx="5656783" cy="4239839"/>
              </a:xfrm>
              <a:prstGeom prst="rect">
                <a:avLst/>
              </a:prstGeom>
              <a:blipFill>
                <a:blip r:embed="rId4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1DF359F6-429A-27D7-515A-4871C312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78834" y="3418625"/>
            <a:ext cx="438185" cy="23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llout: Bent Line with No Border 10">
            <a:extLst>
              <a:ext uri="{FF2B5EF4-FFF2-40B4-BE49-F238E27FC236}">
                <a16:creationId xmlns:a16="http://schemas.microsoft.com/office/drawing/2014/main" id="{14DE7429-8704-88D5-BDBB-A3859D93AA11}"/>
              </a:ext>
            </a:extLst>
          </p:cNvPr>
          <p:cNvSpPr/>
          <p:nvPr/>
        </p:nvSpPr>
        <p:spPr>
          <a:xfrm>
            <a:off x="8985427" y="1608178"/>
            <a:ext cx="3101009" cy="266836"/>
          </a:xfrm>
          <a:prstGeom prst="callout2">
            <a:avLst>
              <a:gd name="adj1" fmla="val 112402"/>
              <a:gd name="adj2" fmla="val 33051"/>
              <a:gd name="adj3" fmla="val 272038"/>
              <a:gd name="adj4" fmla="val 33038"/>
              <a:gd name="adj5" fmla="val 325348"/>
              <a:gd name="adj6" fmla="val 67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mbria Math" panose="02040503050406030204" pitchFamily="18" charset="0"/>
              </a:rPr>
              <a:t>One-to-one Total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D4458E-D803-1872-EB84-235687523AA7}"/>
                  </a:ext>
                </a:extLst>
              </p:cNvPr>
              <p:cNvSpPr txBox="1"/>
              <p:nvPr/>
            </p:nvSpPr>
            <p:spPr>
              <a:xfrm>
                <a:off x="150963" y="5033238"/>
                <a:ext cx="627449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Post-condition: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 quantifiers exist within the AST</a:t>
                </a:r>
                <a:endParaRPr lang="en-CA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-operators exist within a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𝒍𝒐𝒐𝒑</m:t>
                    </m:r>
                  </m:oMath>
                </a14:m>
                <a:r>
                  <a:rPr lang="en-CA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’s predicate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All predicate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-clauses have an assigned generator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D4458E-D803-1872-EB84-23568752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3" y="5033238"/>
                <a:ext cx="6274494" cy="1323439"/>
              </a:xfrm>
              <a:prstGeom prst="rect">
                <a:avLst/>
              </a:prstGeom>
              <a:blipFill>
                <a:blip r:embed="rId7"/>
                <a:stretch>
                  <a:fillRect l="-1069" t="-2304" r="-583" b="-7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40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F777A-1036-08B6-DEF3-04A879A50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AE0A-85ED-1D0E-45F1-BE49A80A2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5: Loop Code Generation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A4C2E59-3F0E-23CE-0C08-7BA61AA81BE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en-US" dirty="0"/>
                  <a:t>Lower into imperative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𝒍𝒐𝒐𝒑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structures</a:t>
                </a:r>
                <a:endParaRPr lang="en-CA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A4C2E59-3F0E-23CE-0C08-7BA61AA81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3"/>
                <a:stretch>
                  <a:fillRect l="-627" t="-21429" b="-5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CF9704-9CA6-4BB9-2CAB-86D60DDFCF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43BB1F-849A-1078-ACCC-BE2EA166AEA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460090-249F-56F8-AA3A-595A932E2B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8">
                <a:extLst>
                  <a:ext uri="{FF2B5EF4-FFF2-40B4-BE49-F238E27FC236}">
                    <a16:creationId xmlns:a16="http://schemas.microsoft.com/office/drawing/2014/main" id="{9ADD6CA0-A667-221E-7909-11575B07DCE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1395" y="1328726"/>
              <a:ext cx="6783910" cy="2680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5134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1725385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239486">
                      <a:extLst>
                        <a:ext uri="{9D8B030D-6E8A-4147-A177-3AD203B41FA5}">
                          <a16:colId xmlns:a16="http://schemas.microsoft.com/office/drawing/2014/main" val="1669866027"/>
                        </a:ext>
                      </a:extLst>
                    </a:gridCol>
                    <a:gridCol w="3323905">
                      <a:extLst>
                        <a:ext uri="{9D8B030D-6E8A-4147-A177-3AD203B41FA5}">
                          <a16:colId xmlns:a16="http://schemas.microsoft.com/office/drawing/2014/main" val="2916564724"/>
                        </a:ext>
                      </a:extLst>
                    </a:gridCol>
                  </a:tblGrid>
                  <a:tr h="0">
                    <a:tc gridSpan="4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Rewrite Rules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Conjunct Conditional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𝐥𝐨𝐨𝐩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nary>
                                  <m:naryPr>
                                    <m:chr m:val="⋀"/>
                                    <m:subHide m:val="on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US" sz="2000" b="1" i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b="0" i="1" baseline="0" dirty="0" smtClean="0">
                                    <a:latin typeface="Cambria Math" panose="02040503050406030204" pitchFamily="18" charset="0"/>
                                  </a:rPr>
                                  <m:t>𝑏𝑜𝑑𝑦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D7CB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⇝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D7CB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⋀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𝑓𝑟𝑒𝑒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</m:oMath>
                            </m:oMathPara>
                          </a14:m>
                          <a:endParaRPr lang="en-US" sz="2000" b="1" i="1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𝐟𝐨𝐫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</m:oMath>
                            </m:oMathPara>
                          </a14:m>
                          <a:endParaRPr lang="en-US" sz="2000" b="0" i="1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⋀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𝑓𝑟𝑒𝑒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</m:oMath>
                            </m:oMathPara>
                          </a14:m>
                          <a:endParaRPr lang="en-US" sz="2000" b="0" i="1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</m:t>
                                </m:r>
                                <m:r>
                                  <a:rPr lang="en-US" sz="2000" b="0" i="1" baseline="0" dirty="0" smtClean="0">
                                    <a:latin typeface="Cambria Math" panose="02040503050406030204" pitchFamily="18" charset="0"/>
                                  </a:rPr>
                                  <m:t>𝑏𝑜𝑑𝑦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7CBC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8">
                <a:extLst>
                  <a:ext uri="{FF2B5EF4-FFF2-40B4-BE49-F238E27FC236}">
                    <a16:creationId xmlns:a16="http://schemas.microsoft.com/office/drawing/2014/main" id="{9ADD6CA0-A667-221E-7909-11575B07DCE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1395" y="1328726"/>
              <a:ext cx="6783910" cy="2680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5134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1725385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239486">
                      <a:extLst>
                        <a:ext uri="{9D8B030D-6E8A-4147-A177-3AD203B41FA5}">
                          <a16:colId xmlns:a16="http://schemas.microsoft.com/office/drawing/2014/main" val="1669866027"/>
                        </a:ext>
                      </a:extLst>
                    </a:gridCol>
                    <a:gridCol w="3323905">
                      <a:extLst>
                        <a:ext uri="{9D8B030D-6E8A-4147-A177-3AD203B41FA5}">
                          <a16:colId xmlns:a16="http://schemas.microsoft.com/office/drawing/2014/main" val="2916564724"/>
                        </a:ext>
                      </a:extLst>
                    </a:gridCol>
                  </a:tblGrid>
                  <a:tr h="396240">
                    <a:tc gridSpan="4"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Rewrite Rules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2284286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Conjunct Conditional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7279" t="-18351" r="-208127" b="-2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58974" t="-18351" r="-1410256" b="-2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rgbClr val="D7CBC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4212" t="-18351" r="-733" b="-2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0002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AB9F1B-8DD8-7AE7-E753-95D7588D7542}"/>
              </a:ext>
            </a:extLst>
          </p:cNvPr>
          <p:cNvSpPr txBox="1"/>
          <p:nvPr/>
        </p:nvSpPr>
        <p:spPr>
          <a:xfrm>
            <a:off x="262911" y="5007409"/>
            <a:ext cx="4532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Post-condition: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Code is imperatively executable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vis">
                <a:extLst>
                  <a:ext uri="{FF2B5EF4-FFF2-40B4-BE49-F238E27FC236}">
                    <a16:creationId xmlns:a16="http://schemas.microsoft.com/office/drawing/2014/main" id="{4FF33E81-FF54-2691-B0B7-DBE06651F7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6845" y="2563585"/>
                <a:ext cx="4795155" cy="3391464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𝐥𝐨𝐨𝐩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𝑙𝑜𝑐𝑎𝑡𝑖𝑜𝑛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1" dirty="0">
                  <a:latin typeface="Consolas" panose="020B06090202040302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𝑙𝑜𝑐𝑎𝑡𝑖𝑜𝑛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CA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1" dirty="0">
                  <a:latin typeface="Consolas" panose="020B06090202040302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CA" sz="2000" dirty="0"/>
              </a:p>
              <a:p>
                <a:pPr marL="0" indent="0" algn="l">
                  <a:buNone/>
                </a:pPr>
                <a:br>
                  <a:rPr lang="en-CA" sz="2000" dirty="0">
                    <a:latin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!!vis">
                <a:extLst>
                  <a:ext uri="{FF2B5EF4-FFF2-40B4-BE49-F238E27FC236}">
                    <a16:creationId xmlns:a16="http://schemas.microsoft.com/office/drawing/2014/main" id="{4FF33E81-FF54-2691-B0B7-DBE06651F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845" y="2563585"/>
                <a:ext cx="4795155" cy="3391464"/>
              </a:xfrm>
              <a:prstGeom prst="rect">
                <a:avLst/>
              </a:prstGeom>
              <a:blipFill>
                <a:blip r:embed="rId5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5429D7C3-D592-E7AB-5437-34EFE168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49334" y="4139922"/>
            <a:ext cx="438185" cy="238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05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66F2B-10AC-68BB-CF1F-76D65BE3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4EC5-F71B-3C0A-1267-6FDA5BD6A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Visitor Information System - Translation</a:t>
            </a:r>
            <a:br>
              <a:rPr lang="en-CA"/>
            </a:b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is">
                <a:extLst>
                  <a:ext uri="{FF2B5EF4-FFF2-40B4-BE49-F238E27FC236}">
                    <a16:creationId xmlns:a16="http://schemas.microsoft.com/office/drawing/2014/main" id="{C62E0C66-DDA4-9E68-2177-BB86DFAD6039}"/>
                  </a:ext>
                </a:extLst>
              </p:cNvPr>
              <p:cNvSpPr>
                <a:spLocks noGrp="1"/>
              </p:cNvSpPr>
              <p:nvPr>
                <p:ph idx="19"/>
              </p:nvPr>
            </p:nvSpPr>
            <p:spPr>
              <a:xfrm>
                <a:off x="157605" y="1550741"/>
                <a:ext cx="6783910" cy="4185557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𝑊𝑜𝑟𝑘𝑠h𝑜𝑝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↣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𝑅𝑜𝑜𝑚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𝑉𝑖𝑠𝑖𝑡𝑜𝑟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𝑊𝑜𝑟𝑘𝑠h𝑜𝑝</m:t>
                      </m:r>
                    </m:oMath>
                  </m:oMathPara>
                </a14:m>
                <a:br>
                  <a:rPr lang="en-US" sz="2000" dirty="0"/>
                </a:br>
                <a:endParaRPr lang="en-CA" sz="2000" dirty="0"/>
              </a:p>
              <a:p>
                <a:pPr marL="0" indent="0" algn="l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𝑛𝑢𝑚𝑀𝑒𝑎𝑙𝑠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𝑙𝑜𝑐𝑎𝑡𝑖𝑜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𝑎𝑡𝑡𝑒𝑛𝑑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𝑟𝑜𝑜𝑚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𝑎𝑡𝑡𝑒𝑛𝑑𝑠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𝒓𝒐𝒐𝒎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∣1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=∑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𝑙𝑜𝑐𝑎𝑡𝑖𝑜𝑛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∣1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vis">
                <a:extLst>
                  <a:ext uri="{FF2B5EF4-FFF2-40B4-BE49-F238E27FC236}">
                    <a16:creationId xmlns:a16="http://schemas.microsoft.com/office/drawing/2014/main" id="{C62E0C66-DDA4-9E68-2177-BB86DFAD60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9"/>
              </p:nvPr>
            </p:nvSpPr>
            <p:spPr>
              <a:xfrm>
                <a:off x="157605" y="1550741"/>
                <a:ext cx="6783910" cy="41855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862B04-2E7B-B9B2-4C14-61C9C50310B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009A67-F180-C974-1F6F-6CF4C10A73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9B39D-8051-2ABF-316B-66D8C2EE24F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EAC61DF7-4159-D56E-085D-91EE01737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3454" y="3021913"/>
                <a:ext cx="5201718" cy="2399763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𝑟𝑜𝑜𝑚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𝑛𝑢𝑚𝑀𝑒𝑎𝑙𝑠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EAC61DF7-4159-D56E-085D-91EE01737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54" y="3021913"/>
                <a:ext cx="5201718" cy="2399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6B2A94EE-36C0-9B2A-BA89-FCAB9360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6953">
            <a:off x="6568702" y="4385414"/>
            <a:ext cx="1368556" cy="41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D9E86256-B352-11F5-1B18-852976B7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0982" y="3277945"/>
            <a:ext cx="473251" cy="25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2E641D21-0BE4-608D-4D38-02B5A1F4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0984" y="4562516"/>
            <a:ext cx="473249" cy="2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llout: Bent Line with No Border 3">
            <a:extLst>
              <a:ext uri="{FF2B5EF4-FFF2-40B4-BE49-F238E27FC236}">
                <a16:creationId xmlns:a16="http://schemas.microsoft.com/office/drawing/2014/main" id="{C20411C9-4E3C-CC9F-EB65-571B47ED5A52}"/>
              </a:ext>
            </a:extLst>
          </p:cNvPr>
          <p:cNvSpPr/>
          <p:nvPr/>
        </p:nvSpPr>
        <p:spPr>
          <a:xfrm>
            <a:off x="3740533" y="1409595"/>
            <a:ext cx="3392921" cy="34433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223"/>
              <a:gd name="adj6" fmla="val -329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One-to-One Total Function</a:t>
            </a:r>
            <a:endParaRPr lang="en-CA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891E89A-06FA-1840-C564-D2C867149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11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093-D277-3E26-8706-3893E9D6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B0B0-C28F-36BF-1F0C-4A2D54F8C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Warehouse Inventory System – Translation</a:t>
            </a:r>
            <a:br>
              <a:rPr lang="en-CA"/>
            </a:b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is">
                <a:extLst>
                  <a:ext uri="{FF2B5EF4-FFF2-40B4-BE49-F238E27FC236}">
                    <a16:creationId xmlns:a16="http://schemas.microsoft.com/office/drawing/2014/main" id="{6B814433-641E-F139-4A84-BCEDD3E91A19}"/>
                  </a:ext>
                </a:extLst>
              </p:cNvPr>
              <p:cNvSpPr>
                <a:spLocks noGrp="1"/>
              </p:cNvSpPr>
              <p:nvPr>
                <p:ph idx="19"/>
              </p:nvPr>
            </p:nvSpPr>
            <p:spPr>
              <a:xfrm>
                <a:off x="220286" y="1670720"/>
                <a:ext cx="7601100" cy="3755098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𝑐𝑎𝑡𝑎𝑙𝑜𝑔𝑢𝑒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𝑃𝑟𝑖𝑐𝑒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𝑏𝑎𝑔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𝑟𝑒𝑐𝑖𝑝𝑒𝑠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𝑃𝑟𝑜𝑑𝑢𝑐𝑡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𝑏𝑎𝑔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𝑀𝑎𝑡𝑒𝑟𝑖𝑎𝑙</m:t>
                          </m:r>
                        </m:e>
                      </m:d>
                    </m:oMath>
                  </m:oMathPara>
                </a14:m>
                <a:endParaRPr lang="en-CA" sz="2000" dirty="0"/>
              </a:p>
              <a:p>
                <a:pPr marL="0" indent="0" algn="l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Restocking price, with a target inventory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𝑖𝑛𝑣𝑒𝑛𝑡𝑜𝑟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</a:t>
                </a: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𝑐𝑎𝑡𝑎𝑙𝑜𝑔𝑢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𝑖𝑛𝑣𝑒𝑛𝑡𝑜𝑟𝑦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𝒊𝒏𝒗𝒆𝒏𝒕𝒐𝒓𝒚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𝑐𝑎𝑡𝑎𝑙𝑜𝑔𝑢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vis">
                <a:extLst>
                  <a:ext uri="{FF2B5EF4-FFF2-40B4-BE49-F238E27FC236}">
                    <a16:creationId xmlns:a16="http://schemas.microsoft.com/office/drawing/2014/main" id="{6B814433-641E-F139-4A84-BCEDD3E91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9"/>
              </p:nvPr>
            </p:nvSpPr>
            <p:spPr>
              <a:xfrm>
                <a:off x="220286" y="1670720"/>
                <a:ext cx="7601100" cy="3755098"/>
              </a:xfrm>
              <a:blipFill>
                <a:blip r:embed="rId3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E8C4FA-99D3-555A-A155-EBB80883D84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68C490-8D68-AB4A-5D5F-857CAAF4C58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675C1B-6FD9-3F35-92CF-77AE673C022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4D3D4D5D-DE1B-99D7-0FCA-B9E6583D02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3088" y="2705746"/>
                <a:ext cx="4636001" cy="1872537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≔0</m:t>
                      </m:r>
                    </m:oMath>
                    <m:oMath xmlns:m="http://schemas.openxmlformats.org/officeDocument/2006/math">
                      <m:r>
                        <a:rPr lang="en-US" sz="1800" b="1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𝑖𝑛𝑣𝑒𝑛𝑡𝑜𝑟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≥0 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𝑐𝑎𝑡𝑎𝑙𝑜𝑔𝑢𝑒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800" dirty="0">
                  <a:latin typeface="Consolas" panose="020B0609020204030204" pitchFamily="49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:endParaRPr lang="en-US" sz="1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4D3D4D5D-DE1B-99D7-0FCA-B9E6583D0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088" y="2705746"/>
                <a:ext cx="4636001" cy="1872537"/>
              </a:xfrm>
              <a:prstGeom prst="rect">
                <a:avLst/>
              </a:prstGeom>
              <a:blipFill>
                <a:blip r:embed="rId4"/>
                <a:stretch>
                  <a:fillRect l="-3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4316122B-94E1-E691-B88C-FAD84B23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2515">
            <a:off x="6770447" y="4155181"/>
            <a:ext cx="1565021" cy="42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BB2B67C4-D255-F07C-CE19-16BD3298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4022" y="4429859"/>
            <a:ext cx="540989" cy="19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B41B5CC4-E11E-E627-A2A7-220D535D7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5" name="Callout: Bent Line with No Border 34">
            <a:extLst>
              <a:ext uri="{FF2B5EF4-FFF2-40B4-BE49-F238E27FC236}">
                <a16:creationId xmlns:a16="http://schemas.microsoft.com/office/drawing/2014/main" id="{91062A61-C5E7-F916-91DE-B95D0A1EB92D}"/>
              </a:ext>
            </a:extLst>
          </p:cNvPr>
          <p:cNvSpPr/>
          <p:nvPr/>
        </p:nvSpPr>
        <p:spPr>
          <a:xfrm>
            <a:off x="3740533" y="1409595"/>
            <a:ext cx="3392921" cy="344330"/>
          </a:xfrm>
          <a:prstGeom prst="callout2">
            <a:avLst>
              <a:gd name="adj1" fmla="val 51629"/>
              <a:gd name="adj2" fmla="val -3456"/>
              <a:gd name="adj3" fmla="val 49100"/>
              <a:gd name="adj4" fmla="val -23854"/>
              <a:gd name="adj5" fmla="val 85868"/>
              <a:gd name="adj6" fmla="val -290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Many-to-One Total Function</a:t>
            </a:r>
            <a:endParaRPr lang="en-CA" dirty="0"/>
          </a:p>
        </p:txBody>
      </p:sp>
      <p:sp>
        <p:nvSpPr>
          <p:cNvPr id="36" name="Callout: Bent Line with No Border 35">
            <a:extLst>
              <a:ext uri="{FF2B5EF4-FFF2-40B4-BE49-F238E27FC236}">
                <a16:creationId xmlns:a16="http://schemas.microsoft.com/office/drawing/2014/main" id="{E8E66B70-FFBC-F771-1758-09D935518E31}"/>
              </a:ext>
            </a:extLst>
          </p:cNvPr>
          <p:cNvSpPr/>
          <p:nvPr/>
        </p:nvSpPr>
        <p:spPr>
          <a:xfrm>
            <a:off x="4258693" y="1963858"/>
            <a:ext cx="3392921" cy="344330"/>
          </a:xfrm>
          <a:prstGeom prst="callout2">
            <a:avLst>
              <a:gd name="adj1" fmla="val 59216"/>
              <a:gd name="adj2" fmla="val -29380"/>
              <a:gd name="adj3" fmla="val 61745"/>
              <a:gd name="adj4" fmla="val -4090"/>
              <a:gd name="adj5" fmla="val 58048"/>
              <a:gd name="adj6" fmla="val -298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Many-to-One Function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8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728BF-5460-63C2-B752-D623A78A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5868-B2FB-A058-24F3-0AB0DD329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Programming With Abstract Data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4EC9-110D-DD72-592E-C11CE0A38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8205-31BF-5548-B9CE-B6283E377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493538"/>
            <a:ext cx="11666178" cy="1682981"/>
          </a:xfrm>
        </p:spPr>
        <p:txBody>
          <a:bodyPr/>
          <a:lstStyle/>
          <a:p>
            <a:r>
              <a:rPr lang="en-US" b="0" dirty="0"/>
              <a:t>System specifications </a:t>
            </a:r>
            <a:r>
              <a:rPr lang="en-US" dirty="0"/>
              <a:t>use s</a:t>
            </a:r>
            <a:r>
              <a:rPr lang="en-US" b="0" dirty="0"/>
              <a:t>ets and relations</a:t>
            </a:r>
          </a:p>
          <a:p>
            <a:pPr lvl="1"/>
            <a:r>
              <a:rPr lang="en-US" dirty="0"/>
              <a:t>Expressive and provable</a:t>
            </a:r>
          </a:p>
          <a:p>
            <a:r>
              <a:rPr lang="en-US" dirty="0"/>
              <a:t>Semantics from mathematics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A6EEC2-809E-8CA6-0B0C-97933A07CD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0E956A-CFBA-1640-C664-C25D3424BE5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 dirty="0"/>
              <a:t>CDP 2025 - Anthony Hunt and Emil </a:t>
            </a:r>
            <a:r>
              <a:rPr lang="en-US" sz="800" dirty="0" err="1"/>
              <a:t>Sekerinski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E5C2C-F017-C3B0-DA59-811EF66EE40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8">
                <a:extLst>
                  <a:ext uri="{FF2B5EF4-FFF2-40B4-BE49-F238E27FC236}">
                    <a16:creationId xmlns:a16="http://schemas.microsoft.com/office/drawing/2014/main" id="{049BDD11-0714-115A-CAB6-F5A99518C4D3}"/>
                  </a:ext>
                </a:extLst>
              </p:cNvPr>
              <p:cNvGraphicFramePr>
                <a:graphicFrameLocks noGrp="1"/>
              </p:cNvGraphicFramePr>
              <p:nvPr>
                <p:ph idx="19"/>
                <p:extLst>
                  <p:ext uri="{D42A27DB-BD31-4B8C-83A1-F6EECF244321}">
                    <p14:modId xmlns:p14="http://schemas.microsoft.com/office/powerpoint/2010/main" val="2812095239"/>
                  </p:ext>
                </p:extLst>
              </p:nvPr>
            </p:nvGraphicFramePr>
            <p:xfrm>
              <a:off x="0" y="3075635"/>
              <a:ext cx="12192001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8326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4602230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765288900"/>
                        </a:ext>
                      </a:extLst>
                    </a:gridCol>
                    <a:gridCol w="4691745">
                      <a:extLst>
                        <a:ext uri="{9D8B030D-6E8A-4147-A177-3AD203B41FA5}">
                          <a16:colId xmlns:a16="http://schemas.microsoft.com/office/drawing/2014/main" val="40565043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Syntax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Label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Syntax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Label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𝑠𝑒𝑡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Unordered, unique collection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Union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547859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Relation,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r>
                                <a:rPr lang="en-US" sz="20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Intersection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90889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Bag/Multiset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Difference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26061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Sequence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0" i="1" u="none" strike="noStrike" kern="1200">
                                    <a:solidFill>
                                      <a:srgbClr val="0F0F0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Cartesian Product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65270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…}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Set Enumeration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𝑑𝑜𝑚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Domain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28159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Set Comprehension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 dirty="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Image</a:t>
                          </a:r>
                          <a:endParaRPr lang="en-US" sz="20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81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8">
                <a:extLst>
                  <a:ext uri="{FF2B5EF4-FFF2-40B4-BE49-F238E27FC236}">
                    <a16:creationId xmlns:a16="http://schemas.microsoft.com/office/drawing/2014/main" id="{049BDD11-0714-115A-CAB6-F5A99518C4D3}"/>
                  </a:ext>
                </a:extLst>
              </p:cNvPr>
              <p:cNvGraphicFramePr>
                <a:graphicFrameLocks noGrp="1"/>
              </p:cNvGraphicFramePr>
              <p:nvPr>
                <p:ph idx="19"/>
                <p:extLst>
                  <p:ext uri="{D42A27DB-BD31-4B8C-83A1-F6EECF244321}">
                    <p14:modId xmlns:p14="http://schemas.microsoft.com/office/powerpoint/2010/main" val="2812095239"/>
                  </p:ext>
                </p:extLst>
              </p:nvPr>
            </p:nvGraphicFramePr>
            <p:xfrm>
              <a:off x="0" y="3075635"/>
              <a:ext cx="12192001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8326">
                      <a:extLst>
                        <a:ext uri="{9D8B030D-6E8A-4147-A177-3AD203B41FA5}">
                          <a16:colId xmlns:a16="http://schemas.microsoft.com/office/drawing/2014/main" val="1061725053"/>
                        </a:ext>
                      </a:extLst>
                    </a:gridCol>
                    <a:gridCol w="4602230">
                      <a:extLst>
                        <a:ext uri="{9D8B030D-6E8A-4147-A177-3AD203B41FA5}">
                          <a16:colId xmlns:a16="http://schemas.microsoft.com/office/drawing/2014/main" val="345957062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765288900"/>
                        </a:ext>
                      </a:extLst>
                    </a:gridCol>
                    <a:gridCol w="4691745">
                      <a:extLst>
                        <a:ext uri="{9D8B030D-6E8A-4147-A177-3AD203B41FA5}">
                          <a16:colId xmlns:a16="http://schemas.microsoft.com/office/drawing/2014/main" val="405650438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Syntax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Label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Syntax</a:t>
                          </a:r>
                          <a:endParaRPr lang="en-CA" sz="20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Label</a:t>
                          </a:r>
                          <a:endParaRPr lang="en-CA" sz="200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788451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820" t="-106154" r="-721721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Unordered, unique collection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766" t="-106154" r="-335065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Union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54785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820" t="-206154" r="-721721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540" t="-206154" r="-132937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766" t="-206154" r="-335065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Intersection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908894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820" t="-301515" r="-721721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Bag/Multiset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766" t="-301515" r="-335065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Difference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26061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820" t="-407692" r="-721721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Sequence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766" t="-407692" r="-335065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Cartesian Product</a:t>
                          </a:r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65270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820" t="-507692" r="-721721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Set Enumeration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433766" t="-507692" r="-335065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Domain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28159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820" t="-607692" r="-721721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>
                              <a:effectLst/>
                              <a:latin typeface="Arial" panose="020B0604020202020204" pitchFamily="34" charset="0"/>
                            </a:rPr>
                            <a:t>Set Comprehension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433766" t="-607692" r="-335065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ctr" latinLnBrk="0" hangingPunct="1">
                            <a:buNone/>
                          </a:pPr>
                          <a:r>
                            <a:rPr lang="en-US" sz="2000" b="0" i="0" u="none" strike="noStrike" kern="1200" dirty="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Image</a:t>
                          </a:r>
                          <a:endParaRPr lang="en-US" sz="20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81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AE6881-701D-C20A-3BF4-408DB16660E1}"/>
              </a:ext>
            </a:extLst>
          </p:cNvPr>
          <p:cNvSpPr txBox="1"/>
          <p:nvPr/>
        </p:nvSpPr>
        <p:spPr>
          <a:xfrm>
            <a:off x="0" y="605483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Jean-Raymond Abrial. </a:t>
            </a:r>
            <a:r>
              <a:rPr lang="en-US" sz="800" i="1" dirty="0"/>
              <a:t>Modeling in Event-B: system and software engineering</a:t>
            </a:r>
            <a:r>
              <a:rPr lang="en-US" sz="800" dirty="0"/>
              <a:t>. Cambridge University Press, 2010.</a:t>
            </a:r>
            <a:endParaRPr lang="en-CA" sz="800" dirty="0"/>
          </a:p>
          <a:p>
            <a:r>
              <a:rPr lang="en-CA" sz="800" dirty="0"/>
              <a:t>David Gries and Fred Schneider. </a:t>
            </a:r>
            <a:r>
              <a:rPr lang="en-CA" sz="800" i="1" dirty="0"/>
              <a:t>A Logical Approach to Discrete Math</a:t>
            </a:r>
            <a:r>
              <a:rPr lang="en-CA" sz="800" dirty="0"/>
              <a:t>. Springer New York, 1993.</a:t>
            </a:r>
          </a:p>
        </p:txBody>
      </p:sp>
    </p:spTree>
    <p:extLst>
      <p:ext uri="{BB962C8B-B14F-4D97-AF65-F5344CB8AC3E}">
        <p14:creationId xmlns:p14="http://schemas.microsoft.com/office/powerpoint/2010/main" val="372931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BCB5-95A9-A742-7E5D-9E25981B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B2BA-2B3A-BFBE-C089-FECFCCF96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Preliminary Results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2FED-3448-D3F0-C3CD-6C3A8E884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2F0BB-FC1F-3E56-C339-32952E9BBD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11666178" cy="2337001"/>
          </a:xfrm>
        </p:spPr>
        <p:txBody>
          <a:bodyPr/>
          <a:lstStyle/>
          <a:p>
            <a:r>
              <a:rPr lang="en-US"/>
              <a:t>Intermediate sets never grow larger than </a:t>
            </a:r>
            <a:r>
              <a:rPr lang="en-US" i="1">
                <a:latin typeface="Cambria" panose="02040503050406030204" pitchFamily="18" charset="0"/>
                <a:ea typeface="Cambria" panose="02040503050406030204" pitchFamily="18" charset="0"/>
              </a:rPr>
              <a:t>max(starting sets, resulting set)</a:t>
            </a:r>
          </a:p>
          <a:p>
            <a:r>
              <a:rPr lang="en-US"/>
              <a:t>Unions, Relation Overriding, and Cartesian Products are limited in growth</a:t>
            </a:r>
          </a:p>
          <a:p>
            <a:r>
              <a:rPr lang="en-US"/>
              <a:t>Other operators only decrease the size of a resulting set</a:t>
            </a:r>
          </a:p>
          <a:p>
            <a:r>
              <a:rPr lang="en-US"/>
              <a:t>What about running time?…</a:t>
            </a:r>
          </a:p>
          <a:p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AD03D3-B51B-D5A0-6578-5E5A31578D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79934A-A55E-DB3B-3870-96BE663878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BDE760-6C4C-FDA5-462C-8D546E0BD60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E4771-174A-D9BF-E7F7-317FA35FF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80EE-2048-6CB7-A0A6-372CD36E1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Visitor Information System Benchmark – Runtime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6F9C8-416F-8136-68E5-0703D1A6C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E48A88-84BE-6F33-E351-2F177264616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CEE741-19EC-AAD8-5568-F9115D907E4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CDP 2025 - Anthony Hunt and Emil Sekerinski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9646E9-7D17-2C0D-A381-0C0EB6B165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98E6BD02-B0F8-B988-CBB6-8DC5FC88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64" y="1766368"/>
            <a:ext cx="6198697" cy="3719218"/>
          </a:xfrm>
          <a:prstGeom prst="rect">
            <a:avLst/>
          </a:prstGeom>
        </p:spPr>
      </p:pic>
      <p:pic>
        <p:nvPicPr>
          <p:cNvPr id="13" name="Content Placeholder 12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6E0F090A-3D18-7DE3-9083-86A76AA319C4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4"/>
          <a:stretch>
            <a:fillRect/>
          </a:stretch>
        </p:blipFill>
        <p:spPr>
          <a:xfrm>
            <a:off x="0" y="1766367"/>
            <a:ext cx="6015024" cy="3609014"/>
          </a:xfrm>
        </p:spPr>
      </p:pic>
    </p:spTree>
    <p:extLst>
      <p:ext uri="{BB962C8B-B14F-4D97-AF65-F5344CB8AC3E}">
        <p14:creationId xmlns:p14="http://schemas.microsoft.com/office/powerpoint/2010/main" val="350147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AFD10-09DB-FA72-2093-0B6EC534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67E5-B365-1235-C2D6-5CDA47A92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Visitor Information System Benchmark – Memory Consumption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51B0-915F-9134-A2A6-CA8ED4777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AB564C-3387-432F-2732-4879AF2C0AD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4FA135-E54D-AB51-65BC-90D6223E001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CDP 2025 - Anthony Hunt and Emil Sekerinski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E54CCA-07ED-30DD-E7BE-EA321AF89B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" name="Picture 15" descr="A graph of a memory benchmark results&#10;&#10;AI-generated content may be incorrect.">
            <a:extLst>
              <a:ext uri="{FF2B5EF4-FFF2-40B4-BE49-F238E27FC236}">
                <a16:creationId xmlns:a16="http://schemas.microsoft.com/office/drawing/2014/main" id="{BAC0F38C-88F4-1D6C-5C24-F040EF1E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790921"/>
            <a:ext cx="6116848" cy="3670109"/>
          </a:xfrm>
          <a:prstGeom prst="rect">
            <a:avLst/>
          </a:prstGeom>
        </p:spPr>
      </p:pic>
      <p:pic>
        <p:nvPicPr>
          <p:cNvPr id="18" name="Picture 17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D4023153-553C-FF02-D4CD-D8A716A6D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2" y="1790921"/>
            <a:ext cx="6116848" cy="36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1345B-50FA-E23C-90AA-3AAEA0970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C6A8-6609-FAA3-42E8-D9F0D07A7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Running Time</a:t>
            </a:r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43625D-D4B4-9F34-1C57-36808AEC991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D8D254-74D2-C0EF-1533-1330E9FA72B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3C5556-469D-4FCD-FB9A-C63ED573E9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F5CEFFB-C1A7-5BB6-C97D-45F82C425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8671141"/>
                  </p:ext>
                </p:extLst>
              </p:nvPr>
            </p:nvGraphicFramePr>
            <p:xfrm>
              <a:off x="-1" y="2463137"/>
              <a:ext cx="12192001" cy="2712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0829">
                      <a:extLst>
                        <a:ext uri="{9D8B030D-6E8A-4147-A177-3AD203B41FA5}">
                          <a16:colId xmlns:a16="http://schemas.microsoft.com/office/drawing/2014/main" val="736103038"/>
                        </a:ext>
                      </a:extLst>
                    </a:gridCol>
                    <a:gridCol w="5192485">
                      <a:extLst>
                        <a:ext uri="{9D8B030D-6E8A-4147-A177-3AD203B41FA5}">
                          <a16:colId xmlns:a16="http://schemas.microsoft.com/office/drawing/2014/main" val="1673313754"/>
                        </a:ext>
                      </a:extLst>
                    </a:gridCol>
                    <a:gridCol w="3238500">
                      <a:extLst>
                        <a:ext uri="{9D8B030D-6E8A-4147-A177-3AD203B41FA5}">
                          <a16:colId xmlns:a16="http://schemas.microsoft.com/office/drawing/2014/main" val="263446509"/>
                        </a:ext>
                      </a:extLst>
                    </a:gridCol>
                    <a:gridCol w="2030187">
                      <a:extLst>
                        <a:ext uri="{9D8B030D-6E8A-4147-A177-3AD203B41FA5}">
                          <a16:colId xmlns:a16="http://schemas.microsoft.com/office/drawing/2014/main" val="125930421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CA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Core Expression</a:t>
                          </a:r>
                          <a:endParaRPr lang="en-CA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Naïve Running Time</a:t>
                          </a:r>
                          <a:endParaRPr lang="en-CA" sz="2000"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Optimized Running Time</a:t>
                          </a:r>
                          <a:endParaRPr lang="en-CA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537022"/>
                      </a:ext>
                    </a:extLst>
                  </a:tr>
                  <a:tr h="458475"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Visitor Information System</a:t>
                          </a:r>
                          <a:endParaRPr lang="en-CA" sz="2000"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𝑙𝑜𝑐𝑎𝑡𝑖𝑜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𝑎𝑡𝑡𝑒𝑛𝑑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)[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𝑟𝑜𝑜𝑚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00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𝑙𝑜𝑐𝑎𝑡𝑖𝑜𝑛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𝑎𝑡𝑡𝑒𝑛𝑑𝑠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00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𝑎𝑡𝑡𝑒𝑛𝑑𝑠</m:t>
                                    </m:r>
                                  </m:e>
                                </m:d>
                                <m:r>
                                  <a:rPr lang="en-US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000"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55777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Warehouse Inventory System</a:t>
                          </a:r>
                          <a:endParaRPr lang="en-CA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∑</m:t>
                                </m:r>
                                <m:r>
                                  <a:rPr lang="en-US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↦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↦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𝑖𝑛𝑣𝑒𝑛𝑡𝑜𝑟𝑦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− 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𝑖𝑛𝑣𝑒𝑛𝑡𝑜𝑟𝑦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)∘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𝑐𝑎𝑡𝑎𝑙𝑜𝑔𝑢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∣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000"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𝑖𝑛𝑣𝑒𝑛𝑡𝑜𝑟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𝑐𝑎𝑡𝑎𝑙𝑜𝑔𝑢𝑒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𝑖𝑛𝑣𝑒𝑛𝑡𝑜𝑟</m:t>
                                    </m:r>
                                    <m:sSub>
                                      <m:sSubPr>
                                        <m:ctrlPr>
                                          <a:rPr lang="en-US" sz="20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000" dirty="0">
                            <a:effectLst/>
                          </a:endParaRPr>
                        </a:p>
                        <a:p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117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F5CEFFB-C1A7-5BB6-C97D-45F82C425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8671141"/>
                  </p:ext>
                </p:extLst>
              </p:nvPr>
            </p:nvGraphicFramePr>
            <p:xfrm>
              <a:off x="-1" y="2463137"/>
              <a:ext cx="12192001" cy="2712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0829">
                      <a:extLst>
                        <a:ext uri="{9D8B030D-6E8A-4147-A177-3AD203B41FA5}">
                          <a16:colId xmlns:a16="http://schemas.microsoft.com/office/drawing/2014/main" val="736103038"/>
                        </a:ext>
                      </a:extLst>
                    </a:gridCol>
                    <a:gridCol w="5192485">
                      <a:extLst>
                        <a:ext uri="{9D8B030D-6E8A-4147-A177-3AD203B41FA5}">
                          <a16:colId xmlns:a16="http://schemas.microsoft.com/office/drawing/2014/main" val="1673313754"/>
                        </a:ext>
                      </a:extLst>
                    </a:gridCol>
                    <a:gridCol w="3238500">
                      <a:extLst>
                        <a:ext uri="{9D8B030D-6E8A-4147-A177-3AD203B41FA5}">
                          <a16:colId xmlns:a16="http://schemas.microsoft.com/office/drawing/2014/main" val="263446509"/>
                        </a:ext>
                      </a:extLst>
                    </a:gridCol>
                    <a:gridCol w="2030187">
                      <a:extLst>
                        <a:ext uri="{9D8B030D-6E8A-4147-A177-3AD203B41FA5}">
                          <a16:colId xmlns:a16="http://schemas.microsoft.com/office/drawing/2014/main" val="125930421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CA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Core Expression</a:t>
                          </a:r>
                          <a:endParaRPr lang="en-CA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Naïve Running Time</a:t>
                          </a:r>
                          <a:endParaRPr lang="en-CA" sz="2000"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Optimized Running Time</a:t>
                          </a:r>
                          <a:endParaRPr lang="en-CA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53702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Visitor Information System</a:t>
                          </a:r>
                          <a:endParaRPr lang="en-CA" sz="2000"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51" t="-71687" r="-102113" b="-11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3722" t="-71687" r="-63534" b="-11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201" t="-71687" r="-1502" b="-110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57773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l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Warehouse Inventory System</a:t>
                          </a:r>
                          <a:endParaRPr lang="en-CA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51" t="-172727" r="-102113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3722" t="-172727" r="-63534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201" t="-172727" r="-1502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2117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CAAA140C-B8FF-43AF-5294-02AA7D05E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6016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199E-1B75-B887-64E3-DE1F070C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F8FC-6630-B156-D757-5E22B4A9A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 Running Time With (Bi-directional) </a:t>
            </a:r>
            <a:r>
              <a:rPr lang="en-US" dirty="0" err="1"/>
              <a:t>HashMaps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CB907-EC43-68FA-BD82-C4B164713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3C7E57-144A-674E-B761-28B0C774C30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E5D0D4-C194-6A33-C2F5-09FFBC865FA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B0CC00-2981-B56C-3FEB-5C2A4927E86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74F387F-BD4A-C51F-C607-D415EA42AD4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22514" y="5145266"/>
                <a:ext cx="11346971" cy="1159417"/>
              </a:xfrm>
            </p:spPr>
            <p:txBody>
              <a:bodyPr/>
              <a:lstStyle/>
              <a:p>
                <a:r>
                  <a:rPr lang="en-US" dirty="0"/>
                  <a:t>Simplify large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dirty="0"/>
                  <a:t>-predicates</a:t>
                </a:r>
              </a:p>
              <a:p>
                <a:r>
                  <a:rPr lang="en-CA" dirty="0"/>
                  <a:t>Eagerly apply conditions on sequential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dirty="0"/>
                  <a:t>-predicates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74F387F-BD4A-C51F-C607-D415EA42A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22514" y="5145266"/>
                <a:ext cx="11346971" cy="1159417"/>
              </a:xfrm>
              <a:blipFill>
                <a:blip r:embed="rId3"/>
                <a:stretch>
                  <a:fillRect l="-698" t="-31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E4669BF-4CE0-0D28-9D9A-47B65A808C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744023"/>
                  </p:ext>
                </p:extLst>
              </p:nvPr>
            </p:nvGraphicFramePr>
            <p:xfrm>
              <a:off x="2359625" y="1258005"/>
              <a:ext cx="747275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25">
                      <a:extLst>
                        <a:ext uri="{9D8B030D-6E8A-4147-A177-3AD203B41FA5}">
                          <a16:colId xmlns:a16="http://schemas.microsoft.com/office/drawing/2014/main" val="2438451785"/>
                        </a:ext>
                      </a:extLst>
                    </a:gridCol>
                    <a:gridCol w="5053825">
                      <a:extLst>
                        <a:ext uri="{9D8B030D-6E8A-4147-A177-3AD203B41FA5}">
                          <a16:colId xmlns:a16="http://schemas.microsoft.com/office/drawing/2014/main" val="30016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Operation</a:t>
                          </a:r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Expected Running Time</a:t>
                          </a:r>
                          <a:endParaRPr lang="en-CA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6280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7676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CA" sz="2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609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CA" sz="2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7296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R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∘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i="1" dirty="0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8650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CA" sz="2400" i="1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94812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CA" sz="240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29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R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∘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𝑄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)[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|)+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CA" sz="2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703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E4669BF-4CE0-0D28-9D9A-47B65A808C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744023"/>
                  </p:ext>
                </p:extLst>
              </p:nvPr>
            </p:nvGraphicFramePr>
            <p:xfrm>
              <a:off x="2359625" y="1258005"/>
              <a:ext cx="747275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25">
                      <a:extLst>
                        <a:ext uri="{9D8B030D-6E8A-4147-A177-3AD203B41FA5}">
                          <a16:colId xmlns:a16="http://schemas.microsoft.com/office/drawing/2014/main" val="2438451785"/>
                        </a:ext>
                      </a:extLst>
                    </a:gridCol>
                    <a:gridCol w="5053825">
                      <a:extLst>
                        <a:ext uri="{9D8B030D-6E8A-4147-A177-3AD203B41FA5}">
                          <a16:colId xmlns:a16="http://schemas.microsoft.com/office/drawing/2014/main" val="30016441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Operation</a:t>
                          </a:r>
                          <a:endParaRPr lang="en-CA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Expected Running Time</a:t>
                          </a:r>
                          <a:endParaRPr lang="en-CA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62800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11111" r="-209948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870" t="-111111" r="-50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76765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11111" r="-209948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870" t="-211111" r="-50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6095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02703" r="-209948" b="-4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870" t="-302703" r="-501" b="-410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7296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13889" r="-209948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870" t="-413889" r="-501" b="-3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6508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513889" r="-20994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7870" t="-513889" r="-501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1236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13889" r="-209948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870" t="-613889" r="-501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297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713889" r="-209948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870" t="-713889" r="-50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703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169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25B6-60A4-C46B-DFC6-86D23E43B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0BBF-88D3-51DF-E266-F446FE6F0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Current Compiler State and Roadmap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B70F3-7AFC-5214-E4B0-88D772440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Development of a High-Level, Efficient, Set-Based Language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75A27-2BFF-C9A4-AD38-B047C888EEA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77E08D-6881-E03B-6521-0B20E7B1C43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7BD922-8F99-889C-0B3E-A94F811DBE1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4AE503-A47B-0BB8-58D6-7B94CA10E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9325"/>
              </p:ext>
            </p:extLst>
          </p:nvPr>
        </p:nvGraphicFramePr>
        <p:xfrm>
          <a:off x="168729" y="1135085"/>
          <a:ext cx="11899312" cy="5249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19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5C311-452B-5446-B3C8-3E49D8D9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4B55-6D43-4A69-C241-B84049F16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FBA94-FC6E-E3F6-3088-3192650D6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3F83B-5846-62E5-59B2-E65A60BD0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269710"/>
            <a:ext cx="11666178" cy="5037037"/>
          </a:xfrm>
        </p:spPr>
        <p:txBody>
          <a:bodyPr/>
          <a:lstStyle/>
          <a:p>
            <a:r>
              <a:rPr lang="en-US" sz="1200"/>
              <a:t>Michael </a:t>
            </a:r>
            <a:r>
              <a:rPr lang="en-US" sz="1200" err="1"/>
              <a:t>Leuschel</a:t>
            </a:r>
            <a:r>
              <a:rPr lang="en-US" sz="1200"/>
              <a:t>. </a:t>
            </a:r>
            <a:r>
              <a:rPr lang="en-US" sz="1200" i="1"/>
              <a:t>ProB2 </a:t>
            </a:r>
            <a:r>
              <a:rPr lang="en-US" sz="1200" i="1" err="1"/>
              <a:t>Jupyter</a:t>
            </a:r>
            <a:r>
              <a:rPr lang="en-US" sz="1200" i="1"/>
              <a:t> Notebooks GitLab. </a:t>
            </a:r>
            <a:r>
              <a:rPr lang="en-US" sz="1200"/>
              <a:t>2020. </a:t>
            </a:r>
            <a:r>
              <a:rPr lang="en-US" sz="1200">
                <a:hlinkClick r:id="rId2"/>
              </a:rPr>
              <a:t>https://gitlab.cs.uni-duesseldorf.de/general/stups/prob2-jupyter-notebooks/-/blob/9d830112d9713d0cbc12d9d285f44ee61c827ccf/puzzles/Game_of_Life.ipynb</a:t>
            </a:r>
            <a:endParaRPr lang="en-US" sz="1200"/>
          </a:p>
          <a:p>
            <a:r>
              <a:rPr lang="en-US" sz="1200"/>
              <a:t>Jean-Raymond Abrial. </a:t>
            </a:r>
            <a:r>
              <a:rPr lang="en-US" sz="1200" i="1"/>
              <a:t>Modeling in Event-B: system and software engineering</a:t>
            </a:r>
            <a:r>
              <a:rPr lang="en-US" sz="1200"/>
              <a:t>. Cambridge University Press, 2010.</a:t>
            </a:r>
          </a:p>
          <a:p>
            <a:r>
              <a:rPr lang="en-CA" sz="1200"/>
              <a:t>David Gries and Fred Schneider. </a:t>
            </a:r>
            <a:r>
              <a:rPr lang="en-CA" sz="1200" i="1"/>
              <a:t>A Logical Approach to Discrete Math</a:t>
            </a:r>
            <a:r>
              <a:rPr lang="en-CA" sz="1200"/>
              <a:t>. Springer New York, 1993.</a:t>
            </a:r>
          </a:p>
          <a:p>
            <a:r>
              <a:rPr lang="en-CA" sz="1200"/>
              <a:t>Robert Dewar. </a:t>
            </a:r>
            <a:r>
              <a:rPr lang="en-CA" sz="1200" i="1"/>
              <a:t>The </a:t>
            </a:r>
            <a:r>
              <a:rPr lang="en-CA" sz="1200" i="1" err="1"/>
              <a:t>SetL</a:t>
            </a:r>
            <a:r>
              <a:rPr lang="en-CA" sz="1200" i="1"/>
              <a:t> Programming Language.</a:t>
            </a:r>
            <a:r>
              <a:rPr lang="en-CA" sz="1200"/>
              <a:t> Bell Laboratories, 1979.</a:t>
            </a:r>
          </a:p>
          <a:p>
            <a:r>
              <a:rPr lang="en-US" sz="1200"/>
              <a:t>Simon Peyton Jones, Andrew Tolmach, and Tony Hoare. </a:t>
            </a:r>
            <a:r>
              <a:rPr lang="en-US" sz="1200" i="1"/>
              <a:t>Playing by the rules: rewriting as a practical </a:t>
            </a:r>
            <a:r>
              <a:rPr lang="en-US" sz="1200" i="1" err="1"/>
              <a:t>optimisation</a:t>
            </a:r>
            <a:r>
              <a:rPr lang="en-US" sz="1200" i="1"/>
              <a:t> technique in GHC</a:t>
            </a:r>
            <a:r>
              <a:rPr lang="en-US" sz="1200"/>
              <a:t>. In: 2001 Haskell Workshop. ACM SIGPLAN. Sept. 2001.</a:t>
            </a:r>
          </a:p>
          <a:p>
            <a:r>
              <a:rPr lang="en-US" sz="1200"/>
              <a:t>Michael </a:t>
            </a:r>
            <a:r>
              <a:rPr lang="en-US" sz="1200" err="1"/>
              <a:t>Leuschel</a:t>
            </a:r>
            <a:r>
              <a:rPr lang="en-US" sz="1200"/>
              <a:t>. </a:t>
            </a:r>
            <a:r>
              <a:rPr lang="en-US" sz="1200" i="1"/>
              <a:t>Programming in B: Sets and Logic all the Way Down.</a:t>
            </a:r>
            <a:r>
              <a:rPr lang="en-US" sz="1200"/>
              <a:t> In: LPOP 2022. </a:t>
            </a:r>
          </a:p>
          <a:p>
            <a:r>
              <a:rPr lang="en-US" sz="1200"/>
              <a:t>Maximiliano Cristia and Gianfranco Rossi. </a:t>
            </a:r>
            <a:r>
              <a:rPr lang="en-US" sz="1200" i="1"/>
              <a:t>{log}: Programming and Automated Proof in Set Theory.</a:t>
            </a:r>
            <a:r>
              <a:rPr lang="en-US" sz="1200"/>
              <a:t> In: LPOP 2022.</a:t>
            </a:r>
          </a:p>
          <a:p>
            <a:r>
              <a:rPr lang="en-US" sz="1200"/>
              <a:t>Douglas R. Smith and Stephen J. </a:t>
            </a:r>
            <a:r>
              <a:rPr lang="en-US" sz="1200" err="1"/>
              <a:t>Westfold</a:t>
            </a:r>
            <a:r>
              <a:rPr lang="en-US" sz="1200"/>
              <a:t>. </a:t>
            </a:r>
            <a:r>
              <a:rPr lang="en-US" sz="1200" i="1"/>
              <a:t>Transformations for Generating Type Refinements</a:t>
            </a:r>
            <a:r>
              <a:rPr lang="en-US" sz="1200"/>
              <a:t>. In: Formal Methods. FM 2019 International Workshops. Springer International Publishing, 2020, pp. 371-387</a:t>
            </a:r>
          </a:p>
          <a:p>
            <a:r>
              <a:rPr lang="en-CA" sz="1200"/>
              <a:t>Edmond Schonberg, Jacob T. Schwartz, and Micha Sharir. 1979. </a:t>
            </a:r>
            <a:r>
              <a:rPr lang="en-CA" sz="1200" i="1"/>
              <a:t>Automatic data structure selection in SETL</a:t>
            </a:r>
            <a:r>
              <a:rPr lang="en-CA" sz="1200"/>
              <a:t>. In Proceedings of the 6th ACM SIGACT-SIGPLAN symposium on Principles of programming languages (POPL '79). Association for Computing Machinery, New York, NY, USA, 197–210. </a:t>
            </a:r>
            <a:r>
              <a:rPr lang="en-CA" sz="1200">
                <a:hlinkClick r:id="rId3"/>
              </a:rPr>
              <a:t>https://doi.org/10.1145/567752.567771</a:t>
            </a:r>
            <a:endParaRPr lang="en-CA" sz="1200"/>
          </a:p>
          <a:p>
            <a:r>
              <a:rPr lang="en-CA" sz="1200"/>
              <a:t>Stefan M. Freudenberger, Jacob T. Schwartz, and Micha Sharir. 1983. </a:t>
            </a:r>
            <a:r>
              <a:rPr lang="en-CA" sz="1200" i="1"/>
              <a:t>Experience with the SETL Optimizer. </a:t>
            </a:r>
            <a:r>
              <a:rPr lang="en-CA" sz="1200"/>
              <a:t>ACM Trans. Program. Lang. Syst. 5, 1 (Jan. 1983), 26–45. </a:t>
            </a:r>
            <a:r>
              <a:rPr lang="en-CA" sz="1200">
                <a:hlinkClick r:id="rId4"/>
              </a:rPr>
              <a:t>https://doi.org/10.1145/357195.357197</a:t>
            </a:r>
            <a:r>
              <a:rPr lang="en-CA" sz="120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C54631-DF6E-8557-3147-6668EAE88A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7159C-6CB7-FF0B-1CB5-C1A880054C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D072F6-FB6A-E907-73F9-62C9AE1B859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FEEA-24B6-48FA-2C74-27EB47F63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- Visitor Information System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4F71B-1EB6-38F9-7F02-1134C27DF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978905"/>
            <a:ext cx="4831603" cy="3360538"/>
          </a:xfrm>
        </p:spPr>
        <p:txBody>
          <a:bodyPr/>
          <a:lstStyle/>
          <a:p>
            <a:r>
              <a:rPr lang="en-US" b="0" dirty="0"/>
              <a:t>Academics attend workshops throughout CASCON 2025</a:t>
            </a:r>
          </a:p>
          <a:p>
            <a:r>
              <a:rPr lang="en-US" dirty="0"/>
              <a:t>Every workshop must be held in one room</a:t>
            </a:r>
          </a:p>
          <a:p>
            <a:r>
              <a:rPr lang="en-US" b="0" dirty="0"/>
              <a:t>Vis</a:t>
            </a:r>
            <a:r>
              <a:rPr lang="en-US" dirty="0"/>
              <a:t>itors may attend at most one workshop at a time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1D16768-3CE6-F455-BBDE-66D05C5DA20B}"/>
                  </a:ext>
                </a:extLst>
              </p:cNvPr>
              <p:cNvSpPr>
                <a:spLocks noGrp="1"/>
              </p:cNvSpPr>
              <p:nvPr>
                <p:ph idx="19"/>
              </p:nvPr>
            </p:nvSpPr>
            <p:spPr>
              <a:xfrm>
                <a:off x="5617029" y="1366157"/>
                <a:ext cx="6451012" cy="4731523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𝑉𝑖𝑠𝑖𝑡𝑜𝑟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𝑁𝑒𝑙𝑠𝑜𝑛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𝑀𝑎𝑟𝑘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𝐸h𝑠𝑎𝑛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𝑅𝑜𝑜𝑚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={1,2,3,4}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𝑊𝑜𝑟𝑘𝑠h𝑜𝑝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𝐶𝐷𝑃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𝑆𝐸𝑁𝐺𝐸𝐶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𝐶𝑂𝐺𝐴𝐼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𝑊𝑜𝑟𝑘𝑠h𝑜𝑝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↣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𝑅𝑜𝑜𝑚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𝑉𝑖𝑠𝑖𝑡𝑜𝑟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𝑊𝑜𝑟𝑘𝑠h𝑜𝑝</m:t>
                      </m:r>
                    </m:oMath>
                  </m:oMathPara>
                </a14:m>
                <a:br>
                  <a:rPr lang="en-US" sz="2400" dirty="0"/>
                </a:br>
                <a:endParaRPr lang="en-CA" sz="2400" dirty="0"/>
              </a:p>
              <a:p>
                <a:pPr marL="0" indent="0" algn="l">
                  <a:buNone/>
                </a:pPr>
                <a:br>
                  <a:rPr lang="en-CA" sz="2400" dirty="0"/>
                </a:br>
                <a:r>
                  <a:rPr lang="en-CA" sz="2400" dirty="0"/>
                  <a:t>Then, the number of meals to prepare for a specific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𝑟𝑜𝑜𝑚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would be:</a:t>
                </a:r>
              </a:p>
              <a:p>
                <a:pPr marL="0" indent="0" algn="l">
                  <a:buNone/>
                </a:pP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𝑙𝑜𝑐𝑎𝑡𝑖𝑜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𝑎𝑡𝑡𝑒𝑛𝑑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𝑟𝑜𝑜𝑚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algn="l"/>
                <a:endParaRPr lang="en-CA" sz="2400" dirty="0"/>
              </a:p>
              <a:p>
                <a:pPr algn="l"/>
                <a:endParaRPr lang="en-CA" sz="2400" dirty="0"/>
              </a:p>
              <a:p>
                <a:pPr algn="l"/>
                <a:endParaRPr lang="en-CA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1D16768-3CE6-F455-BBDE-66D05C5DA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9"/>
              </p:nvPr>
            </p:nvSpPr>
            <p:spPr>
              <a:xfrm>
                <a:off x="5617029" y="1366157"/>
                <a:ext cx="6451012" cy="4731523"/>
              </a:xfrm>
              <a:blipFill>
                <a:blip r:embed="rId3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509ECD-35CF-CA5C-D1BC-F4DEC00AA82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DBD1A2-8FDC-C845-1782-6AABEAE591C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340017-29D5-5A2C-5E93-8F5768E7A98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allout: Bent Line with No Border 9">
            <a:extLst>
              <a:ext uri="{FF2B5EF4-FFF2-40B4-BE49-F238E27FC236}">
                <a16:creationId xmlns:a16="http://schemas.microsoft.com/office/drawing/2014/main" id="{F819C75C-18A9-12C1-E2D6-F07B4397ADD2}"/>
              </a:ext>
            </a:extLst>
          </p:cNvPr>
          <p:cNvSpPr/>
          <p:nvPr/>
        </p:nvSpPr>
        <p:spPr>
          <a:xfrm>
            <a:off x="9138557" y="2530597"/>
            <a:ext cx="2790532" cy="305132"/>
          </a:xfrm>
          <a:prstGeom prst="callout2">
            <a:avLst>
              <a:gd name="adj1" fmla="val 18750"/>
              <a:gd name="adj2" fmla="val -1611"/>
              <a:gd name="adj3" fmla="val 20534"/>
              <a:gd name="adj4" fmla="val -12766"/>
              <a:gd name="adj5" fmla="val 136064"/>
              <a:gd name="adj6" fmla="val -196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Total Injective Function</a:t>
            </a:r>
            <a:endParaRPr lang="en-CA" sz="2000"/>
          </a:p>
        </p:txBody>
      </p:sp>
      <p:sp>
        <p:nvSpPr>
          <p:cNvPr id="11" name="Callout: Bent Line with No Border 10">
            <a:extLst>
              <a:ext uri="{FF2B5EF4-FFF2-40B4-BE49-F238E27FC236}">
                <a16:creationId xmlns:a16="http://schemas.microsoft.com/office/drawing/2014/main" id="{5BFA52BB-8093-6013-1F4B-5482C242258D}"/>
              </a:ext>
            </a:extLst>
          </p:cNvPr>
          <p:cNvSpPr/>
          <p:nvPr/>
        </p:nvSpPr>
        <p:spPr>
          <a:xfrm>
            <a:off x="9396903" y="3640799"/>
            <a:ext cx="2000439" cy="281367"/>
          </a:xfrm>
          <a:prstGeom prst="callout2">
            <a:avLst>
              <a:gd name="adj1" fmla="val 52083"/>
              <a:gd name="adj2" fmla="val -1362"/>
              <a:gd name="adj3" fmla="val 50001"/>
              <a:gd name="adj4" fmla="val -56287"/>
              <a:gd name="adj5" fmla="val -76179"/>
              <a:gd name="adj6" fmla="val -6740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Partial Function</a:t>
            </a:r>
            <a:endParaRPr lang="en-CA" sz="2000" dirty="0"/>
          </a:p>
        </p:txBody>
      </p:sp>
      <p:sp>
        <p:nvSpPr>
          <p:cNvPr id="12" name="Callout: Bent Line with No Border 11">
            <a:extLst>
              <a:ext uri="{FF2B5EF4-FFF2-40B4-BE49-F238E27FC236}">
                <a16:creationId xmlns:a16="http://schemas.microsoft.com/office/drawing/2014/main" id="{D3F2AF28-4F80-9C27-3D99-71C50ACDB9AC}"/>
              </a:ext>
            </a:extLst>
          </p:cNvPr>
          <p:cNvSpPr/>
          <p:nvPr/>
        </p:nvSpPr>
        <p:spPr>
          <a:xfrm>
            <a:off x="7739743" y="5792549"/>
            <a:ext cx="2106521" cy="305131"/>
          </a:xfrm>
          <a:prstGeom prst="callout2">
            <a:avLst>
              <a:gd name="adj1" fmla="val 56417"/>
              <a:gd name="adj2" fmla="val 101350"/>
              <a:gd name="adj3" fmla="val 58667"/>
              <a:gd name="adj4" fmla="val 112118"/>
              <a:gd name="adj5" fmla="val -110563"/>
              <a:gd name="adj6" fmla="val 1218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Relational Image</a:t>
            </a:r>
            <a:endParaRPr lang="en-CA" sz="200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F80AC1C-43B4-1219-59F9-A2249408B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81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3513-3794-1E01-9C5B-7D9B2FB5B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06E2-CFB1-A100-48EB-C58A387C8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- Warehouse Inventory System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22C19-E99D-A689-78F5-3C2F46CAC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95649-3EC5-F8AB-C566-20B58E32DB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87" y="1763487"/>
            <a:ext cx="4083634" cy="3040666"/>
          </a:xfrm>
        </p:spPr>
        <p:txBody>
          <a:bodyPr/>
          <a:lstStyle/>
          <a:p>
            <a:r>
              <a:rPr lang="en-US"/>
              <a:t>Furniture material catalogue</a:t>
            </a:r>
          </a:p>
          <a:p>
            <a:r>
              <a:rPr lang="en-US"/>
              <a:t>Warehouse inventory</a:t>
            </a:r>
          </a:p>
          <a:p>
            <a:r>
              <a:rPr lang="en-US"/>
              <a:t>Product recipes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EB8BD9-452C-DC2D-FF65-CDEBF2719E0A}"/>
                  </a:ext>
                </a:extLst>
              </p:cNvPr>
              <p:cNvSpPr>
                <a:spLocks noGrp="1"/>
              </p:cNvSpPr>
              <p:nvPr>
                <p:ph idx="19"/>
              </p:nvPr>
            </p:nvSpPr>
            <p:spPr>
              <a:xfrm>
                <a:off x="3570514" y="1147361"/>
                <a:ext cx="8453188" cy="4692825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 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2×4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𝑃𝑙𝑎𝑛𝑘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𝐵𝑜𝑙𝑡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𝐼𝑛𝑐h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𝑆𝑐𝑟𝑒𝑤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𝑃𝑟𝑜𝑑𝑢𝑐𝑡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𝐶𝑎𝑏𝑖𝑛𝑒𝑡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𝐷𝑒𝑠𝑘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𝐵𝑜𝑜𝑘𝑠h𝑒𝑙𝑓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𝑐𝑎𝑡𝑎𝑙𝑜𝑔𝑢𝑒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𝑃𝑟𝑖𝑐𝑒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𝑏𝑎𝑔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𝑟𝑒𝑐𝑖𝑝𝑒𝑠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𝑃𝑟𝑜𝑑𝑢𝑐𝑡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𝑏𝑎𝑔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𝑀𝑎𝑡𝑒𝑟𝑖𝑎𝑙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b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Restocking price, with a target inventory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𝑖𝑛𝑣𝑒𝑛𝑡𝑜𝑟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</a:t>
                </a:r>
                <a:b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𝑐𝑎𝑡𝑎𝑙𝑜𝑔𝑢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𝑖𝑛𝑣𝑒𝑛𝑡𝑜𝑟𝑦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EB8BD9-452C-DC2D-FF65-CDEBF2719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9"/>
              </p:nvPr>
            </p:nvSpPr>
            <p:spPr>
              <a:xfrm>
                <a:off x="3570514" y="1147361"/>
                <a:ext cx="8453188" cy="4692825"/>
              </a:xfrm>
              <a:blipFill>
                <a:blip r:embed="rId3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B8338F-1479-9C21-D3DE-F106C16FA7C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E2EE2A-9001-A775-9805-51425E2CF62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C8EF07-E1C0-617A-D369-2624F128FFB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allout: Bent Line with No Border 9">
            <a:extLst>
              <a:ext uri="{FF2B5EF4-FFF2-40B4-BE49-F238E27FC236}">
                <a16:creationId xmlns:a16="http://schemas.microsoft.com/office/drawing/2014/main" id="{ADC239B7-39C0-16E8-7585-835C955E6549}"/>
              </a:ext>
            </a:extLst>
          </p:cNvPr>
          <p:cNvSpPr/>
          <p:nvPr/>
        </p:nvSpPr>
        <p:spPr>
          <a:xfrm>
            <a:off x="1012371" y="5599025"/>
            <a:ext cx="2090618" cy="317361"/>
          </a:xfrm>
          <a:prstGeom prst="callout2">
            <a:avLst>
              <a:gd name="adj1" fmla="val 56417"/>
              <a:gd name="adj2" fmla="val 101350"/>
              <a:gd name="adj3" fmla="val 58117"/>
              <a:gd name="adj4" fmla="val 374868"/>
              <a:gd name="adj5" fmla="val -108384"/>
              <a:gd name="adj6" fmla="val 3840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Bag Difference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llout: Bent Line with No Border 8">
                <a:extLst>
                  <a:ext uri="{FF2B5EF4-FFF2-40B4-BE49-F238E27FC236}">
                    <a16:creationId xmlns:a16="http://schemas.microsoft.com/office/drawing/2014/main" id="{FE62F859-95E0-4DA2-E20C-FAA896BEFCA1}"/>
                  </a:ext>
                </a:extLst>
              </p:cNvPr>
              <p:cNvSpPr/>
              <p:nvPr/>
            </p:nvSpPr>
            <p:spPr>
              <a:xfrm>
                <a:off x="8456780" y="2631417"/>
                <a:ext cx="3472309" cy="406850"/>
              </a:xfrm>
              <a:prstGeom prst="callout2">
                <a:avLst>
                  <a:gd name="adj1" fmla="val 52083"/>
                  <a:gd name="adj2" fmla="val -1362"/>
                  <a:gd name="adj3" fmla="val 50303"/>
                  <a:gd name="adj4" fmla="val -84273"/>
                  <a:gd name="adj5" fmla="val 72571"/>
                  <a:gd name="adj6" fmla="val -8563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Equivalent to: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𝑀𝑎𝑡𝑒𝑟𝑖𝑎𝑙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llout: Bent Line with No Border 8">
                <a:extLst>
                  <a:ext uri="{FF2B5EF4-FFF2-40B4-BE49-F238E27FC236}">
                    <a16:creationId xmlns:a16="http://schemas.microsoft.com/office/drawing/2014/main" id="{FE62F859-95E0-4DA2-E20C-FAA896BEF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780" y="2631417"/>
                <a:ext cx="3472309" cy="406850"/>
              </a:xfrm>
              <a:prstGeom prst="callout2">
                <a:avLst>
                  <a:gd name="adj1" fmla="val 52083"/>
                  <a:gd name="adj2" fmla="val -1362"/>
                  <a:gd name="adj3" fmla="val 50303"/>
                  <a:gd name="adj4" fmla="val -84273"/>
                  <a:gd name="adj5" fmla="val 72571"/>
                  <a:gd name="adj6" fmla="val -85632"/>
                </a:avLst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02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73E89-13B1-8CA0-02FB-D2E21150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BC0C-9037-57D8-453C-0169301FE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41" y="274320"/>
            <a:ext cx="11665548" cy="443290"/>
          </a:xfrm>
        </p:spPr>
        <p:txBody>
          <a:bodyPr/>
          <a:lstStyle/>
          <a:p>
            <a:r>
              <a:rPr lang="en-US"/>
              <a:t>Abstract Data Types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88415-9A98-8CC0-8A81-E06C501EB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11" y="760320"/>
            <a:ext cx="11666178" cy="344330"/>
          </a:xfrm>
        </p:spPr>
        <p:txBody>
          <a:bodyPr/>
          <a:lstStyle/>
          <a:p>
            <a:r>
              <a:rPr lang="en-US"/>
              <a:t>In Programming and Modelling Languages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E312D8-63C4-D185-9D83-061A55F6FB5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668427" y="6534344"/>
            <a:ext cx="1543668" cy="210061"/>
          </a:xfrm>
        </p:spPr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5309B9-7045-0763-5F2C-93FF02E073A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884517" y="6534345"/>
            <a:ext cx="6783910" cy="210059"/>
          </a:xfrm>
        </p:spPr>
        <p:txBody>
          <a:bodyPr/>
          <a:lstStyle/>
          <a:p>
            <a:r>
              <a:rPr lang="en-US"/>
              <a:t>CDP 2025 - Anthony Hunt and Emil Sekerinski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5E92B8-920B-B7E6-4628-B6E2128C8D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09882" y="6534344"/>
            <a:ext cx="458159" cy="210061"/>
          </a:xfrm>
        </p:spPr>
        <p:txBody>
          <a:bodyPr/>
          <a:lstStyle/>
          <a:p>
            <a:fld id="{991AB9B0-3E43-D847-B073-60FE8FAFFDB7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9CBFF00-90B0-45C0-B67D-C6BC2FE91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425170"/>
                  </p:ext>
                </p:extLst>
              </p:nvPr>
            </p:nvGraphicFramePr>
            <p:xfrm>
              <a:off x="0" y="1602893"/>
              <a:ext cx="12188214" cy="42506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3120">
                      <a:extLst>
                        <a:ext uri="{9D8B030D-6E8A-4147-A177-3AD203B41FA5}">
                          <a16:colId xmlns:a16="http://schemas.microsoft.com/office/drawing/2014/main" val="3831892226"/>
                        </a:ext>
                      </a:extLst>
                    </a:gridCol>
                    <a:gridCol w="1109980">
                      <a:extLst>
                        <a:ext uri="{9D8B030D-6E8A-4147-A177-3AD203B41FA5}">
                          <a16:colId xmlns:a16="http://schemas.microsoft.com/office/drawing/2014/main" val="4281365245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880898951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36642638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095350545"/>
                        </a:ext>
                      </a:extLst>
                    </a:gridCol>
                    <a:gridCol w="1201484">
                      <a:extLst>
                        <a:ext uri="{9D8B030D-6E8A-4147-A177-3AD203B41FA5}">
                          <a16:colId xmlns:a16="http://schemas.microsoft.com/office/drawing/2014/main" val="959607929"/>
                        </a:ext>
                      </a:extLst>
                    </a:gridCol>
                    <a:gridCol w="494116">
                      <a:extLst>
                        <a:ext uri="{9D8B030D-6E8A-4147-A177-3AD203B41FA5}">
                          <a16:colId xmlns:a16="http://schemas.microsoft.com/office/drawing/2014/main" val="4221410272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6136706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7457354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71796490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699798391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14879848"/>
                        </a:ext>
                      </a:extLst>
                    </a:gridCol>
                    <a:gridCol w="577259">
                      <a:extLst>
                        <a:ext uri="{9D8B030D-6E8A-4147-A177-3AD203B41FA5}">
                          <a16:colId xmlns:a16="http://schemas.microsoft.com/office/drawing/2014/main" val="135425916"/>
                        </a:ext>
                      </a:extLst>
                    </a:gridCol>
                    <a:gridCol w="471399">
                      <a:extLst>
                        <a:ext uri="{9D8B030D-6E8A-4147-A177-3AD203B41FA5}">
                          <a16:colId xmlns:a16="http://schemas.microsoft.com/office/drawing/2014/main" val="3434946700"/>
                        </a:ext>
                      </a:extLst>
                    </a:gridCol>
                    <a:gridCol w="1402837">
                      <a:extLst>
                        <a:ext uri="{9D8B030D-6E8A-4147-A177-3AD203B41FA5}">
                          <a16:colId xmlns:a16="http://schemas.microsoft.com/office/drawing/2014/main" val="1463616855"/>
                        </a:ext>
                      </a:extLst>
                    </a:gridCol>
                    <a:gridCol w="1493709">
                      <a:extLst>
                        <a:ext uri="{9D8B030D-6E8A-4147-A177-3AD203B41FA5}">
                          <a16:colId xmlns:a16="http://schemas.microsoft.com/office/drawing/2014/main" val="82359789"/>
                        </a:ext>
                      </a:extLst>
                    </a:gridCol>
                    <a:gridCol w="1948070">
                      <a:extLst>
                        <a:ext uri="{9D8B030D-6E8A-4147-A177-3AD203B41FA5}">
                          <a16:colId xmlns:a16="http://schemas.microsoft.com/office/drawing/2014/main" val="127410759"/>
                        </a:ext>
                      </a:extLst>
                    </a:gridCol>
                  </a:tblGrid>
                  <a:tr h="413429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Sets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Relations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Efficiently Executable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Implementation Free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23890769"/>
                      </a:ext>
                    </a:extLst>
                  </a:tr>
                  <a:tr h="483832">
                    <a:tc gridSpan="2"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en-CA" b="1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oMath>
                          </a14:m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CA" b="1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𝒅𝒐𝒎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:r>
                            <a:rPr lang="en-CA" sz="1800" b="1" i="0" u="none" strike="noStrike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◁ 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en-US" sz="1800" b="1" i="0" u="none" strike="noStrike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oMath>
                          </a14:m>
                          <a:r>
                            <a:rPr lang="en-US" sz="1800" b="1" i="0" u="none" strike="noStrike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Brave Sans Mono" panose="020B0609030804020204" pitchFamily="50" charset="0"/>
                            </a:rPr>
                            <a:t>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oMath>
                          </a14:m>
                          <a:r>
                            <a:rPr lang="en-US" sz="1800" b="1" i="0" u="none" strike="noStrike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 u="none" strike="noStrike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800" b="1" i="0" u="none" strike="noStrike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Multiplicity</a:t>
                          </a:r>
                          <a:endParaRPr lang="en-CA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185313"/>
                      </a:ext>
                    </a:extLst>
                  </a:tr>
                  <a:tr h="419171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Programming Languages</a:t>
                          </a:r>
                          <a:endParaRPr lang="en-CA" dirty="0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Python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:r>
                            <a:rPr lang="en-CA" sz="1800" b="0" i="0" u="none" strike="noStrike" kern="1200" dirty="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/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*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67624468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Haskell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1070534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Rust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/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04090802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  <a:endParaRPr lang="en-CA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/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0559683"/>
                      </a:ext>
                    </a:extLst>
                  </a:tr>
                  <a:tr h="419171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Modelling Languages</a:t>
                          </a:r>
                          <a:endParaRPr lang="en-CA" dirty="0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err="1">
                              <a:solidFill>
                                <a:schemeClr val="bg1"/>
                              </a:solidFill>
                            </a:rPr>
                            <a:t>SetL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*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34699821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UML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/>
                            <a:t>*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794023464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Event-B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*</a:t>
                          </a:r>
                          <a:endParaRPr lang="en-CA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254994027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Alloy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✗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18914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9CBFF00-90B0-45C0-B67D-C6BC2FE91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425170"/>
                  </p:ext>
                </p:extLst>
              </p:nvPr>
            </p:nvGraphicFramePr>
            <p:xfrm>
              <a:off x="0" y="1602893"/>
              <a:ext cx="12188214" cy="42506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3120">
                      <a:extLst>
                        <a:ext uri="{9D8B030D-6E8A-4147-A177-3AD203B41FA5}">
                          <a16:colId xmlns:a16="http://schemas.microsoft.com/office/drawing/2014/main" val="3831892226"/>
                        </a:ext>
                      </a:extLst>
                    </a:gridCol>
                    <a:gridCol w="1109980">
                      <a:extLst>
                        <a:ext uri="{9D8B030D-6E8A-4147-A177-3AD203B41FA5}">
                          <a16:colId xmlns:a16="http://schemas.microsoft.com/office/drawing/2014/main" val="4281365245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880898951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36642638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095350545"/>
                        </a:ext>
                      </a:extLst>
                    </a:gridCol>
                    <a:gridCol w="1201484">
                      <a:extLst>
                        <a:ext uri="{9D8B030D-6E8A-4147-A177-3AD203B41FA5}">
                          <a16:colId xmlns:a16="http://schemas.microsoft.com/office/drawing/2014/main" val="959607929"/>
                        </a:ext>
                      </a:extLst>
                    </a:gridCol>
                    <a:gridCol w="494116">
                      <a:extLst>
                        <a:ext uri="{9D8B030D-6E8A-4147-A177-3AD203B41FA5}">
                          <a16:colId xmlns:a16="http://schemas.microsoft.com/office/drawing/2014/main" val="4221410272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6136706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7457354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71796490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699798391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14879848"/>
                        </a:ext>
                      </a:extLst>
                    </a:gridCol>
                    <a:gridCol w="577259">
                      <a:extLst>
                        <a:ext uri="{9D8B030D-6E8A-4147-A177-3AD203B41FA5}">
                          <a16:colId xmlns:a16="http://schemas.microsoft.com/office/drawing/2014/main" val="135425916"/>
                        </a:ext>
                      </a:extLst>
                    </a:gridCol>
                    <a:gridCol w="471399">
                      <a:extLst>
                        <a:ext uri="{9D8B030D-6E8A-4147-A177-3AD203B41FA5}">
                          <a16:colId xmlns:a16="http://schemas.microsoft.com/office/drawing/2014/main" val="3434946700"/>
                        </a:ext>
                      </a:extLst>
                    </a:gridCol>
                    <a:gridCol w="1402837">
                      <a:extLst>
                        <a:ext uri="{9D8B030D-6E8A-4147-A177-3AD203B41FA5}">
                          <a16:colId xmlns:a16="http://schemas.microsoft.com/office/drawing/2014/main" val="1463616855"/>
                        </a:ext>
                      </a:extLst>
                    </a:gridCol>
                    <a:gridCol w="1493709">
                      <a:extLst>
                        <a:ext uri="{9D8B030D-6E8A-4147-A177-3AD203B41FA5}">
                          <a16:colId xmlns:a16="http://schemas.microsoft.com/office/drawing/2014/main" val="82359789"/>
                        </a:ext>
                      </a:extLst>
                    </a:gridCol>
                    <a:gridCol w="1948070">
                      <a:extLst>
                        <a:ext uri="{9D8B030D-6E8A-4147-A177-3AD203B41FA5}">
                          <a16:colId xmlns:a16="http://schemas.microsoft.com/office/drawing/2014/main" val="127410759"/>
                        </a:ext>
                      </a:extLst>
                    </a:gridCol>
                  </a:tblGrid>
                  <a:tr h="413429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Sets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Relations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Efficiently Executable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Implementation Free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23890769"/>
                      </a:ext>
                    </a:extLst>
                  </a:tr>
                  <a:tr h="483832">
                    <a:tc gridSpan="2"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20588" t="-91250" r="-4379412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77143" t="-91250" r="-4154286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23529" t="-91250" r="-4176471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7462" t="-91250" r="-620812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66667" t="-91250" r="-1409877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:r>
                            <a:rPr lang="en-CA" sz="1800" b="1" i="0" u="none" strike="noStrike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◁ 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41176" t="-91250" r="-3158824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62857" t="-91250" r="-2968571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Brave Sans Mono" panose="020B0609030804020204" pitchFamily="50" charset="0"/>
                            </a:rPr>
                            <a:t>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44118" t="-91250" r="-2855882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9474" t="-91250" r="-922105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7532" t="-91250" r="-1037662" b="-6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Multiplicity</a:t>
                          </a:r>
                          <a:endParaRPr lang="en-CA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185313"/>
                      </a:ext>
                    </a:extLst>
                  </a:tr>
                  <a:tr h="419171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Programming Languages</a:t>
                          </a:r>
                          <a:endParaRPr lang="en-CA" dirty="0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Python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buNone/>
                          </a:pPr>
                          <a:r>
                            <a:rPr lang="en-CA" sz="1800" b="0" i="0" u="none" strike="noStrike" kern="1200" dirty="0"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/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*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67624468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Haskell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1070534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Rust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/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04090802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  <a:endParaRPr lang="en-CA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/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b="1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0559683"/>
                      </a:ext>
                    </a:extLst>
                  </a:tr>
                  <a:tr h="419171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Modelling Languages</a:t>
                          </a:r>
                          <a:endParaRPr lang="en-CA" dirty="0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err="1">
                              <a:solidFill>
                                <a:schemeClr val="bg1"/>
                              </a:solidFill>
                            </a:rPr>
                            <a:t>SetL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US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*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*</a:t>
                          </a:r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F0F0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</a:t>
                          </a:r>
                          <a:endParaRPr lang="en-CA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*</a:t>
                          </a:r>
                          <a:endParaRPr lang="en-CA" b="1" dirty="0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34699821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UML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✗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/>
                            <a:t>*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794023464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Event-B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*</a:t>
                          </a:r>
                          <a:endParaRPr lang="en-CA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254994027"/>
                      </a:ext>
                    </a:extLst>
                  </a:tr>
                  <a:tr h="419171">
                    <a:tc vMerge="1">
                      <a:txBody>
                        <a:bodyPr/>
                        <a:lstStyle/>
                        <a:p>
                          <a:pPr algn="ctr"/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Alloy</a:t>
                          </a:r>
                          <a:endParaRPr lang="en-CA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rtl="0" eaLnBrk="1" fontAlgn="auto" latinLnBrk="0" hangingPunct="1">
                            <a:buNone/>
                          </a:pPr>
                          <a:r>
                            <a:rPr lang="en-CA" sz="1800" b="0" i="0" u="none" strike="noStrike" kern="1200" spc="0" baseline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✓</a:t>
                          </a:r>
                          <a:endParaRPr lang="en-CA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✗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0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F0F0F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✓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18914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727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C0E27-27B2-E37C-32F9-E4E9BB9BD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F51F-CA1B-B5B8-2A20-591ADB697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Goals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1447D-BD61-494D-43BF-155ABAA46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66340-641E-266B-D434-C5E1825B6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039" y="2080069"/>
            <a:ext cx="4951617" cy="2829388"/>
          </a:xfrm>
        </p:spPr>
        <p:txBody>
          <a:bodyPr/>
          <a:lstStyle/>
          <a:p>
            <a:r>
              <a:rPr lang="en-US" dirty="0"/>
              <a:t>Syntax close to discrete mathematics</a:t>
            </a:r>
          </a:p>
          <a:p>
            <a:r>
              <a:rPr lang="en-US" dirty="0"/>
              <a:t>Simple, small, and usable</a:t>
            </a:r>
          </a:p>
          <a:p>
            <a:r>
              <a:rPr lang="en-US" dirty="0"/>
              <a:t>High-level set-theory optimization</a:t>
            </a:r>
          </a:p>
          <a:p>
            <a:r>
              <a:rPr lang="en-US" dirty="0"/>
              <a:t>Efficient in memory and time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7640A5-59AB-2578-2A8D-6591F40E0C2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E6A78D-FDF5-A68E-C904-BC6E3FCBBC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4F9B2C-594E-2D20-E184-350E2DD329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01AE5EE-A2AE-0CA5-12D6-42709D0A1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939081"/>
              </p:ext>
            </p:extLst>
          </p:nvPr>
        </p:nvGraphicFramePr>
        <p:xfrm>
          <a:off x="5392455" y="2018153"/>
          <a:ext cx="6446506" cy="321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51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DB76-093F-B1C8-0D2E-5B9A4C5D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Related Work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AFF38-4243-549E-08FD-C281432D1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D210B-374C-A958-F377-3E73146306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911" y="1550505"/>
            <a:ext cx="11666178" cy="2249083"/>
          </a:xfrm>
        </p:spPr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animation engine for Event-B [1]</a:t>
            </a:r>
          </a:p>
          <a:p>
            <a:r>
              <a:rPr lang="en-US" dirty="0"/>
              <a:t>GHC rewrite rules [2]</a:t>
            </a:r>
          </a:p>
          <a:p>
            <a:r>
              <a:rPr lang="en-CA" dirty="0"/>
              <a:t>Rewrite systems for set-theory focused optimization [3,4,5]</a:t>
            </a:r>
          </a:p>
          <a:p>
            <a:r>
              <a:rPr lang="en-CA" dirty="0"/>
              <a:t>SETL data type </a:t>
            </a:r>
            <a:r>
              <a:rPr lang="en-CA" i="1" dirty="0"/>
              <a:t>lowering </a:t>
            </a:r>
            <a:r>
              <a:rPr lang="en-CA" dirty="0"/>
              <a:t>from abstract types to suitable concrete structures [6,7]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8CAFDB-FBF4-096D-A9E2-44A8ABE690D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E0480C-3568-EADF-9294-FF16DB0B34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CDP 2025 - Anthony Hunt and Emil Sekerinski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E478EF-3EBA-EB40-9606-0C4D68706D6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09B2154-4071-07D2-698C-330FB6EE6ABD}"/>
              </a:ext>
            </a:extLst>
          </p:cNvPr>
          <p:cNvSpPr txBox="1">
            <a:spLocks/>
          </p:cNvSpPr>
          <p:nvPr/>
        </p:nvSpPr>
        <p:spPr>
          <a:xfrm>
            <a:off x="61787" y="5446643"/>
            <a:ext cx="12068426" cy="93306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800" dirty="0"/>
              <a:t>[1] Michael </a:t>
            </a:r>
            <a:r>
              <a:rPr lang="en-US" sz="800" dirty="0" err="1"/>
              <a:t>Leuschel</a:t>
            </a:r>
            <a:r>
              <a:rPr lang="en-US" sz="800" dirty="0"/>
              <a:t>. </a:t>
            </a:r>
            <a:r>
              <a:rPr lang="en-US" sz="800" i="1" dirty="0"/>
              <a:t>Programming in B: Sets and Logic all the Way Down.</a:t>
            </a:r>
            <a:r>
              <a:rPr lang="en-US" sz="800" dirty="0"/>
              <a:t> In: LPOP 2022.</a:t>
            </a:r>
            <a:br>
              <a:rPr lang="en-US" sz="800" dirty="0"/>
            </a:br>
            <a:r>
              <a:rPr lang="en-US" sz="800" dirty="0"/>
              <a:t>[2] Simon Peyton Jones, Andrew Tolmach, and Tony Hoare. </a:t>
            </a:r>
            <a:r>
              <a:rPr lang="en-US" sz="800" i="1" dirty="0"/>
              <a:t>Playing by the rules: rewriting as a practical </a:t>
            </a:r>
            <a:r>
              <a:rPr lang="en-US" sz="800" i="1" dirty="0" err="1"/>
              <a:t>optimisation</a:t>
            </a:r>
            <a:r>
              <a:rPr lang="en-US" sz="800" i="1" dirty="0"/>
              <a:t> technique in GHC</a:t>
            </a:r>
            <a:r>
              <a:rPr lang="en-US" sz="800" dirty="0"/>
              <a:t>. In: 2001 Haskell Workshop. ACM SIGPLAN. Sept. 2001.</a:t>
            </a:r>
            <a:br>
              <a:rPr lang="en-US" sz="800" dirty="0"/>
            </a:br>
            <a:r>
              <a:rPr lang="en-US" sz="800" dirty="0"/>
              <a:t>[3] Maximiliano Cristia and Gianfranco Rossi. </a:t>
            </a:r>
            <a:r>
              <a:rPr lang="en-US" sz="800" i="1" dirty="0"/>
              <a:t>{log}: Programming and Automated Proof in Set Theory.</a:t>
            </a:r>
            <a:r>
              <a:rPr lang="en-US" sz="800" dirty="0"/>
              <a:t> In: LPOP 2022.</a:t>
            </a:r>
            <a:br>
              <a:rPr lang="en-US" sz="800" dirty="0"/>
            </a:br>
            <a:r>
              <a:rPr lang="en-US" sz="800" dirty="0"/>
              <a:t>[4] Elco Visser, Zine-</a:t>
            </a:r>
            <a:r>
              <a:rPr lang="en-US" sz="800" dirty="0" err="1"/>
              <a:t>el</a:t>
            </a:r>
            <a:r>
              <a:rPr lang="en-US" sz="800" dirty="0"/>
              <a:t>-Abidine Benaissa, and Andrew Tolmach. Building program optimizers with rewriting strategies. In: ICFP 1998.</a:t>
            </a:r>
            <a:br>
              <a:rPr lang="en-US" sz="800" dirty="0"/>
            </a:br>
            <a:r>
              <a:rPr lang="en-US" sz="800" dirty="0"/>
              <a:t>[5] Douglas R. Smith and Stephen J. </a:t>
            </a:r>
            <a:r>
              <a:rPr lang="en-US" sz="800" dirty="0" err="1"/>
              <a:t>Westfold</a:t>
            </a:r>
            <a:r>
              <a:rPr lang="en-US" sz="800" dirty="0"/>
              <a:t>. </a:t>
            </a:r>
            <a:r>
              <a:rPr lang="en-US" sz="800" i="1" dirty="0"/>
              <a:t>Transformations for Generating Type Refinements</a:t>
            </a:r>
            <a:r>
              <a:rPr lang="en-US" sz="800" dirty="0"/>
              <a:t>. In: FM 2019.</a:t>
            </a:r>
            <a:br>
              <a:rPr lang="en-US" sz="800" dirty="0"/>
            </a:br>
            <a:r>
              <a:rPr lang="en-US" sz="800" dirty="0"/>
              <a:t>[6] </a:t>
            </a:r>
            <a:r>
              <a:rPr lang="en-CA" sz="800" dirty="0"/>
              <a:t>Edmond Schonberg, Jacob T. Schwartz, and Micha Sharir. 1979. </a:t>
            </a:r>
            <a:r>
              <a:rPr lang="en-CA" sz="800" i="1" dirty="0"/>
              <a:t>Automatic data structure selection in SETL</a:t>
            </a:r>
            <a:r>
              <a:rPr lang="en-CA" sz="800" dirty="0"/>
              <a:t>. In: POPL 1979.</a:t>
            </a:r>
            <a:br>
              <a:rPr lang="en-CA" sz="800" dirty="0"/>
            </a:br>
            <a:r>
              <a:rPr lang="en-CA" sz="800" dirty="0"/>
              <a:t>[7] Stefan M. Freudenberger, Jacob T. Schwartz, and Micha Sharir. </a:t>
            </a:r>
            <a:r>
              <a:rPr lang="en-CA" sz="800" i="1" dirty="0"/>
              <a:t>Experience with the SETL Optimizer.</a:t>
            </a:r>
            <a:r>
              <a:rPr lang="en-CA" sz="800" dirty="0"/>
              <a:t> Association for Computing Machinery, 1983</a:t>
            </a:r>
            <a:endParaRPr lang="en-US" sz="800" dirty="0"/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993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296F-90A4-CD42-9044-681353696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Optimizing Abstract Data Type Operations (in Python)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3DAB19-A79A-F9C7-A8B6-88434E26FC3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692148" y="1920054"/>
            <a:ext cx="6499852" cy="4247129"/>
          </a:xfrm>
        </p:spPr>
        <p:txBody>
          <a:bodyPr/>
          <a:lstStyle/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New Python translation:</a:t>
            </a:r>
            <a:endParaRPr lang="en-US" sz="1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EC9B0"/>
                </a:solidFill>
                <a:latin typeface="Consolas" panose="020B0609020204030204" pitchFamily="49" charset="0"/>
              </a:rPr>
              <a:t>set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()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S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V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Step 1: </a:t>
            </a:r>
            <a:r>
              <a:rPr lang="en-US" sz="1800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(ret) &lt;= 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min(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(S), 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(V))</a:t>
            </a:r>
            <a:endParaRPr lang="en-US" sz="1800" b="1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S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and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V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Step 2: </a:t>
            </a:r>
            <a:r>
              <a:rPr lang="en-US" sz="1800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(ret) &lt;= 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min(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(S) + 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(T), 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(V))</a:t>
            </a:r>
            <a:endParaRPr lang="en-US" sz="1800" b="1" dirty="0">
              <a:solidFill>
                <a:srgbClr val="CCCCCC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47D21C-806C-052A-320B-48581A9DFF7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C08151-2CCD-A4A1-58C9-84B51E6010F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A3B66F-408D-7EC2-5DCE-448AB0C297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1AFE2A3-1B6B-FAD8-F154-02DF4E6E1E8E}"/>
              </a:ext>
            </a:extLst>
          </p:cNvPr>
          <p:cNvSpPr txBox="1">
            <a:spLocks/>
          </p:cNvSpPr>
          <p:nvPr/>
        </p:nvSpPr>
        <p:spPr>
          <a:xfrm>
            <a:off x="262911" y="1900174"/>
            <a:ext cx="5429236" cy="4041150"/>
          </a:xfrm>
          <a:prstGeom prst="rect">
            <a:avLst/>
          </a:prstGeom>
        </p:spPr>
        <p:txBody>
          <a:bodyPr/>
          <a:lstStyle>
            <a:lvl1pPr marL="228577" indent="-228577" algn="ctr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Python translation:</a:t>
            </a:r>
            <a:endParaRPr lang="en-US" sz="1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EC9B0"/>
                </a:solidFill>
                <a:latin typeface="Consolas" panose="020B0609020204030204" pitchFamily="49" charset="0"/>
              </a:rPr>
              <a:t>set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()</a:t>
            </a: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S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Step 1: </a:t>
            </a:r>
            <a:r>
              <a:rPr lang="en-US" sz="1800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(ret) == </a:t>
            </a:r>
            <a:r>
              <a:rPr lang="en-US" sz="1800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(S)</a:t>
            </a:r>
            <a:endParaRPr lang="en-US" sz="1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Step 2: </a:t>
            </a:r>
            <a:r>
              <a:rPr lang="en-US" sz="1800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(ret) &lt;= 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(S) + 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(T)</a:t>
            </a:r>
            <a:endParaRPr lang="en-US" sz="1800" b="1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4FC1FF"/>
                </a:solidFill>
                <a:latin typeface="Consolas" panose="020B0609020204030204" pitchFamily="49" charset="0"/>
              </a:rPr>
              <a:t>V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:</a:t>
            </a:r>
          </a:p>
          <a:p>
            <a:pPr algn="l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ret</a:t>
            </a:r>
            <a:r>
              <a:rPr lang="en-US" sz="1800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remove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# Step 3: </a:t>
            </a:r>
            <a:r>
              <a:rPr lang="en-US" sz="1800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dirty="0">
                <a:solidFill>
                  <a:srgbClr val="6A9955"/>
                </a:solidFill>
                <a:latin typeface="Consolas" panose="020B0609020204030204" pitchFamily="49" charset="0"/>
              </a:rPr>
              <a:t>(ret) &lt;= </a:t>
            </a:r>
            <a:r>
              <a:rPr lang="en-US" sz="1800" b="1" dirty="0" err="1">
                <a:solidFill>
                  <a:srgbClr val="6A9955"/>
                </a:solidFill>
                <a:latin typeface="Consolas" panose="020B0609020204030204" pitchFamily="49" charset="0"/>
              </a:rPr>
              <a:t>len</a:t>
            </a:r>
            <a:r>
              <a:rPr lang="en-US" sz="1800" b="1" dirty="0">
                <a:solidFill>
                  <a:srgbClr val="6A9955"/>
                </a:solidFill>
                <a:latin typeface="Consolas" panose="020B0609020204030204" pitchFamily="49" charset="0"/>
              </a:rPr>
              <a:t>(V)</a:t>
            </a:r>
            <a:endParaRPr lang="en-US" sz="1800" b="1" dirty="0">
              <a:solidFill>
                <a:srgbClr val="CCCCCC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4C7BA5-76B3-7428-1816-F5DD397B0A52}"/>
                  </a:ext>
                </a:extLst>
              </p:cNvPr>
              <p:cNvSpPr txBox="1"/>
              <p:nvPr/>
            </p:nvSpPr>
            <p:spPr>
              <a:xfrm>
                <a:off x="1621972" y="1339796"/>
                <a:ext cx="1819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4C7BA5-76B3-7428-1816-F5DD397B0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72" y="1339796"/>
                <a:ext cx="1819448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127AB7-FA34-0963-4612-F3FA353B71F8}"/>
                  </a:ext>
                </a:extLst>
              </p:cNvPr>
              <p:cNvSpPr txBox="1"/>
              <p:nvPr/>
            </p:nvSpPr>
            <p:spPr>
              <a:xfrm>
                <a:off x="7511440" y="1300465"/>
                <a:ext cx="3220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127AB7-FA34-0963-4612-F3FA353B7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440" y="1300465"/>
                <a:ext cx="3220039" cy="461665"/>
              </a:xfrm>
              <a:prstGeom prst="rect">
                <a:avLst/>
              </a:prstGeom>
              <a:blipFill>
                <a:blip r:embed="rId4"/>
                <a:stretch>
                  <a:fillRect r="-157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20+ Silhouette Of Squiggly Arrow Stock Illustrations, Royalty-Free Vector  Graphics &amp; Clip Art - iStock">
            <a:extLst>
              <a:ext uri="{FF2B5EF4-FFF2-40B4-BE49-F238E27FC236}">
                <a16:creationId xmlns:a16="http://schemas.microsoft.com/office/drawing/2014/main" id="{4CD886A9-3BF0-4A45-8453-2DCD7A53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7" b="89646" l="7190" r="90033">
                        <a14:foregroundMark x1="7843" y1="48229" x2="7843" y2="48229"/>
                        <a14:foregroundMark x1="7190" y1="47411" x2="7190" y2="47411"/>
                        <a14:foregroundMark x1="90033" y1="51499" x2="90033" y2="5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14" y="1319726"/>
            <a:ext cx="778289" cy="42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A3EBA018-1E11-9615-5C21-17A9DBCD4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85594045-5833-5EE6-9044-EFDB60345B34}"/>
                  </a:ext>
                </a:extLst>
              </p:cNvPr>
              <p:cNvSpPr/>
              <p:nvPr/>
            </p:nvSpPr>
            <p:spPr>
              <a:xfrm>
                <a:off x="325074" y="5814139"/>
                <a:ext cx="4593065" cy="4187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85594045-5833-5EE6-9044-EFDB60345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74" y="5814139"/>
                <a:ext cx="4593065" cy="418707"/>
              </a:xfrm>
              <a:prstGeom prst="round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9">
                <a:extLst>
                  <a:ext uri="{FF2B5EF4-FFF2-40B4-BE49-F238E27FC236}">
                    <a16:creationId xmlns:a16="http://schemas.microsoft.com/office/drawing/2014/main" id="{FC6536BF-57AE-3FA1-7513-A4B371EA8B5E}"/>
                  </a:ext>
                </a:extLst>
              </p:cNvPr>
              <p:cNvSpPr/>
              <p:nvPr/>
            </p:nvSpPr>
            <p:spPr>
              <a:xfrm>
                <a:off x="6824926" y="5819127"/>
                <a:ext cx="4593065" cy="4187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</m:t>
                    </m:r>
                  </m:oMath>
                </a14:m>
                <a:r>
                  <a:rPr lang="en-US" dirty="0"/>
                  <a:t> never grows larger than needed</a:t>
                </a:r>
              </a:p>
            </p:txBody>
          </p:sp>
        </mc:Choice>
        <mc:Fallback xmlns="">
          <p:sp>
            <p:nvSpPr>
              <p:cNvPr id="14" name="Rounded Rectangle 9">
                <a:extLst>
                  <a:ext uri="{FF2B5EF4-FFF2-40B4-BE49-F238E27FC236}">
                    <a16:creationId xmlns:a16="http://schemas.microsoft.com/office/drawing/2014/main" id="{FC6536BF-57AE-3FA1-7513-A4B371EA8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926" y="5819127"/>
                <a:ext cx="4593065" cy="418707"/>
              </a:xfrm>
              <a:prstGeom prst="roundRect">
                <a:avLst/>
              </a:prstGeom>
              <a:blipFill>
                <a:blip r:embed="rId8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B3020-EC7B-9F57-EAB1-AE459CD1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6CC3-DCD5-82D6-A050-69FF053CE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Concrete Data Types of the Visitor Information System</a:t>
            </a:r>
            <a:endParaRPr lang="en-C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2B55A1-58C0-97A1-D8BF-2583F850573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Nov. 10,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83401C-A1DB-FA41-20EB-F62132DE96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800"/>
              <a:t>CDP 2025 - Anthony Hunt and Emil Sekerinski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BCC19F-685C-8898-AE8D-C1B453DFB7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91AB9B0-3E43-D847-B073-60FE8FAFFDB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E1B4F5C-5AC7-9276-3FF2-BB5AD3FB7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5679CFBD-15B4-0CF7-D866-7A94DB9DD7CB}"/>
                  </a:ext>
                </a:extLst>
              </p:cNvPr>
              <p:cNvSpPr>
                <a:spLocks noGrp="1"/>
              </p:cNvSpPr>
              <p:nvPr>
                <p:ph idx="19"/>
              </p:nvPr>
            </p:nvSpPr>
            <p:spPr>
              <a:xfrm>
                <a:off x="262911" y="3255539"/>
                <a:ext cx="4388602" cy="830461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𝑊𝑜𝑟𝑘𝑠h𝑜𝑝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↣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𝑅𝑜𝑜𝑚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𝑉𝑖𝑠𝑖𝑡𝑜𝑟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𝑊𝑜𝑟𝑘𝑠h𝑜𝑝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5679CFBD-15B4-0CF7-D866-7A94DB9DD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9"/>
              </p:nvPr>
            </p:nvSpPr>
            <p:spPr>
              <a:xfrm>
                <a:off x="262911" y="3255539"/>
                <a:ext cx="4388602" cy="830461"/>
              </a:xfrm>
              <a:blipFill>
                <a:blip r:embed="rId3"/>
                <a:stretch>
                  <a:fillRect l="-417" b="-22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E31164E0-106F-B28D-A793-F7445A669D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1626" y="1743344"/>
                <a:ext cx="6085074" cy="830461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𝑡𝑢𝑝𝑙𝑒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𝑊𝑜𝑟𝑘𝑠h𝑜𝑝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𝑅𝑜𝑜𝑚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𝑡𝑢𝑝𝑙𝑒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𝑉𝑖𝑠𝑖𝑡𝑜𝑟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𝑊𝑜𝑟𝑘𝑠h𝑜𝑝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br>
                  <a:rPr lang="en-US" sz="2400" dirty="0"/>
                </a:br>
                <a:endParaRPr lang="en-CA" sz="2400" dirty="0"/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E31164E0-106F-B28D-A793-F7445A669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626" y="1743344"/>
                <a:ext cx="6085074" cy="830461"/>
              </a:xfrm>
              <a:prstGeom prst="rect">
                <a:avLst/>
              </a:prstGeom>
              <a:blipFill>
                <a:blip r:embed="rId4"/>
                <a:stretch>
                  <a:fillRect l="-301" b="-22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8C99C6D4-A176-3972-E614-4FE136D3DE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4573" y="3255539"/>
                <a:ext cx="6085074" cy="830461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𝐵𝑖𝑀𝑎𝑝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𝑊𝑜𝑟𝑘𝑠h𝑜𝑝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𝑅𝑜𝑜𝑚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𝐵𝑖𝑀𝑎𝑝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𝑉𝑖𝑠𝑖𝑡𝑜𝑟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𝑊𝑜𝑟𝑘𝑠h𝑜𝑝</m:t>
                          </m:r>
                        </m:e>
                      </m:d>
                    </m:oMath>
                  </m:oMathPara>
                </a14:m>
                <a:br>
                  <a:rPr lang="en-US" sz="2400" dirty="0"/>
                </a:br>
                <a:endParaRPr lang="en-CA" sz="2400" dirty="0"/>
              </a:p>
            </p:txBody>
          </p:sp>
        </mc:Choice>
        <mc:Fallback xmlns="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8C99C6D4-A176-3972-E614-4FE136D3D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3" y="3255539"/>
                <a:ext cx="6085074" cy="830461"/>
              </a:xfrm>
              <a:prstGeom prst="rect">
                <a:avLst/>
              </a:prstGeom>
              <a:blipFill>
                <a:blip r:embed="rId5"/>
                <a:stretch>
                  <a:fillRect l="-300" b="-22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46EB2A24-1F08-01F1-AF01-2431C27787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4573" y="4894942"/>
                <a:ext cx="6085074" cy="830461"/>
              </a:xfrm>
              <a:prstGeom prst="rect">
                <a:avLst/>
              </a:prstGeom>
            </p:spPr>
            <p:txBody>
              <a:bodyPr/>
              <a:lstStyle>
                <a:lvl1pPr marL="228577" indent="-228577" algn="ctr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2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4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3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7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1" indent="-228577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𝐻𝑎𝑠h𝑀𝑎𝑝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𝑊𝑜𝑟𝑘𝑠h𝑜𝑝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𝑅𝑜𝑜𝑚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𝑎𝑡𝑡𝑒𝑛𝑑𝑠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𝐻𝑎𝑠h𝑀𝑎𝑝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𝑉𝑖𝑠𝑖𝑡𝑜𝑟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𝑊𝑜𝑟𝑘𝑠h𝑜𝑝</m:t>
                          </m:r>
                        </m:e>
                      </m:d>
                    </m:oMath>
                  </m:oMathPara>
                </a14:m>
                <a:br>
                  <a:rPr lang="en-US" sz="2400" dirty="0"/>
                </a:br>
                <a:endParaRPr lang="en-CA" sz="2400" dirty="0"/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46EB2A24-1F08-01F1-AF01-2431C277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3" y="4894942"/>
                <a:ext cx="6085074" cy="830461"/>
              </a:xfrm>
              <a:prstGeom prst="rect">
                <a:avLst/>
              </a:prstGeom>
              <a:blipFill>
                <a:blip r:embed="rId6"/>
                <a:stretch>
                  <a:fillRect l="-300" b="-22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4A7298-85C5-9E18-40F8-63299121E1E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 flipV="1">
            <a:off x="4651513" y="2158575"/>
            <a:ext cx="780113" cy="1512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500AA5-C5D1-7CDE-0724-E0EB8EEC126C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>
            <a:off x="4651513" y="3670770"/>
            <a:ext cx="7830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007100-0C46-C9B9-4A73-2E26255FA2B5}"/>
              </a:ext>
            </a:extLst>
          </p:cNvPr>
          <p:cNvCxnSpPr>
            <a:stCxn id="14" idx="3"/>
            <a:endCxn id="18" idx="1"/>
          </p:cNvCxnSpPr>
          <p:nvPr/>
        </p:nvCxnSpPr>
        <p:spPr>
          <a:xfrm>
            <a:off x="4651513" y="3670770"/>
            <a:ext cx="783060" cy="1639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966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F0F0F"/>
      </a:dk1>
      <a:lt1>
        <a:srgbClr val="FFFFFF"/>
      </a:lt1>
      <a:dk2>
        <a:srgbClr val="FFFFFF"/>
      </a:dk2>
      <a:lt2>
        <a:srgbClr val="FFFFFF"/>
      </a:lt2>
      <a:accent1>
        <a:srgbClr val="79003C"/>
      </a:accent1>
      <a:accent2>
        <a:srgbClr val="FDBF57"/>
      </a:accent2>
      <a:accent3>
        <a:srgbClr val="495965"/>
      </a:accent3>
      <a:accent4>
        <a:srgbClr val="CC99CC"/>
      </a:accent4>
      <a:accent5>
        <a:srgbClr val="0D5D78"/>
      </a:accent5>
      <a:accent6>
        <a:srgbClr val="000000"/>
      </a:accent6>
      <a:hlink>
        <a:srgbClr val="79003C"/>
      </a:hlink>
      <a:folHlink>
        <a:srgbClr val="2A0014"/>
      </a:folHlink>
    </a:clrScheme>
    <a:fontScheme name="McMaster Fonts PPTx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B227D759-BBDC-424E-BFE6-66987C11DF08}" vid="{6A163674-05C2-4FD3-9C73-9B46FA1D1A51}"/>
    </a:ext>
  </a:extLst>
</a:theme>
</file>

<file path=ppt/theme/theme2.xml><?xml version="1.0" encoding="utf-8"?>
<a:theme xmlns:a="http://schemas.openxmlformats.org/drawingml/2006/main" name="McMaster Main DSB Slides - White">
  <a:themeElements>
    <a:clrScheme name="McMaster Colours PPTx 2024">
      <a:dk1>
        <a:srgbClr val="0F0F0F"/>
      </a:dk1>
      <a:lt1>
        <a:srgbClr val="FFFFFF"/>
      </a:lt1>
      <a:dk2>
        <a:srgbClr val="FFFFFF"/>
      </a:dk2>
      <a:lt2>
        <a:srgbClr val="FFFFFF"/>
      </a:lt2>
      <a:accent1>
        <a:srgbClr val="79003C"/>
      </a:accent1>
      <a:accent2>
        <a:srgbClr val="FDBF57"/>
      </a:accent2>
      <a:accent3>
        <a:srgbClr val="495965"/>
      </a:accent3>
      <a:accent4>
        <a:srgbClr val="CC99CC"/>
      </a:accent4>
      <a:accent5>
        <a:srgbClr val="0D5D78"/>
      </a:accent5>
      <a:accent6>
        <a:srgbClr val="000000"/>
      </a:accent6>
      <a:hlink>
        <a:srgbClr val="79003C"/>
      </a:hlink>
      <a:folHlink>
        <a:srgbClr val="2A0014"/>
      </a:folHlink>
    </a:clrScheme>
    <a:fontScheme name="McMaster Fonts PPTx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McMaster Main DSB Slides - White">
  <a:themeElements>
    <a:clrScheme name="McMaster Colours PPTx 2024">
      <a:dk1>
        <a:srgbClr val="0F0F0F"/>
      </a:dk1>
      <a:lt1>
        <a:srgbClr val="FFFFFF"/>
      </a:lt1>
      <a:dk2>
        <a:srgbClr val="FFFFFF"/>
      </a:dk2>
      <a:lt2>
        <a:srgbClr val="FFFFFF"/>
      </a:lt2>
      <a:accent1>
        <a:srgbClr val="79003C"/>
      </a:accent1>
      <a:accent2>
        <a:srgbClr val="FDBF57"/>
      </a:accent2>
      <a:accent3>
        <a:srgbClr val="495965"/>
      </a:accent3>
      <a:accent4>
        <a:srgbClr val="CC99CC"/>
      </a:accent4>
      <a:accent5>
        <a:srgbClr val="0D5D78"/>
      </a:accent5>
      <a:accent6>
        <a:srgbClr val="000000"/>
      </a:accent6>
      <a:hlink>
        <a:srgbClr val="79003C"/>
      </a:hlink>
      <a:folHlink>
        <a:srgbClr val="2A0014"/>
      </a:folHlink>
    </a:clrScheme>
    <a:fontScheme name="McMaster Fonts PPTx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d4c7c4-1415-43cf-88fe-918223ddba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6BC6AB13D734ABB206E2514E0B0BE" ma:contentTypeVersion="18" ma:contentTypeDescription="Create a new document." ma:contentTypeScope="" ma:versionID="a23ea4f791e8c12f1f17b21b7be66e51">
  <xsd:schema xmlns:xsd="http://www.w3.org/2001/XMLSchema" xmlns:xs="http://www.w3.org/2001/XMLSchema" xmlns:p="http://schemas.microsoft.com/office/2006/metadata/properties" xmlns:ns3="9dd4c7c4-1415-43cf-88fe-918223ddba8d" xmlns:ns4="b29808ab-c9ee-4119-ab89-34c9507d6fa0" targetNamespace="http://schemas.microsoft.com/office/2006/metadata/properties" ma:root="true" ma:fieldsID="7c2acf41e182827a288184e2c12f3f6d" ns3:_="" ns4:_="">
    <xsd:import namespace="9dd4c7c4-1415-43cf-88fe-918223ddba8d"/>
    <xsd:import namespace="b29808ab-c9ee-4119-ab89-34c9507d6f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4c7c4-1415-43cf-88fe-918223ddba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808ab-c9ee-4119-ab89-34c9507d6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577E40-26C9-4041-8962-4CDC47AA9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CB286E-15F7-4664-82CD-F1381A1F431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b29808ab-c9ee-4119-ab89-34c9507d6fa0"/>
    <ds:schemaRef ds:uri="9dd4c7c4-1415-43cf-88fe-918223ddba8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E9946E2-FD10-4192-85C5-4CB406DC816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4c7c4-1415-43cf-88fe-918223ddba8d"/>
    <ds:schemaRef ds:uri="b29808ab-c9ee-4119-ab89-34c9507d6fa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SYNT 2025 - Generating Implementations of Abstract Data Types</Template>
  <TotalTime>703</TotalTime>
  <Words>7141</Words>
  <Application>Microsoft Office PowerPoint</Application>
  <PresentationFormat>Widescreen</PresentationFormat>
  <Paragraphs>1005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Brave Sans Mono</vt:lpstr>
      <vt:lpstr>Cambria</vt:lpstr>
      <vt:lpstr>Cambria Math</vt:lpstr>
      <vt:lpstr>Consolas</vt:lpstr>
      <vt:lpstr>Theme1</vt:lpstr>
      <vt:lpstr>McMaster Main DSB Slides - White</vt:lpstr>
      <vt:lpstr>1_McMaster Main DSB Slides - White</vt:lpstr>
      <vt:lpstr>High-Level Optimization of Abstract Data Types</vt:lpstr>
      <vt:lpstr>Programming With Abstract Data Types</vt:lpstr>
      <vt:lpstr>Example - Visitor Information System </vt:lpstr>
      <vt:lpstr>Example - Warehouse Inventory System</vt:lpstr>
      <vt:lpstr>Abstract Data Types</vt:lpstr>
      <vt:lpstr>Goals</vt:lpstr>
      <vt:lpstr>Related Work</vt:lpstr>
      <vt:lpstr>Optimizing Abstract Data Type Operations (in Python)</vt:lpstr>
      <vt:lpstr>Concrete Data Types of the Visitor Information System</vt:lpstr>
      <vt:lpstr>Naïve Implementation of the Visitor Information System</vt:lpstr>
      <vt:lpstr>Designing Optimizations</vt:lpstr>
      <vt:lpstr>Term Rewriting for Hash-based Sets and Relations</vt:lpstr>
      <vt:lpstr>Phase 1: Set Comprehension Construction</vt:lpstr>
      <vt:lpstr>Phase 2: Generator Selection</vt:lpstr>
      <vt:lpstr>Phase 3: Loop Lowering</vt:lpstr>
      <vt:lpstr>Phase 4: Relation Subtyping Loop Simplification</vt:lpstr>
      <vt:lpstr>Phase 5: Loop Code Generation</vt:lpstr>
      <vt:lpstr>Visitor Information System - Translation </vt:lpstr>
      <vt:lpstr>Warehouse Inventory System – Translation </vt:lpstr>
      <vt:lpstr>Preliminary Results</vt:lpstr>
      <vt:lpstr>Visitor Information System Benchmark – Runtime</vt:lpstr>
      <vt:lpstr>Visitor Information System Benchmark – Memory Consumption</vt:lpstr>
      <vt:lpstr>Examples Running Time</vt:lpstr>
      <vt:lpstr>Operation Running Time With (Bi-directional) HashMaps</vt:lpstr>
      <vt:lpstr>Current Compiler State and Roadmap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High-Level Optimization of Abstract Data Types</dc:title>
  <dc:creator>Anthony Hunt</dc:creator>
  <cp:lastModifiedBy>Anthony Hunt</cp:lastModifiedBy>
  <cp:revision>3</cp:revision>
  <dcterms:created xsi:type="dcterms:W3CDTF">2025-10-19T15:34:17Z</dcterms:created>
  <dcterms:modified xsi:type="dcterms:W3CDTF">2025-11-12T02:33:59Z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0x010100D0E6BC6AB13D734ABB206E2514E0B0BE</vt:lpwstr>
  </property>
</Properties>
</file>